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tiff" ContentType="image/tiff"/>
  <Default Extension="tmp" ContentType="image/p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heme/theme2.xml" ContentType="application/vnd.openxmlformats-officedocument.them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53"/>
  </p:notesMasterIdLst>
  <p:sldIdLst>
    <p:sldId id="358" r:id="rId2"/>
    <p:sldId id="360" r:id="rId3"/>
    <p:sldId id="368" r:id="rId4"/>
    <p:sldId id="361" r:id="rId5"/>
    <p:sldId id="337" r:id="rId6"/>
    <p:sldId id="286" r:id="rId7"/>
    <p:sldId id="287" r:id="rId8"/>
    <p:sldId id="288" r:id="rId9"/>
    <p:sldId id="289" r:id="rId10"/>
    <p:sldId id="290" r:id="rId11"/>
    <p:sldId id="291" r:id="rId12"/>
    <p:sldId id="292" r:id="rId13"/>
    <p:sldId id="293" r:id="rId14"/>
    <p:sldId id="318" r:id="rId15"/>
    <p:sldId id="338" r:id="rId16"/>
    <p:sldId id="319" r:id="rId17"/>
    <p:sldId id="294" r:id="rId18"/>
    <p:sldId id="295" r:id="rId19"/>
    <p:sldId id="296" r:id="rId20"/>
    <p:sldId id="297" r:id="rId21"/>
    <p:sldId id="298" r:id="rId22"/>
    <p:sldId id="320" r:id="rId23"/>
    <p:sldId id="321" r:id="rId24"/>
    <p:sldId id="322" r:id="rId25"/>
    <p:sldId id="323" r:id="rId26"/>
    <p:sldId id="339" r:id="rId27"/>
    <p:sldId id="257" r:id="rId28"/>
    <p:sldId id="258" r:id="rId29"/>
    <p:sldId id="261" r:id="rId30"/>
    <p:sldId id="263" r:id="rId31"/>
    <p:sldId id="264" r:id="rId32"/>
    <p:sldId id="265" r:id="rId33"/>
    <p:sldId id="285" r:id="rId34"/>
    <p:sldId id="283" r:id="rId35"/>
    <p:sldId id="278" r:id="rId36"/>
    <p:sldId id="279" r:id="rId37"/>
    <p:sldId id="267" r:id="rId38"/>
    <p:sldId id="270" r:id="rId39"/>
    <p:sldId id="271" r:id="rId40"/>
    <p:sldId id="281" r:id="rId41"/>
    <p:sldId id="367" r:id="rId42"/>
    <p:sldId id="362" r:id="rId43"/>
    <p:sldId id="280" r:id="rId44"/>
    <p:sldId id="326" r:id="rId45"/>
    <p:sldId id="325" r:id="rId46"/>
    <p:sldId id="327" r:id="rId47"/>
    <p:sldId id="364" r:id="rId48"/>
    <p:sldId id="365" r:id="rId49"/>
    <p:sldId id="366" r:id="rId50"/>
    <p:sldId id="328" r:id="rId51"/>
    <p:sldId id="359" r:id="rId5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7" userDrawn="1">
          <p15:clr>
            <a:srgbClr val="A4A3A4"/>
          </p15:clr>
        </p15:guide>
        <p15:guide id="2" pos="383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08" autoAdjust="0"/>
    <p:restoredTop sz="94660"/>
  </p:normalViewPr>
  <p:slideViewPr>
    <p:cSldViewPr snapToGrid="0" showGuides="1">
      <p:cViewPr varScale="1">
        <p:scale>
          <a:sx n="118" d="100"/>
          <a:sy n="118" d="100"/>
        </p:scale>
        <p:origin x="248" y="304"/>
      </p:cViewPr>
      <p:guideLst>
        <p:guide orient="horz" pos="2257"/>
        <p:guide pos="3837"/>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957A28-D1BE-493C-9774-D2AC007C2437}" type="doc">
      <dgm:prSet loTypeId="urn:microsoft.com/office/officeart/2008/layout/LinedList" loCatId="hierarchy" qsTypeId="urn:microsoft.com/office/officeart/2005/8/quickstyle/simple1" qsCatId="simple" csTypeId="urn:microsoft.com/office/officeart/2005/8/colors/accent1_2" csCatId="accent1" phldr="1"/>
      <dgm:spPr/>
      <dgm:t>
        <a:bodyPr/>
        <a:lstStyle/>
        <a:p>
          <a:endParaRPr lang="zh-CN" altLang="en-US"/>
        </a:p>
      </dgm:t>
    </dgm:pt>
    <dgm:pt modelId="{64850EFA-79CE-4164-A8DE-5E6CC17AB224}">
      <dgm:prSet phldrT="[文本]" custT="1"/>
      <dgm:spPr>
        <a:xfrm>
          <a:off x="0" y="1547"/>
          <a:ext cx="932392" cy="3165257"/>
        </a:xfrm>
        <a:noFill/>
        <a:ln>
          <a:noFill/>
        </a:ln>
        <a:effectLst/>
      </dgm:spPr>
      <dgm:t>
        <a:bodyPr/>
        <a:lstStyle/>
        <a:p>
          <a:pPr algn="ctr">
            <a:lnSpc>
              <a:spcPct val="100000"/>
            </a:lnSpc>
            <a:spcAft>
              <a:spcPts val="0"/>
            </a:spcAft>
          </a:pPr>
          <a:endParaRPr lang="zh-CN" altLang="en-US" sz="2400" b="0" dirty="0">
            <a:solidFill>
              <a:srgbClr val="C00000"/>
            </a:solidFill>
            <a:latin typeface="微软雅黑" panose="020B0503020204020204" pitchFamily="34" charset="-122"/>
            <a:ea typeface="微软雅黑" panose="020B0503020204020204" pitchFamily="34" charset="-122"/>
            <a:cs typeface="Times New Roman" pitchFamily="18" charset="0"/>
          </a:endParaRPr>
        </a:p>
      </dgm:t>
    </dgm:pt>
    <dgm:pt modelId="{1EC3F9C2-3A21-47F7-B5DF-22EC1F2497BF}" type="parTrans" cxnId="{E1BC6438-0FB2-4C5B-A8EF-21AC92323834}">
      <dgm:prSet/>
      <dgm:spPr/>
      <dgm:t>
        <a:bodyPr/>
        <a:lstStyle/>
        <a:p>
          <a:endParaRPr lang="zh-CN" altLang="en-US" sz="2400" b="0">
            <a:latin typeface="微软雅黑" panose="020B0503020204020204" pitchFamily="34" charset="-122"/>
            <a:ea typeface="微软雅黑" panose="020B0503020204020204" pitchFamily="34" charset="-122"/>
            <a:cs typeface="Times New Roman" pitchFamily="18" charset="0"/>
          </a:endParaRPr>
        </a:p>
      </dgm:t>
    </dgm:pt>
    <dgm:pt modelId="{9FC38D20-BE1D-46C8-8187-41C8F39A9293}" type="sibTrans" cxnId="{E1BC6438-0FB2-4C5B-A8EF-21AC92323834}">
      <dgm:prSet/>
      <dgm:spPr/>
      <dgm:t>
        <a:bodyPr/>
        <a:lstStyle/>
        <a:p>
          <a:endParaRPr lang="zh-CN" altLang="en-US" sz="2400" b="0">
            <a:latin typeface="微软雅黑" panose="020B0503020204020204" pitchFamily="34" charset="-122"/>
            <a:ea typeface="微软雅黑" panose="020B0503020204020204" pitchFamily="34" charset="-122"/>
            <a:cs typeface="Times New Roman" pitchFamily="18" charset="0"/>
          </a:endParaRPr>
        </a:p>
      </dgm:t>
    </dgm:pt>
    <dgm:pt modelId="{82D0527E-B34B-4E6D-962B-FD4673730024}">
      <dgm:prSet phldrT="[文本]" custT="1"/>
      <dgm:spPr>
        <a:xfrm>
          <a:off x="1002322" y="91651"/>
          <a:ext cx="3659641" cy="837956"/>
        </a:xfrm>
        <a:noFill/>
        <a:ln>
          <a:noFill/>
        </a:ln>
        <a:effectLst/>
      </dgm:spPr>
      <dgm:t>
        <a:bodyPr/>
        <a:lstStyle/>
        <a:p>
          <a:pPr>
            <a:lnSpc>
              <a:spcPct val="100000"/>
            </a:lnSpc>
            <a:spcAft>
              <a:spcPts val="0"/>
            </a:spcAft>
          </a:pPr>
          <a:r>
            <a:rPr lang="en-US" altLang="zh-CN" sz="1800" b="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Times New Roman" pitchFamily="18" charset="0"/>
            </a:rPr>
            <a:t>1994 LM algorithm</a:t>
          </a:r>
          <a:r>
            <a:rPr lang="zh-CN" altLang="en-US" sz="1800" b="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Times New Roman" pitchFamily="18" charset="0"/>
            </a:rPr>
            <a:t>：</a:t>
          </a:r>
          <a:r>
            <a:rPr lang="en-US" altLang="zh-CN" sz="1800" b="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Times New Roman" pitchFamily="18" charset="0"/>
            </a:rPr>
            <a:t>by Hagan</a:t>
          </a:r>
        </a:p>
        <a:p>
          <a:pPr>
            <a:lnSpc>
              <a:spcPct val="100000"/>
            </a:lnSpc>
            <a:spcAft>
              <a:spcPts val="0"/>
            </a:spcAft>
          </a:pPr>
          <a:r>
            <a:rPr lang="en-US" altLang="zh-CN" sz="1800" b="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Times New Roman" pitchFamily="18" charset="0"/>
            </a:rPr>
            <a:t>1995 avoid over fitting</a:t>
          </a:r>
          <a:r>
            <a:rPr lang="zh-CN" altLang="en-US" sz="1800" b="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Times New Roman" pitchFamily="18" charset="0"/>
            </a:rPr>
            <a:t>：</a:t>
          </a:r>
          <a:r>
            <a:rPr lang="en-US" altLang="zh-CN" sz="1800" b="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Times New Roman" pitchFamily="18" charset="0"/>
            </a:rPr>
            <a:t>by </a:t>
          </a:r>
          <a:r>
            <a:rPr lang="en-US" altLang="zh-CN" sz="1800" b="0" dirty="0" err="1">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Times New Roman" pitchFamily="18" charset="0"/>
            </a:rPr>
            <a:t>Sarle</a:t>
          </a:r>
          <a:endParaRPr lang="en-US" altLang="zh-CN" sz="1800" b="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Times New Roman" pitchFamily="18" charset="0"/>
          </a:endParaRPr>
        </a:p>
        <a:p>
          <a:pPr>
            <a:lnSpc>
              <a:spcPct val="100000"/>
            </a:lnSpc>
            <a:spcAft>
              <a:spcPts val="0"/>
            </a:spcAft>
          </a:pPr>
          <a:r>
            <a:rPr lang="en-US" altLang="zh-CN" sz="1800" b="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Times New Roman" pitchFamily="18" charset="0"/>
            </a:rPr>
            <a:t>2009 study gradients</a:t>
          </a:r>
          <a:r>
            <a:rPr lang="zh-CN" altLang="en-US" sz="1800" b="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Times New Roman" pitchFamily="18" charset="0"/>
            </a:rPr>
            <a:t>：</a:t>
          </a:r>
          <a:r>
            <a:rPr lang="en-US" altLang="zh-CN" sz="1800" b="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Times New Roman" pitchFamily="18" charset="0"/>
            </a:rPr>
            <a:t>by Hagan</a:t>
          </a:r>
        </a:p>
      </dgm:t>
    </dgm:pt>
    <dgm:pt modelId="{32B5DD8D-4B60-46CF-9647-E9EC32A15A48}" type="parTrans" cxnId="{0EB0A190-1CC2-4670-BB07-0CD2997D16D3}">
      <dgm:prSet/>
      <dgm:spPr/>
      <dgm:t>
        <a:bodyPr/>
        <a:lstStyle/>
        <a:p>
          <a:endParaRPr lang="zh-CN" altLang="en-US" sz="2400" b="0">
            <a:latin typeface="微软雅黑" panose="020B0503020204020204" pitchFamily="34" charset="-122"/>
            <a:ea typeface="微软雅黑" panose="020B0503020204020204" pitchFamily="34" charset="-122"/>
            <a:cs typeface="Times New Roman" pitchFamily="18" charset="0"/>
          </a:endParaRPr>
        </a:p>
      </dgm:t>
    </dgm:pt>
    <dgm:pt modelId="{2C3AA5B9-F360-41DE-95F5-28F80F85326A}" type="sibTrans" cxnId="{0EB0A190-1CC2-4670-BB07-0CD2997D16D3}">
      <dgm:prSet/>
      <dgm:spPr/>
      <dgm:t>
        <a:bodyPr/>
        <a:lstStyle/>
        <a:p>
          <a:endParaRPr lang="zh-CN" altLang="en-US" sz="2400" b="0">
            <a:latin typeface="微软雅黑" panose="020B0503020204020204" pitchFamily="34" charset="-122"/>
            <a:ea typeface="微软雅黑" panose="020B0503020204020204" pitchFamily="34" charset="-122"/>
            <a:cs typeface="Times New Roman" pitchFamily="18" charset="0"/>
          </a:endParaRPr>
        </a:p>
      </dgm:t>
    </dgm:pt>
    <dgm:pt modelId="{0225E939-502D-4EE2-945B-4C6F19F48BE9}">
      <dgm:prSet phldrT="[文本]" custT="1"/>
      <dgm:spPr>
        <a:xfrm>
          <a:off x="1002322" y="1019712"/>
          <a:ext cx="3659641" cy="1180570"/>
        </a:xfrm>
        <a:noFill/>
        <a:ln>
          <a:noFill/>
        </a:ln>
        <a:effectLst/>
      </dgm:spPr>
      <dgm:t>
        <a:bodyPr/>
        <a:lstStyle/>
        <a:p>
          <a:pPr>
            <a:lnSpc>
              <a:spcPct val="100000"/>
            </a:lnSpc>
            <a:spcAft>
              <a:spcPts val="0"/>
            </a:spcAft>
          </a:pPr>
          <a:r>
            <a:rPr lang="en-US" altLang="zh-CN" sz="1800" b="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Times New Roman" pitchFamily="18" charset="0"/>
            </a:rPr>
            <a:t>1995 H2/Si(100), the first NN-PES</a:t>
          </a:r>
        </a:p>
        <a:p>
          <a:pPr>
            <a:lnSpc>
              <a:spcPct val="100000"/>
            </a:lnSpc>
            <a:spcAft>
              <a:spcPts val="0"/>
            </a:spcAft>
          </a:pPr>
          <a:r>
            <a:rPr lang="en-US" altLang="zh-CN" sz="1800" b="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Times New Roman" pitchFamily="18" charset="0"/>
            </a:rPr>
            <a:t>2006 H</a:t>
          </a:r>
          <a:r>
            <a:rPr lang="en-US" altLang="zh-CN" sz="1800" b="0" baseline="-250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Times New Roman" pitchFamily="18" charset="0"/>
            </a:rPr>
            <a:t>2</a:t>
          </a:r>
          <a:r>
            <a:rPr lang="en-US" altLang="zh-CN" sz="1800" b="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Times New Roman" pitchFamily="18" charset="0"/>
            </a:rPr>
            <a:t>CO, HOOH &lt;1meV</a:t>
          </a:r>
        </a:p>
      </dgm:t>
    </dgm:pt>
    <dgm:pt modelId="{81A29C9F-DF25-4C71-B5BE-C24C53C60D08}" type="parTrans" cxnId="{5F72567F-8B70-4C47-9813-A7E3F74FF58C}">
      <dgm:prSet/>
      <dgm:spPr/>
      <dgm:t>
        <a:bodyPr/>
        <a:lstStyle/>
        <a:p>
          <a:endParaRPr lang="zh-CN" altLang="en-US" sz="2400" b="0">
            <a:latin typeface="微软雅黑" panose="020B0503020204020204" pitchFamily="34" charset="-122"/>
            <a:ea typeface="微软雅黑" panose="020B0503020204020204" pitchFamily="34" charset="-122"/>
            <a:cs typeface="Times New Roman" pitchFamily="18" charset="0"/>
          </a:endParaRPr>
        </a:p>
      </dgm:t>
    </dgm:pt>
    <dgm:pt modelId="{FB7F3FAA-E6DA-4931-B246-21B1BE01938B}" type="sibTrans" cxnId="{5F72567F-8B70-4C47-9813-A7E3F74FF58C}">
      <dgm:prSet/>
      <dgm:spPr/>
      <dgm:t>
        <a:bodyPr/>
        <a:lstStyle/>
        <a:p>
          <a:endParaRPr lang="zh-CN" altLang="en-US" sz="2400" b="0">
            <a:latin typeface="微软雅黑" panose="020B0503020204020204" pitchFamily="34" charset="-122"/>
            <a:ea typeface="微软雅黑" panose="020B0503020204020204" pitchFamily="34" charset="-122"/>
            <a:cs typeface="Times New Roman" pitchFamily="18" charset="0"/>
          </a:endParaRPr>
        </a:p>
      </dgm:t>
    </dgm:pt>
    <dgm:pt modelId="{92746AE4-DE4A-41FB-B4D7-85E2AFFEDBF1}">
      <dgm:prSet phldrT="[文本]" custT="1"/>
      <dgm:spPr>
        <a:xfrm>
          <a:off x="1002322" y="2290388"/>
          <a:ext cx="3659641" cy="784091"/>
        </a:xfrm>
        <a:noFill/>
        <a:ln>
          <a:noFill/>
        </a:ln>
        <a:effectLst/>
      </dgm:spPr>
      <dgm:t>
        <a:bodyPr/>
        <a:lstStyle/>
        <a:p>
          <a:pPr>
            <a:lnSpc>
              <a:spcPct val="100000"/>
            </a:lnSpc>
            <a:spcAft>
              <a:spcPts val="0"/>
            </a:spcAft>
          </a:pPr>
          <a:r>
            <a:rPr lang="en-US" altLang="zh-CN" sz="1800" b="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Times New Roman" pitchFamily="18" charset="0"/>
            </a:rPr>
            <a:t>2002 NN ensembles</a:t>
          </a:r>
        </a:p>
        <a:p>
          <a:pPr>
            <a:lnSpc>
              <a:spcPct val="100000"/>
            </a:lnSpc>
            <a:spcAft>
              <a:spcPts val="0"/>
            </a:spcAft>
          </a:pPr>
          <a:r>
            <a:rPr lang="en-US" altLang="zh-CN" sz="1800" b="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Times New Roman" pitchFamily="18" charset="0"/>
            </a:rPr>
            <a:t>2006 Nested</a:t>
          </a:r>
        </a:p>
        <a:p>
          <a:pPr>
            <a:lnSpc>
              <a:spcPct val="100000"/>
            </a:lnSpc>
            <a:spcAft>
              <a:spcPts val="0"/>
            </a:spcAft>
          </a:pPr>
          <a:r>
            <a:rPr lang="en-US" altLang="zh-CN" sz="1800" b="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Times New Roman" pitchFamily="18" charset="0"/>
            </a:rPr>
            <a:t>2007 the atomic-NN</a:t>
          </a:r>
        </a:p>
        <a:p>
          <a:pPr>
            <a:lnSpc>
              <a:spcPct val="100000"/>
            </a:lnSpc>
            <a:spcAft>
              <a:spcPts val="0"/>
            </a:spcAft>
          </a:pPr>
          <a:endParaRPr lang="en-US" altLang="zh-CN" sz="1800" b="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Times New Roman" pitchFamily="18" charset="0"/>
          </a:endParaRPr>
        </a:p>
        <a:p>
          <a:pPr>
            <a:lnSpc>
              <a:spcPct val="100000"/>
            </a:lnSpc>
            <a:spcAft>
              <a:spcPts val="0"/>
            </a:spcAft>
          </a:pPr>
          <a:endParaRPr lang="en-US" altLang="zh-CN" sz="1800" b="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Times New Roman" pitchFamily="18" charset="0"/>
          </a:endParaRPr>
        </a:p>
      </dgm:t>
    </dgm:pt>
    <dgm:pt modelId="{54D2ECDD-2D3C-495F-96D1-A29F85A4C0B6}" type="parTrans" cxnId="{EFB91A17-9255-4C00-99A7-A0EC9910EC0D}">
      <dgm:prSet/>
      <dgm:spPr/>
      <dgm:t>
        <a:bodyPr/>
        <a:lstStyle/>
        <a:p>
          <a:endParaRPr lang="zh-CN" altLang="en-US" sz="2400" b="0">
            <a:latin typeface="微软雅黑" panose="020B0503020204020204" pitchFamily="34" charset="-122"/>
            <a:ea typeface="微软雅黑" panose="020B0503020204020204" pitchFamily="34" charset="-122"/>
            <a:cs typeface="Times New Roman" pitchFamily="18" charset="0"/>
          </a:endParaRPr>
        </a:p>
      </dgm:t>
    </dgm:pt>
    <dgm:pt modelId="{95A4B921-3D8B-477F-837E-0F2B1AAB8F00}" type="sibTrans" cxnId="{EFB91A17-9255-4C00-99A7-A0EC9910EC0D}">
      <dgm:prSet/>
      <dgm:spPr/>
      <dgm:t>
        <a:bodyPr/>
        <a:lstStyle/>
        <a:p>
          <a:endParaRPr lang="zh-CN" altLang="en-US" sz="2400" b="0">
            <a:latin typeface="微软雅黑" panose="020B0503020204020204" pitchFamily="34" charset="-122"/>
            <a:ea typeface="微软雅黑" panose="020B0503020204020204" pitchFamily="34" charset="-122"/>
            <a:cs typeface="Times New Roman" pitchFamily="18" charset="0"/>
          </a:endParaRPr>
        </a:p>
      </dgm:t>
    </dgm:pt>
    <dgm:pt modelId="{87760BA6-5994-4F76-B2A9-D2A45CE03B8B}" type="pres">
      <dgm:prSet presAssocID="{8C957A28-D1BE-493C-9774-D2AC007C2437}" presName="vert0" presStyleCnt="0">
        <dgm:presLayoutVars>
          <dgm:dir/>
          <dgm:animOne val="branch"/>
          <dgm:animLvl val="lvl"/>
        </dgm:presLayoutVars>
      </dgm:prSet>
      <dgm:spPr/>
    </dgm:pt>
    <dgm:pt modelId="{69CD1DCD-143F-4125-A3B9-1A982BBD757D}" type="pres">
      <dgm:prSet presAssocID="{64850EFA-79CE-4164-A8DE-5E6CC17AB224}" presName="thickLine" presStyleLbl="alignNode1" presStyleIdx="0" presStyleCnt="1" custLinFactNeighborY="-49"/>
      <dgm:spPr>
        <a:xfrm>
          <a:off x="0" y="0"/>
          <a:ext cx="4661964" cy="0"/>
        </a:xfrm>
        <a:prstGeom prst="line">
          <a:avLst/>
        </a:prstGeom>
        <a:solidFill>
          <a:srgbClr val="6076B4">
            <a:hueOff val="0"/>
            <a:satOff val="0"/>
            <a:lumOff val="0"/>
            <a:alphaOff val="0"/>
          </a:srgbClr>
        </a:solidFill>
        <a:ln w="28575" cap="flat" cmpd="sng" algn="ctr">
          <a:solidFill>
            <a:srgbClr val="6076B4">
              <a:hueOff val="0"/>
              <a:satOff val="0"/>
              <a:lumOff val="0"/>
              <a:alphaOff val="0"/>
            </a:srgbClr>
          </a:solidFill>
          <a:prstDash val="solid"/>
        </a:ln>
        <a:effectLst/>
      </dgm:spPr>
    </dgm:pt>
    <dgm:pt modelId="{B683A810-A66E-43D6-8A87-8699525C9D66}" type="pres">
      <dgm:prSet presAssocID="{64850EFA-79CE-4164-A8DE-5E6CC17AB224}" presName="horz1" presStyleCnt="0"/>
      <dgm:spPr/>
    </dgm:pt>
    <dgm:pt modelId="{0492EBDA-01C6-40DA-9E7F-13739C03353D}" type="pres">
      <dgm:prSet presAssocID="{64850EFA-79CE-4164-A8DE-5E6CC17AB224}" presName="tx1" presStyleLbl="revTx" presStyleIdx="0" presStyleCnt="4"/>
      <dgm:spPr>
        <a:prstGeom prst="rect">
          <a:avLst/>
        </a:prstGeom>
      </dgm:spPr>
    </dgm:pt>
    <dgm:pt modelId="{6BD5737C-FC25-4D9D-BC10-6489517ACD79}" type="pres">
      <dgm:prSet presAssocID="{64850EFA-79CE-4164-A8DE-5E6CC17AB224}" presName="vert1" presStyleCnt="0"/>
      <dgm:spPr/>
    </dgm:pt>
    <dgm:pt modelId="{F8E28FC8-11B0-4C7B-933E-9ABE8439F540}" type="pres">
      <dgm:prSet presAssocID="{82D0527E-B34B-4E6D-962B-FD4673730024}" presName="vertSpace2a" presStyleCnt="0"/>
      <dgm:spPr/>
    </dgm:pt>
    <dgm:pt modelId="{307F8A2B-F6F9-486E-B7B9-D2DDDF0091BC}" type="pres">
      <dgm:prSet presAssocID="{82D0527E-B34B-4E6D-962B-FD4673730024}" presName="horz2" presStyleCnt="0"/>
      <dgm:spPr/>
    </dgm:pt>
    <dgm:pt modelId="{4C39B18C-DC4C-4638-ACA1-67CCB5D00685}" type="pres">
      <dgm:prSet presAssocID="{82D0527E-B34B-4E6D-962B-FD4673730024}" presName="horzSpace2" presStyleCnt="0"/>
      <dgm:spPr/>
    </dgm:pt>
    <dgm:pt modelId="{923BDB33-D665-4A5F-BC0D-32F09A6F61FF}" type="pres">
      <dgm:prSet presAssocID="{82D0527E-B34B-4E6D-962B-FD4673730024}" presName="tx2" presStyleLbl="revTx" presStyleIdx="1" presStyleCnt="4" custScaleX="126877" custScaleY="43242" custLinFactNeighborY="-2285"/>
      <dgm:spPr>
        <a:prstGeom prst="rect">
          <a:avLst/>
        </a:prstGeom>
      </dgm:spPr>
    </dgm:pt>
    <dgm:pt modelId="{CE5248B1-4277-4D70-8D51-9FFD823C3933}" type="pres">
      <dgm:prSet presAssocID="{82D0527E-B34B-4E6D-962B-FD4673730024}" presName="vert2" presStyleCnt="0"/>
      <dgm:spPr/>
    </dgm:pt>
    <dgm:pt modelId="{7B33A573-86E9-4C47-8E21-B2F21832D283}" type="pres">
      <dgm:prSet presAssocID="{82D0527E-B34B-4E6D-962B-FD4673730024}" presName="thinLine2b" presStyleLbl="callout" presStyleIdx="0" presStyleCnt="3" custLinFactNeighborY="-71856"/>
      <dgm:spPr>
        <a:xfrm>
          <a:off x="932392" y="929607"/>
          <a:ext cx="3729571" cy="0"/>
        </a:xfrm>
        <a:prstGeom prst="line">
          <a:avLst/>
        </a:prstGeom>
        <a:solidFill>
          <a:srgbClr val="6076B4">
            <a:hueOff val="0"/>
            <a:satOff val="0"/>
            <a:lumOff val="0"/>
            <a:alphaOff val="0"/>
          </a:srgbClr>
        </a:solidFill>
        <a:ln w="28575" cap="flat" cmpd="sng" algn="ctr">
          <a:solidFill>
            <a:srgbClr val="6076B4">
              <a:tint val="50000"/>
              <a:hueOff val="0"/>
              <a:satOff val="0"/>
              <a:lumOff val="0"/>
              <a:alphaOff val="0"/>
            </a:srgbClr>
          </a:solidFill>
          <a:prstDash val="solid"/>
        </a:ln>
        <a:effectLst/>
      </dgm:spPr>
    </dgm:pt>
    <dgm:pt modelId="{F3B351B9-ADBD-4922-852A-8AF5BD305123}" type="pres">
      <dgm:prSet presAssocID="{82D0527E-B34B-4E6D-962B-FD4673730024}" presName="vertSpace2b" presStyleCnt="0"/>
      <dgm:spPr/>
    </dgm:pt>
    <dgm:pt modelId="{46729CF8-ACC9-4A56-BC32-216571ACD4C8}" type="pres">
      <dgm:prSet presAssocID="{0225E939-502D-4EE2-945B-4C6F19F48BE9}" presName="horz2" presStyleCnt="0"/>
      <dgm:spPr/>
    </dgm:pt>
    <dgm:pt modelId="{D8D5BFE9-5C96-4446-AE43-29A3C6E84A86}" type="pres">
      <dgm:prSet presAssocID="{0225E939-502D-4EE2-945B-4C6F19F48BE9}" presName="horzSpace2" presStyleCnt="0"/>
      <dgm:spPr/>
    </dgm:pt>
    <dgm:pt modelId="{ECC831F5-8952-4FEF-9A09-1B65F5BB7801}" type="pres">
      <dgm:prSet presAssocID="{0225E939-502D-4EE2-945B-4C6F19F48BE9}" presName="tx2" presStyleLbl="revTx" presStyleIdx="2" presStyleCnt="4" custScaleX="141139" custScaleY="26845" custLinFactNeighborY="-6859"/>
      <dgm:spPr>
        <a:prstGeom prst="rect">
          <a:avLst/>
        </a:prstGeom>
      </dgm:spPr>
    </dgm:pt>
    <dgm:pt modelId="{68E1A3A1-7189-423E-866B-CEFFA0F4ADA5}" type="pres">
      <dgm:prSet presAssocID="{0225E939-502D-4EE2-945B-4C6F19F48BE9}" presName="vert2" presStyleCnt="0"/>
      <dgm:spPr/>
    </dgm:pt>
    <dgm:pt modelId="{6E981B4B-0911-468E-8E71-19AFF50FF610}" type="pres">
      <dgm:prSet presAssocID="{0225E939-502D-4EE2-945B-4C6F19F48BE9}" presName="thinLine2b" presStyleLbl="callout" presStyleIdx="1" presStyleCnt="3" custLinFactY="-1501" custLinFactNeighborY="-100000"/>
      <dgm:spPr>
        <a:xfrm>
          <a:off x="932392" y="2200283"/>
          <a:ext cx="3729571" cy="0"/>
        </a:xfrm>
        <a:prstGeom prst="line">
          <a:avLst/>
        </a:prstGeom>
        <a:solidFill>
          <a:srgbClr val="6076B4">
            <a:hueOff val="0"/>
            <a:satOff val="0"/>
            <a:lumOff val="0"/>
            <a:alphaOff val="0"/>
          </a:srgbClr>
        </a:solidFill>
        <a:ln w="28575" cap="flat" cmpd="sng" algn="ctr">
          <a:solidFill>
            <a:srgbClr val="6076B4">
              <a:tint val="50000"/>
              <a:hueOff val="0"/>
              <a:satOff val="0"/>
              <a:lumOff val="0"/>
              <a:alphaOff val="0"/>
            </a:srgbClr>
          </a:solidFill>
          <a:prstDash val="solid"/>
        </a:ln>
        <a:effectLst/>
      </dgm:spPr>
    </dgm:pt>
    <dgm:pt modelId="{6A8780C3-82D9-4005-A017-8A533C000859}" type="pres">
      <dgm:prSet presAssocID="{0225E939-502D-4EE2-945B-4C6F19F48BE9}" presName="vertSpace2b" presStyleCnt="0"/>
      <dgm:spPr/>
    </dgm:pt>
    <dgm:pt modelId="{6534775A-3105-464B-B999-F81699CE303B}" type="pres">
      <dgm:prSet presAssocID="{92746AE4-DE4A-41FB-B4D7-85E2AFFEDBF1}" presName="horz2" presStyleCnt="0"/>
      <dgm:spPr/>
    </dgm:pt>
    <dgm:pt modelId="{8A08BE2E-A2B6-4BC3-B7BE-2227CB04F807}" type="pres">
      <dgm:prSet presAssocID="{92746AE4-DE4A-41FB-B4D7-85E2AFFEDBF1}" presName="horzSpace2" presStyleCnt="0"/>
      <dgm:spPr/>
    </dgm:pt>
    <dgm:pt modelId="{86CD691C-A867-40E5-9E37-2A18C4E263E0}" type="pres">
      <dgm:prSet presAssocID="{92746AE4-DE4A-41FB-B4D7-85E2AFFEDBF1}" presName="tx2" presStyleLbl="revTx" presStyleIdx="3" presStyleCnt="4" custScaleX="152208" custScaleY="43000" custLinFactNeighborY="-8648"/>
      <dgm:spPr>
        <a:prstGeom prst="rect">
          <a:avLst/>
        </a:prstGeom>
      </dgm:spPr>
    </dgm:pt>
    <dgm:pt modelId="{002EA645-26B3-47BA-B642-AF17DE37C631}" type="pres">
      <dgm:prSet presAssocID="{92746AE4-DE4A-41FB-B4D7-85E2AFFEDBF1}" presName="vert2" presStyleCnt="0"/>
      <dgm:spPr/>
    </dgm:pt>
    <dgm:pt modelId="{A93C99E1-5617-4B73-A634-238BD2845577}" type="pres">
      <dgm:prSet presAssocID="{92746AE4-DE4A-41FB-B4D7-85E2AFFEDBF1}" presName="thinLine2b" presStyleLbl="callout" presStyleIdx="2" presStyleCnt="3" custLinFactY="-100000" custLinFactNeighborY="-148354"/>
      <dgm:spPr>
        <a:xfrm>
          <a:off x="932392" y="3074479"/>
          <a:ext cx="3729571" cy="0"/>
        </a:xfrm>
        <a:prstGeom prst="line">
          <a:avLst/>
        </a:prstGeom>
        <a:solidFill>
          <a:srgbClr val="6076B4">
            <a:hueOff val="0"/>
            <a:satOff val="0"/>
            <a:lumOff val="0"/>
            <a:alphaOff val="0"/>
          </a:srgbClr>
        </a:solidFill>
        <a:ln w="28575" cap="flat" cmpd="sng" algn="ctr">
          <a:solidFill>
            <a:srgbClr val="6076B4">
              <a:tint val="50000"/>
              <a:hueOff val="0"/>
              <a:satOff val="0"/>
              <a:lumOff val="0"/>
              <a:alphaOff val="0"/>
            </a:srgbClr>
          </a:solidFill>
          <a:prstDash val="solid"/>
        </a:ln>
        <a:effectLst/>
      </dgm:spPr>
    </dgm:pt>
    <dgm:pt modelId="{A7FC1864-F427-47F0-8C4C-8D51ABC4C6A9}" type="pres">
      <dgm:prSet presAssocID="{92746AE4-DE4A-41FB-B4D7-85E2AFFEDBF1}" presName="vertSpace2b" presStyleCnt="0"/>
      <dgm:spPr/>
    </dgm:pt>
  </dgm:ptLst>
  <dgm:cxnLst>
    <dgm:cxn modelId="{EFB91A17-9255-4C00-99A7-A0EC9910EC0D}" srcId="{64850EFA-79CE-4164-A8DE-5E6CC17AB224}" destId="{92746AE4-DE4A-41FB-B4D7-85E2AFFEDBF1}" srcOrd="2" destOrd="0" parTransId="{54D2ECDD-2D3C-495F-96D1-A29F85A4C0B6}" sibTransId="{95A4B921-3D8B-477F-837E-0F2B1AAB8F00}"/>
    <dgm:cxn modelId="{E1BC6438-0FB2-4C5B-A8EF-21AC92323834}" srcId="{8C957A28-D1BE-493C-9774-D2AC007C2437}" destId="{64850EFA-79CE-4164-A8DE-5E6CC17AB224}" srcOrd="0" destOrd="0" parTransId="{1EC3F9C2-3A21-47F7-B5DF-22EC1F2497BF}" sibTransId="{9FC38D20-BE1D-46C8-8187-41C8F39A9293}"/>
    <dgm:cxn modelId="{49A7456D-3769-4F92-B982-BBAEFEFD766D}" type="presOf" srcId="{82D0527E-B34B-4E6D-962B-FD4673730024}" destId="{923BDB33-D665-4A5F-BC0D-32F09A6F61FF}" srcOrd="0" destOrd="0" presId="urn:microsoft.com/office/officeart/2008/layout/LinedList"/>
    <dgm:cxn modelId="{5F9BE376-2C23-4F69-A70B-4BD593BF0AAE}" type="presOf" srcId="{8C957A28-D1BE-493C-9774-D2AC007C2437}" destId="{87760BA6-5994-4F76-B2A9-D2A45CE03B8B}" srcOrd="0" destOrd="0" presId="urn:microsoft.com/office/officeart/2008/layout/LinedList"/>
    <dgm:cxn modelId="{D9C3927B-6E38-40DD-9145-F80C9A4043B8}" type="presOf" srcId="{92746AE4-DE4A-41FB-B4D7-85E2AFFEDBF1}" destId="{86CD691C-A867-40E5-9E37-2A18C4E263E0}" srcOrd="0" destOrd="0" presId="urn:microsoft.com/office/officeart/2008/layout/LinedList"/>
    <dgm:cxn modelId="{5F72567F-8B70-4C47-9813-A7E3F74FF58C}" srcId="{64850EFA-79CE-4164-A8DE-5E6CC17AB224}" destId="{0225E939-502D-4EE2-945B-4C6F19F48BE9}" srcOrd="1" destOrd="0" parTransId="{81A29C9F-DF25-4C71-B5BE-C24C53C60D08}" sibTransId="{FB7F3FAA-E6DA-4931-B246-21B1BE01938B}"/>
    <dgm:cxn modelId="{0EB0A190-1CC2-4670-BB07-0CD2997D16D3}" srcId="{64850EFA-79CE-4164-A8DE-5E6CC17AB224}" destId="{82D0527E-B34B-4E6D-962B-FD4673730024}" srcOrd="0" destOrd="0" parTransId="{32B5DD8D-4B60-46CF-9647-E9EC32A15A48}" sibTransId="{2C3AA5B9-F360-41DE-95F5-28F80F85326A}"/>
    <dgm:cxn modelId="{8A5BF09B-DBE2-4795-BA4B-B88D8E8F2301}" type="presOf" srcId="{64850EFA-79CE-4164-A8DE-5E6CC17AB224}" destId="{0492EBDA-01C6-40DA-9E7F-13739C03353D}" srcOrd="0" destOrd="0" presId="urn:microsoft.com/office/officeart/2008/layout/LinedList"/>
    <dgm:cxn modelId="{6831A9C4-6E59-4B85-A389-CE9B4F4DCE39}" type="presOf" srcId="{0225E939-502D-4EE2-945B-4C6F19F48BE9}" destId="{ECC831F5-8952-4FEF-9A09-1B65F5BB7801}" srcOrd="0" destOrd="0" presId="urn:microsoft.com/office/officeart/2008/layout/LinedList"/>
    <dgm:cxn modelId="{C4F1864E-DDFD-477E-BC5C-144D1D8017E9}" type="presParOf" srcId="{87760BA6-5994-4F76-B2A9-D2A45CE03B8B}" destId="{69CD1DCD-143F-4125-A3B9-1A982BBD757D}" srcOrd="0" destOrd="0" presId="urn:microsoft.com/office/officeart/2008/layout/LinedList"/>
    <dgm:cxn modelId="{0A53E485-DA18-4852-9324-78AFC4C15F4A}" type="presParOf" srcId="{87760BA6-5994-4F76-B2A9-D2A45CE03B8B}" destId="{B683A810-A66E-43D6-8A87-8699525C9D66}" srcOrd="1" destOrd="0" presId="urn:microsoft.com/office/officeart/2008/layout/LinedList"/>
    <dgm:cxn modelId="{91BA3904-A178-4A08-AC18-0D162F5D3ACE}" type="presParOf" srcId="{B683A810-A66E-43D6-8A87-8699525C9D66}" destId="{0492EBDA-01C6-40DA-9E7F-13739C03353D}" srcOrd="0" destOrd="0" presId="urn:microsoft.com/office/officeart/2008/layout/LinedList"/>
    <dgm:cxn modelId="{342CDBB4-5131-4FC5-99FF-035E5A2FBEA0}" type="presParOf" srcId="{B683A810-A66E-43D6-8A87-8699525C9D66}" destId="{6BD5737C-FC25-4D9D-BC10-6489517ACD79}" srcOrd="1" destOrd="0" presId="urn:microsoft.com/office/officeart/2008/layout/LinedList"/>
    <dgm:cxn modelId="{4C0E246C-6642-4AEC-840D-A3C2541D870B}" type="presParOf" srcId="{6BD5737C-FC25-4D9D-BC10-6489517ACD79}" destId="{F8E28FC8-11B0-4C7B-933E-9ABE8439F540}" srcOrd="0" destOrd="0" presId="urn:microsoft.com/office/officeart/2008/layout/LinedList"/>
    <dgm:cxn modelId="{49F41FA9-823C-40D5-A2AB-32A513CDDB5C}" type="presParOf" srcId="{6BD5737C-FC25-4D9D-BC10-6489517ACD79}" destId="{307F8A2B-F6F9-486E-B7B9-D2DDDF0091BC}" srcOrd="1" destOrd="0" presId="urn:microsoft.com/office/officeart/2008/layout/LinedList"/>
    <dgm:cxn modelId="{B2752AB9-D176-4350-93E8-4D0D3BB98427}" type="presParOf" srcId="{307F8A2B-F6F9-486E-B7B9-D2DDDF0091BC}" destId="{4C39B18C-DC4C-4638-ACA1-67CCB5D00685}" srcOrd="0" destOrd="0" presId="urn:microsoft.com/office/officeart/2008/layout/LinedList"/>
    <dgm:cxn modelId="{8034198A-036E-4D6C-8F1E-2F887DE2FF87}" type="presParOf" srcId="{307F8A2B-F6F9-486E-B7B9-D2DDDF0091BC}" destId="{923BDB33-D665-4A5F-BC0D-32F09A6F61FF}" srcOrd="1" destOrd="0" presId="urn:microsoft.com/office/officeart/2008/layout/LinedList"/>
    <dgm:cxn modelId="{9210901B-8791-4BC1-96C1-E887F39071D3}" type="presParOf" srcId="{307F8A2B-F6F9-486E-B7B9-D2DDDF0091BC}" destId="{CE5248B1-4277-4D70-8D51-9FFD823C3933}" srcOrd="2" destOrd="0" presId="urn:microsoft.com/office/officeart/2008/layout/LinedList"/>
    <dgm:cxn modelId="{08945BEA-5C8F-43DC-80A0-E39E981FCF3E}" type="presParOf" srcId="{6BD5737C-FC25-4D9D-BC10-6489517ACD79}" destId="{7B33A573-86E9-4C47-8E21-B2F21832D283}" srcOrd="2" destOrd="0" presId="urn:microsoft.com/office/officeart/2008/layout/LinedList"/>
    <dgm:cxn modelId="{A04C3E99-C048-4D8B-98A8-B012F074FFDC}" type="presParOf" srcId="{6BD5737C-FC25-4D9D-BC10-6489517ACD79}" destId="{F3B351B9-ADBD-4922-852A-8AF5BD305123}" srcOrd="3" destOrd="0" presId="urn:microsoft.com/office/officeart/2008/layout/LinedList"/>
    <dgm:cxn modelId="{80B91928-4F4A-4EA0-BA19-C82AE27199A4}" type="presParOf" srcId="{6BD5737C-FC25-4D9D-BC10-6489517ACD79}" destId="{46729CF8-ACC9-4A56-BC32-216571ACD4C8}" srcOrd="4" destOrd="0" presId="urn:microsoft.com/office/officeart/2008/layout/LinedList"/>
    <dgm:cxn modelId="{CA46643B-71D3-4856-AFA4-D8DE45A60414}" type="presParOf" srcId="{46729CF8-ACC9-4A56-BC32-216571ACD4C8}" destId="{D8D5BFE9-5C96-4446-AE43-29A3C6E84A86}" srcOrd="0" destOrd="0" presId="urn:microsoft.com/office/officeart/2008/layout/LinedList"/>
    <dgm:cxn modelId="{7F7CAA99-DD38-48B2-A3BC-2763F26374BE}" type="presParOf" srcId="{46729CF8-ACC9-4A56-BC32-216571ACD4C8}" destId="{ECC831F5-8952-4FEF-9A09-1B65F5BB7801}" srcOrd="1" destOrd="0" presId="urn:microsoft.com/office/officeart/2008/layout/LinedList"/>
    <dgm:cxn modelId="{5AA53A6F-8EE7-4966-9D45-7D292DDEA8D7}" type="presParOf" srcId="{46729CF8-ACC9-4A56-BC32-216571ACD4C8}" destId="{68E1A3A1-7189-423E-866B-CEFFA0F4ADA5}" srcOrd="2" destOrd="0" presId="urn:microsoft.com/office/officeart/2008/layout/LinedList"/>
    <dgm:cxn modelId="{36AC166E-332B-474B-8C49-A2202A55E125}" type="presParOf" srcId="{6BD5737C-FC25-4D9D-BC10-6489517ACD79}" destId="{6E981B4B-0911-468E-8E71-19AFF50FF610}" srcOrd="5" destOrd="0" presId="urn:microsoft.com/office/officeart/2008/layout/LinedList"/>
    <dgm:cxn modelId="{A2ED3C08-4C14-46A9-8551-DE699B04ABC6}" type="presParOf" srcId="{6BD5737C-FC25-4D9D-BC10-6489517ACD79}" destId="{6A8780C3-82D9-4005-A017-8A533C000859}" srcOrd="6" destOrd="0" presId="urn:microsoft.com/office/officeart/2008/layout/LinedList"/>
    <dgm:cxn modelId="{16D442F6-6680-437D-96FF-E57C92528156}" type="presParOf" srcId="{6BD5737C-FC25-4D9D-BC10-6489517ACD79}" destId="{6534775A-3105-464B-B999-F81699CE303B}" srcOrd="7" destOrd="0" presId="urn:microsoft.com/office/officeart/2008/layout/LinedList"/>
    <dgm:cxn modelId="{EE788099-1D3F-477D-AC59-1F45B40A879F}" type="presParOf" srcId="{6534775A-3105-464B-B999-F81699CE303B}" destId="{8A08BE2E-A2B6-4BC3-B7BE-2227CB04F807}" srcOrd="0" destOrd="0" presId="urn:microsoft.com/office/officeart/2008/layout/LinedList"/>
    <dgm:cxn modelId="{9F627CA1-8C1A-43FD-9665-683A56ACBA78}" type="presParOf" srcId="{6534775A-3105-464B-B999-F81699CE303B}" destId="{86CD691C-A867-40E5-9E37-2A18C4E263E0}" srcOrd="1" destOrd="0" presId="urn:microsoft.com/office/officeart/2008/layout/LinedList"/>
    <dgm:cxn modelId="{00724C55-1880-4FDA-85C9-AFD93D0C68C0}" type="presParOf" srcId="{6534775A-3105-464B-B999-F81699CE303B}" destId="{002EA645-26B3-47BA-B642-AF17DE37C631}" srcOrd="2" destOrd="0" presId="urn:microsoft.com/office/officeart/2008/layout/LinedList"/>
    <dgm:cxn modelId="{F75F624B-67A4-45EC-BBDA-990150B5B97E}" type="presParOf" srcId="{6BD5737C-FC25-4D9D-BC10-6489517ACD79}" destId="{A93C99E1-5617-4B73-A634-238BD2845577}" srcOrd="8" destOrd="0" presId="urn:microsoft.com/office/officeart/2008/layout/LinedList"/>
    <dgm:cxn modelId="{3807EBCC-77DE-415A-94F5-867B187E1DA3}" type="presParOf" srcId="{6BD5737C-FC25-4D9D-BC10-6489517ACD79}" destId="{A7FC1864-F427-47F0-8C4C-8D51ABC4C6A9}" srcOrd="9"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1F45DFB-D70C-4C36-A254-86A5E49B3062}" type="doc">
      <dgm:prSet loTypeId="urn:microsoft.com/office/officeart/2008/layout/SquareAccentList" loCatId="list" qsTypeId="urn:microsoft.com/office/officeart/2005/8/quickstyle/simple1" qsCatId="simple" csTypeId="urn:microsoft.com/office/officeart/2005/8/colors/colorful4" csCatId="colorful" phldr="1"/>
      <dgm:spPr/>
      <dgm:t>
        <a:bodyPr/>
        <a:lstStyle/>
        <a:p>
          <a:endParaRPr lang="zh-CN" altLang="en-US"/>
        </a:p>
      </dgm:t>
    </dgm:pt>
    <dgm:pt modelId="{8406C5C1-15D8-4D73-A026-2DC2F78E31F5}">
      <dgm:prSet phldrT="[文本]" custT="1"/>
      <dgm:spPr/>
      <dgm:t>
        <a:bodyPr/>
        <a:lstStyle/>
        <a:p>
          <a:r>
            <a:rPr lang="en-US" altLang="zh-CN" sz="2400" dirty="0">
              <a:latin typeface="Palatino Linotype" panose="02040502050505030304" pitchFamily="18" charset="0"/>
              <a:ea typeface="微软雅黑" panose="020B0503020204020204" pitchFamily="34" charset="-122"/>
            </a:rPr>
            <a:t>Gas phase reactions</a:t>
          </a:r>
          <a:endParaRPr lang="zh-CN" altLang="en-US" sz="2400" dirty="0">
            <a:latin typeface="Palatino Linotype" panose="02040502050505030304" pitchFamily="18" charset="0"/>
            <a:ea typeface="微软雅黑" panose="020B0503020204020204" pitchFamily="34" charset="-122"/>
          </a:endParaRPr>
        </a:p>
      </dgm:t>
    </dgm:pt>
    <dgm:pt modelId="{4004C1C8-48ED-456A-B5F6-CAA99EF46586}" type="parTrans" cxnId="{560EC9D3-6BA0-4843-B7F7-1CBC4A58EF04}">
      <dgm:prSet/>
      <dgm:spPr/>
      <dgm:t>
        <a:bodyPr/>
        <a:lstStyle/>
        <a:p>
          <a:endParaRPr lang="zh-CN" altLang="en-US" sz="2000">
            <a:latin typeface="Palatino Linotype" panose="02040502050505030304" pitchFamily="18" charset="0"/>
            <a:ea typeface="微软雅黑" panose="020B0503020204020204" pitchFamily="34" charset="-122"/>
          </a:endParaRPr>
        </a:p>
      </dgm:t>
    </dgm:pt>
    <dgm:pt modelId="{34CDF370-6BD5-4A88-B90B-17CCDF571E7B}" type="sibTrans" cxnId="{560EC9D3-6BA0-4843-B7F7-1CBC4A58EF04}">
      <dgm:prSet/>
      <dgm:spPr/>
      <dgm:t>
        <a:bodyPr/>
        <a:lstStyle/>
        <a:p>
          <a:endParaRPr lang="zh-CN" altLang="en-US" sz="2000">
            <a:latin typeface="Palatino Linotype" panose="02040502050505030304" pitchFamily="18" charset="0"/>
            <a:ea typeface="微软雅黑" panose="020B0503020204020204" pitchFamily="34" charset="-122"/>
          </a:endParaRPr>
        </a:p>
      </dgm:t>
    </dgm:pt>
    <dgm:pt modelId="{D3D15139-86B5-47ED-A39D-5A74DEDA0EC7}">
      <dgm:prSet phldrT="[文本]" custT="1"/>
      <dgm:spPr/>
      <dgm:t>
        <a:bodyPr/>
        <a:lstStyle/>
        <a:p>
          <a:r>
            <a:rPr lang="en-US" altLang="zh-CN" sz="2000" dirty="0">
              <a:solidFill>
                <a:srgbClr val="FF0000"/>
              </a:solidFill>
              <a:latin typeface="Palatino Linotype" panose="02040502050505030304" pitchFamily="18" charset="0"/>
              <a:ea typeface="微软雅黑" panose="020B0503020204020204" pitchFamily="34" charset="-122"/>
              <a:cs typeface="Arial" panose="020B0604020202020204" pitchFamily="34" charset="0"/>
            </a:rPr>
            <a:t>FH</a:t>
          </a:r>
          <a:r>
            <a:rPr lang="en-US" altLang="zh-CN" sz="2000" baseline="-25000" dirty="0">
              <a:solidFill>
                <a:srgbClr val="FF0000"/>
              </a:solidFill>
              <a:latin typeface="Palatino Linotype" panose="02040502050505030304" pitchFamily="18" charset="0"/>
              <a:ea typeface="微软雅黑" panose="020B0503020204020204" pitchFamily="34" charset="-122"/>
              <a:cs typeface="Arial" panose="020B0604020202020204" pitchFamily="34" charset="0"/>
            </a:rPr>
            <a:t>2</a:t>
          </a:r>
          <a:r>
            <a:rPr lang="en-US" altLang="zh-CN" sz="2000" dirty="0">
              <a:latin typeface="Palatino Linotype" panose="02040502050505030304" pitchFamily="18" charset="0"/>
              <a:ea typeface="微软雅黑" panose="020B0503020204020204" pitchFamily="34" charset="-122"/>
              <a:cs typeface="Arial" panose="020B0604020202020204" pitchFamily="34" charset="0"/>
            </a:rPr>
            <a:t>: </a:t>
          </a:r>
          <a:r>
            <a:rPr lang="en-US" altLang="zh-CN" sz="2000" b="1" dirty="0">
              <a:latin typeface="Palatino Linotype" panose="02040502050505030304" pitchFamily="18" charset="0"/>
              <a:ea typeface="微软雅黑" panose="020B0503020204020204" pitchFamily="34" charset="-122"/>
              <a:cs typeface="Arial" panose="020B0604020202020204" pitchFamily="34" charset="0"/>
            </a:rPr>
            <a:t>Science 342</a:t>
          </a:r>
          <a:r>
            <a:rPr lang="en-US" altLang="zh-CN" sz="2000" dirty="0">
              <a:latin typeface="Palatino Linotype" panose="02040502050505030304" pitchFamily="18" charset="0"/>
              <a:ea typeface="微软雅黑" panose="020B0503020204020204" pitchFamily="34" charset="-122"/>
              <a:cs typeface="Arial" panose="020B0604020202020204" pitchFamily="34" charset="0"/>
            </a:rPr>
            <a:t> 1499</a:t>
          </a:r>
          <a:endParaRPr lang="zh-CN" altLang="en-US" sz="2000" dirty="0">
            <a:latin typeface="Palatino Linotype" panose="02040502050505030304" pitchFamily="18" charset="0"/>
            <a:ea typeface="微软雅黑" panose="020B0503020204020204" pitchFamily="34" charset="-122"/>
            <a:cs typeface="Arial" panose="020B0604020202020204" pitchFamily="34" charset="0"/>
          </a:endParaRPr>
        </a:p>
      </dgm:t>
    </dgm:pt>
    <dgm:pt modelId="{76142407-0223-4692-95E4-A7F293DEA0B6}" type="parTrans" cxnId="{081CC5DC-0E1B-4F7E-B90A-65DDA76FFE76}">
      <dgm:prSet/>
      <dgm:spPr/>
      <dgm:t>
        <a:bodyPr/>
        <a:lstStyle/>
        <a:p>
          <a:endParaRPr lang="zh-CN" altLang="en-US" sz="2000">
            <a:latin typeface="Palatino Linotype" panose="02040502050505030304" pitchFamily="18" charset="0"/>
            <a:ea typeface="微软雅黑" panose="020B0503020204020204" pitchFamily="34" charset="-122"/>
          </a:endParaRPr>
        </a:p>
      </dgm:t>
    </dgm:pt>
    <dgm:pt modelId="{2A2F23F2-342A-49F7-932A-AEBB1982D5DA}" type="sibTrans" cxnId="{081CC5DC-0E1B-4F7E-B90A-65DDA76FFE76}">
      <dgm:prSet/>
      <dgm:spPr/>
      <dgm:t>
        <a:bodyPr/>
        <a:lstStyle/>
        <a:p>
          <a:endParaRPr lang="zh-CN" altLang="en-US" sz="2000">
            <a:latin typeface="Palatino Linotype" panose="02040502050505030304" pitchFamily="18" charset="0"/>
            <a:ea typeface="微软雅黑" panose="020B0503020204020204" pitchFamily="34" charset="-122"/>
          </a:endParaRPr>
        </a:p>
      </dgm:t>
    </dgm:pt>
    <dgm:pt modelId="{7DA179DA-26AA-408C-84D4-C9D2F2E908AC}">
      <dgm:prSet phldrT="[文本]" custT="1"/>
      <dgm:spPr/>
      <dgm:t>
        <a:bodyPr/>
        <a:lstStyle/>
        <a:p>
          <a:r>
            <a:rPr lang="en-US" altLang="zh-CN" sz="2000" dirty="0">
              <a:solidFill>
                <a:srgbClr val="FF0000"/>
              </a:solidFill>
              <a:latin typeface="Palatino Linotype" panose="02040502050505030304" pitchFamily="18" charset="0"/>
              <a:ea typeface="微软雅黑" panose="020B0503020204020204" pitchFamily="34" charset="-122"/>
              <a:cs typeface="Arial" panose="020B0604020202020204" pitchFamily="34" charset="0"/>
            </a:rPr>
            <a:t>ClH</a:t>
          </a:r>
          <a:r>
            <a:rPr lang="en-US" altLang="zh-CN" sz="2000" baseline="-25000" dirty="0">
              <a:solidFill>
                <a:srgbClr val="FF0000"/>
              </a:solidFill>
              <a:latin typeface="Palatino Linotype" panose="02040502050505030304" pitchFamily="18" charset="0"/>
              <a:ea typeface="微软雅黑" panose="020B0503020204020204" pitchFamily="34" charset="-122"/>
              <a:cs typeface="Arial" panose="020B0604020202020204" pitchFamily="34" charset="0"/>
            </a:rPr>
            <a:t>2</a:t>
          </a:r>
          <a:r>
            <a:rPr lang="en-US" altLang="zh-CN" sz="2000" dirty="0">
              <a:latin typeface="Palatino Linotype" panose="02040502050505030304" pitchFamily="18" charset="0"/>
              <a:ea typeface="微软雅黑" panose="020B0503020204020204" pitchFamily="34" charset="-122"/>
              <a:cs typeface="Arial" panose="020B0604020202020204" pitchFamily="34" charset="0"/>
            </a:rPr>
            <a:t>: </a:t>
          </a:r>
          <a:r>
            <a:rPr lang="en-US" altLang="zh-CN" sz="2000" b="1" dirty="0">
              <a:latin typeface="Palatino Linotype" panose="02040502050505030304" pitchFamily="18" charset="0"/>
              <a:ea typeface="微软雅黑" panose="020B0503020204020204" pitchFamily="34" charset="-122"/>
              <a:cs typeface="Arial" panose="020B0604020202020204" pitchFamily="34" charset="0"/>
            </a:rPr>
            <a:t>Science</a:t>
          </a:r>
          <a:r>
            <a:rPr lang="en-US" altLang="zh-CN" sz="2000" dirty="0">
              <a:latin typeface="Palatino Linotype" panose="02040502050505030304" pitchFamily="18" charset="0"/>
              <a:ea typeface="微软雅黑" panose="020B0503020204020204" pitchFamily="34" charset="-122"/>
              <a:cs typeface="Arial" panose="020B0604020202020204" pitchFamily="34" charset="0"/>
            </a:rPr>
            <a:t> </a:t>
          </a:r>
          <a:r>
            <a:rPr lang="en-US" altLang="zh-CN" sz="2000" b="1" dirty="0">
              <a:latin typeface="Palatino Linotype" panose="02040502050505030304" pitchFamily="18" charset="0"/>
              <a:ea typeface="微软雅黑" panose="020B0503020204020204" pitchFamily="34" charset="-122"/>
              <a:cs typeface="Arial" panose="020B0604020202020204" pitchFamily="34" charset="0"/>
            </a:rPr>
            <a:t>347</a:t>
          </a:r>
          <a:r>
            <a:rPr lang="en-US" altLang="zh-CN" sz="2000" dirty="0">
              <a:latin typeface="Palatino Linotype" panose="02040502050505030304" pitchFamily="18" charset="0"/>
              <a:ea typeface="微软雅黑" panose="020B0503020204020204" pitchFamily="34" charset="-122"/>
              <a:cs typeface="Arial" panose="020B0604020202020204" pitchFamily="34" charset="0"/>
            </a:rPr>
            <a:t> 60</a:t>
          </a:r>
          <a:endParaRPr lang="zh-CN" altLang="en-US" sz="2000" dirty="0">
            <a:latin typeface="Palatino Linotype" panose="02040502050505030304" pitchFamily="18" charset="0"/>
            <a:ea typeface="微软雅黑" panose="020B0503020204020204" pitchFamily="34" charset="-122"/>
            <a:cs typeface="Arial" panose="020B0604020202020204" pitchFamily="34" charset="0"/>
          </a:endParaRPr>
        </a:p>
      </dgm:t>
    </dgm:pt>
    <dgm:pt modelId="{B8F8E3BF-776C-4786-B85F-3C8FAC5D0374}" type="parTrans" cxnId="{5BFF858A-F43F-432E-8ADE-708809D5D415}">
      <dgm:prSet/>
      <dgm:spPr/>
      <dgm:t>
        <a:bodyPr/>
        <a:lstStyle/>
        <a:p>
          <a:endParaRPr lang="zh-CN" altLang="en-US" sz="2000">
            <a:latin typeface="Palatino Linotype" panose="02040502050505030304" pitchFamily="18" charset="0"/>
            <a:ea typeface="微软雅黑" panose="020B0503020204020204" pitchFamily="34" charset="-122"/>
          </a:endParaRPr>
        </a:p>
      </dgm:t>
    </dgm:pt>
    <dgm:pt modelId="{F380E5DD-D0BA-4C43-A1FF-D7F6C37F1F3C}" type="sibTrans" cxnId="{5BFF858A-F43F-432E-8ADE-708809D5D415}">
      <dgm:prSet/>
      <dgm:spPr/>
      <dgm:t>
        <a:bodyPr/>
        <a:lstStyle/>
        <a:p>
          <a:endParaRPr lang="zh-CN" altLang="en-US" sz="2000">
            <a:latin typeface="Palatino Linotype" panose="02040502050505030304" pitchFamily="18" charset="0"/>
            <a:ea typeface="微软雅黑" panose="020B0503020204020204" pitchFamily="34" charset="-122"/>
          </a:endParaRPr>
        </a:p>
      </dgm:t>
    </dgm:pt>
    <dgm:pt modelId="{FF45F095-82BB-482E-AD22-573CE96DC149}">
      <dgm:prSet phldrT="[文本]" custT="1"/>
      <dgm:spPr/>
      <dgm:t>
        <a:bodyPr/>
        <a:lstStyle/>
        <a:p>
          <a:r>
            <a:rPr lang="en-US" altLang="zh-CN" sz="2000" dirty="0">
              <a:solidFill>
                <a:srgbClr val="FF0000"/>
              </a:solidFill>
              <a:latin typeface="Palatino Linotype" panose="02040502050505030304" pitchFamily="18" charset="0"/>
              <a:ea typeface="微软雅黑" panose="020B0503020204020204" pitchFamily="34" charset="-122"/>
              <a:cs typeface="Arial" panose="020B0604020202020204" pitchFamily="34" charset="0"/>
            </a:rPr>
            <a:t>OH</a:t>
          </a:r>
          <a:r>
            <a:rPr lang="en-US" altLang="zh-CN" sz="2000" baseline="-25000" dirty="0">
              <a:solidFill>
                <a:srgbClr val="FF0000"/>
              </a:solidFill>
              <a:latin typeface="Palatino Linotype" panose="02040502050505030304" pitchFamily="18" charset="0"/>
              <a:ea typeface="微软雅黑" panose="020B0503020204020204" pitchFamily="34" charset="-122"/>
              <a:cs typeface="Arial" panose="020B0604020202020204" pitchFamily="34" charset="0"/>
            </a:rPr>
            <a:t>3</a:t>
          </a:r>
          <a:r>
            <a:rPr lang="en-US" altLang="zh-CN" sz="2000" dirty="0">
              <a:latin typeface="Palatino Linotype" panose="02040502050505030304" pitchFamily="18" charset="0"/>
              <a:ea typeface="微软雅黑" panose="020B0503020204020204" pitchFamily="34" charset="-122"/>
              <a:cs typeface="Arial" panose="020B0604020202020204" pitchFamily="34" charset="0"/>
            </a:rPr>
            <a:t>: JCP </a:t>
          </a:r>
          <a:r>
            <a:rPr lang="en-US" altLang="zh-CN" sz="2000" b="1" dirty="0">
              <a:latin typeface="Palatino Linotype" panose="02040502050505030304" pitchFamily="18" charset="0"/>
              <a:ea typeface="微软雅黑" panose="020B0503020204020204" pitchFamily="34" charset="-122"/>
              <a:cs typeface="Arial" panose="020B0604020202020204" pitchFamily="34" charset="0"/>
            </a:rPr>
            <a:t>138</a:t>
          </a:r>
          <a:r>
            <a:rPr lang="en-US" altLang="zh-CN" sz="2000" dirty="0">
              <a:latin typeface="Palatino Linotype" panose="02040502050505030304" pitchFamily="18" charset="0"/>
              <a:ea typeface="微软雅黑" panose="020B0503020204020204" pitchFamily="34" charset="-122"/>
              <a:cs typeface="Arial" panose="020B0604020202020204" pitchFamily="34" charset="0"/>
            </a:rPr>
            <a:t> 154301</a:t>
          </a:r>
        </a:p>
      </dgm:t>
    </dgm:pt>
    <dgm:pt modelId="{0B379972-3043-4166-8348-14B6143AFE98}" type="parTrans" cxnId="{EDD18444-35E6-420E-A629-2F86B15E2B16}">
      <dgm:prSet/>
      <dgm:spPr/>
      <dgm:t>
        <a:bodyPr/>
        <a:lstStyle/>
        <a:p>
          <a:endParaRPr lang="zh-CN" altLang="en-US" sz="2000">
            <a:latin typeface="Palatino Linotype" panose="02040502050505030304" pitchFamily="18" charset="0"/>
            <a:ea typeface="微软雅黑" panose="020B0503020204020204" pitchFamily="34" charset="-122"/>
          </a:endParaRPr>
        </a:p>
      </dgm:t>
    </dgm:pt>
    <dgm:pt modelId="{A7FB2451-7DD1-43EC-B37C-3C06E05607B4}" type="sibTrans" cxnId="{EDD18444-35E6-420E-A629-2F86B15E2B16}">
      <dgm:prSet/>
      <dgm:spPr/>
      <dgm:t>
        <a:bodyPr/>
        <a:lstStyle/>
        <a:p>
          <a:endParaRPr lang="zh-CN" altLang="en-US" sz="2000">
            <a:latin typeface="Palatino Linotype" panose="02040502050505030304" pitchFamily="18" charset="0"/>
            <a:ea typeface="微软雅黑" panose="020B0503020204020204" pitchFamily="34" charset="-122"/>
          </a:endParaRPr>
        </a:p>
      </dgm:t>
    </dgm:pt>
    <dgm:pt modelId="{9BED5E15-70BB-4F2D-B19C-91816FBFCEDB}">
      <dgm:prSet phldrT="[文本]" custT="1"/>
      <dgm:spPr/>
      <dgm:t>
        <a:bodyPr/>
        <a:lstStyle/>
        <a:p>
          <a:r>
            <a:rPr lang="en-US" altLang="zh-CN" sz="2400" dirty="0">
              <a:latin typeface="Palatino Linotype" panose="02040502050505030304" pitchFamily="18" charset="0"/>
              <a:ea typeface="微软雅黑" panose="020B0503020204020204" pitchFamily="34" charset="-122"/>
            </a:rPr>
            <a:t>Molecule @ surfaces</a:t>
          </a:r>
          <a:endParaRPr lang="zh-CN" altLang="en-US" sz="2400" dirty="0">
            <a:latin typeface="Palatino Linotype" panose="02040502050505030304" pitchFamily="18" charset="0"/>
            <a:ea typeface="微软雅黑" panose="020B0503020204020204" pitchFamily="34" charset="-122"/>
          </a:endParaRPr>
        </a:p>
      </dgm:t>
    </dgm:pt>
    <dgm:pt modelId="{4CED645B-5714-4FA4-B9FC-38E518875843}" type="parTrans" cxnId="{9393F9C4-B8CF-4A63-A75F-C0756682377D}">
      <dgm:prSet/>
      <dgm:spPr/>
      <dgm:t>
        <a:bodyPr/>
        <a:lstStyle/>
        <a:p>
          <a:endParaRPr lang="zh-CN" altLang="en-US" sz="2000">
            <a:latin typeface="Palatino Linotype" panose="02040502050505030304" pitchFamily="18" charset="0"/>
            <a:ea typeface="微软雅黑" panose="020B0503020204020204" pitchFamily="34" charset="-122"/>
          </a:endParaRPr>
        </a:p>
      </dgm:t>
    </dgm:pt>
    <dgm:pt modelId="{610A8E41-2857-4BBB-A31A-BDA7D835E88E}" type="sibTrans" cxnId="{9393F9C4-B8CF-4A63-A75F-C0756682377D}">
      <dgm:prSet/>
      <dgm:spPr/>
      <dgm:t>
        <a:bodyPr/>
        <a:lstStyle/>
        <a:p>
          <a:endParaRPr lang="zh-CN" altLang="en-US" sz="2000">
            <a:latin typeface="Palatino Linotype" panose="02040502050505030304" pitchFamily="18" charset="0"/>
            <a:ea typeface="微软雅黑" panose="020B0503020204020204" pitchFamily="34" charset="-122"/>
          </a:endParaRPr>
        </a:p>
      </dgm:t>
    </dgm:pt>
    <dgm:pt modelId="{57BF583C-61E4-49DD-A30C-204C745799A9}">
      <dgm:prSet phldrT="[文本]" custT="1"/>
      <dgm:spPr/>
      <dgm:t>
        <a:bodyPr/>
        <a:lstStyle/>
        <a:p>
          <a:r>
            <a:rPr lang="en-US" altLang="zh-CN" sz="2000" dirty="0" err="1">
              <a:solidFill>
                <a:srgbClr val="FF0000"/>
              </a:solidFill>
              <a:latin typeface="Palatino Linotype" panose="02040502050505030304" pitchFamily="18" charset="0"/>
              <a:ea typeface="微软雅黑" panose="020B0503020204020204" pitchFamily="34" charset="-122"/>
              <a:cs typeface="Arial" panose="020B0604020202020204" pitchFamily="34" charset="0"/>
            </a:rPr>
            <a:t>HCl</a:t>
          </a:r>
          <a:r>
            <a:rPr lang="en-US" altLang="zh-CN" sz="2000" dirty="0">
              <a:solidFill>
                <a:srgbClr val="FF0000"/>
              </a:solidFill>
              <a:latin typeface="Palatino Linotype" panose="02040502050505030304" pitchFamily="18" charset="0"/>
              <a:ea typeface="微软雅黑" panose="020B0503020204020204" pitchFamily="34" charset="-122"/>
              <a:cs typeface="Arial" panose="020B0604020202020204" pitchFamily="34" charset="0"/>
            </a:rPr>
            <a:t>/Au(111)</a:t>
          </a:r>
          <a:r>
            <a:rPr lang="en-US" altLang="zh-CN" sz="2000" dirty="0">
              <a:latin typeface="Palatino Linotype" panose="02040502050505030304" pitchFamily="18" charset="0"/>
              <a:ea typeface="微软雅黑" panose="020B0503020204020204" pitchFamily="34" charset="-122"/>
              <a:cs typeface="Arial" panose="020B0604020202020204" pitchFamily="34" charset="0"/>
            </a:rPr>
            <a:t>: </a:t>
          </a:r>
          <a:r>
            <a:rPr lang="en-US" altLang="zh-CN" sz="2000" b="1" dirty="0">
              <a:latin typeface="Palatino Linotype" panose="02040502050505030304" pitchFamily="18" charset="0"/>
              <a:ea typeface="微软雅黑" panose="020B0503020204020204" pitchFamily="34" charset="-122"/>
              <a:cs typeface="Arial" panose="020B0604020202020204" pitchFamily="34" charset="0"/>
            </a:rPr>
            <a:t>JCP 139</a:t>
          </a:r>
          <a:r>
            <a:rPr lang="en-US" altLang="zh-CN" sz="2000" dirty="0">
              <a:latin typeface="Palatino Linotype" panose="02040502050505030304" pitchFamily="18" charset="0"/>
              <a:ea typeface="微软雅黑" panose="020B0503020204020204" pitchFamily="34" charset="-122"/>
              <a:cs typeface="Arial" panose="020B0604020202020204" pitchFamily="34" charset="0"/>
            </a:rPr>
            <a:t> 184705</a:t>
          </a:r>
          <a:endParaRPr lang="zh-CN" altLang="en-US" sz="2000" dirty="0">
            <a:latin typeface="Palatino Linotype" panose="02040502050505030304" pitchFamily="18" charset="0"/>
            <a:ea typeface="微软雅黑" panose="020B0503020204020204" pitchFamily="34" charset="-122"/>
            <a:cs typeface="Arial" panose="020B0604020202020204" pitchFamily="34" charset="0"/>
          </a:endParaRPr>
        </a:p>
      </dgm:t>
    </dgm:pt>
    <dgm:pt modelId="{846E99CD-EECB-4197-825E-C459997C3F0E}" type="parTrans" cxnId="{8AE8591A-4D40-4ED9-AC7F-B7237332FA12}">
      <dgm:prSet/>
      <dgm:spPr/>
      <dgm:t>
        <a:bodyPr/>
        <a:lstStyle/>
        <a:p>
          <a:endParaRPr lang="zh-CN" altLang="en-US" sz="2000">
            <a:latin typeface="Palatino Linotype" panose="02040502050505030304" pitchFamily="18" charset="0"/>
            <a:ea typeface="微软雅黑" panose="020B0503020204020204" pitchFamily="34" charset="-122"/>
          </a:endParaRPr>
        </a:p>
      </dgm:t>
    </dgm:pt>
    <dgm:pt modelId="{CE662382-8EBF-494E-8EE2-DD3C48141367}" type="sibTrans" cxnId="{8AE8591A-4D40-4ED9-AC7F-B7237332FA12}">
      <dgm:prSet/>
      <dgm:spPr/>
      <dgm:t>
        <a:bodyPr/>
        <a:lstStyle/>
        <a:p>
          <a:endParaRPr lang="zh-CN" altLang="en-US" sz="2000">
            <a:latin typeface="Palatino Linotype" panose="02040502050505030304" pitchFamily="18" charset="0"/>
            <a:ea typeface="微软雅黑" panose="020B0503020204020204" pitchFamily="34" charset="-122"/>
          </a:endParaRPr>
        </a:p>
      </dgm:t>
    </dgm:pt>
    <dgm:pt modelId="{C4F72B12-3274-408F-83C8-EA3C9592C339}">
      <dgm:prSet phldrT="[文本]" custT="1"/>
      <dgm:spPr/>
      <dgm:t>
        <a:bodyPr/>
        <a:lstStyle/>
        <a:p>
          <a:r>
            <a:rPr lang="en-US" altLang="zh-CN" sz="2000" dirty="0">
              <a:solidFill>
                <a:srgbClr val="FF0000"/>
              </a:solidFill>
              <a:latin typeface="Palatino Linotype" panose="02040502050505030304" pitchFamily="18" charset="0"/>
              <a:ea typeface="微软雅黑" panose="020B0503020204020204" pitchFamily="34" charset="-122"/>
              <a:cs typeface="Arial" panose="020B0604020202020204" pitchFamily="34" charset="0"/>
            </a:rPr>
            <a:t>H</a:t>
          </a:r>
          <a:r>
            <a:rPr lang="en-US" altLang="zh-CN" sz="2000" baseline="-25000" dirty="0">
              <a:solidFill>
                <a:srgbClr val="FF0000"/>
              </a:solidFill>
              <a:latin typeface="Palatino Linotype" panose="02040502050505030304" pitchFamily="18" charset="0"/>
              <a:ea typeface="微软雅黑" panose="020B0503020204020204" pitchFamily="34" charset="-122"/>
              <a:cs typeface="Arial" panose="020B0604020202020204" pitchFamily="34" charset="0"/>
            </a:rPr>
            <a:t>2</a:t>
          </a:r>
          <a:r>
            <a:rPr lang="en-US" altLang="zh-CN" sz="2000" dirty="0">
              <a:solidFill>
                <a:srgbClr val="FF0000"/>
              </a:solidFill>
              <a:latin typeface="Palatino Linotype" panose="02040502050505030304" pitchFamily="18" charset="0"/>
              <a:ea typeface="微软雅黑" panose="020B0503020204020204" pitchFamily="34" charset="-122"/>
              <a:cs typeface="Arial" panose="020B0604020202020204" pitchFamily="34" charset="0"/>
            </a:rPr>
            <a:t>O/Ni(100)</a:t>
          </a:r>
          <a:r>
            <a:rPr lang="en-US" altLang="zh-CN" sz="2000" dirty="0">
              <a:latin typeface="Palatino Linotype" panose="02040502050505030304" pitchFamily="18" charset="0"/>
              <a:ea typeface="微软雅黑" panose="020B0503020204020204" pitchFamily="34" charset="-122"/>
              <a:cs typeface="Arial" panose="020B0604020202020204" pitchFamily="34" charset="0"/>
            </a:rPr>
            <a:t>: </a:t>
          </a:r>
          <a:r>
            <a:rPr lang="en-US" altLang="zh-CN" sz="2000" b="1" dirty="0">
              <a:latin typeface="Palatino Linotype" panose="02040502050505030304" pitchFamily="18" charset="0"/>
              <a:ea typeface="微软雅黑" panose="020B0503020204020204" pitchFamily="34" charset="-122"/>
              <a:cs typeface="Arial" panose="020B0604020202020204" pitchFamily="34" charset="0"/>
            </a:rPr>
            <a:t>JCP 148</a:t>
          </a:r>
          <a:r>
            <a:rPr lang="en-US" altLang="zh-CN" sz="2000" dirty="0">
              <a:latin typeface="Palatino Linotype" panose="02040502050505030304" pitchFamily="18" charset="0"/>
              <a:ea typeface="微软雅黑" panose="020B0503020204020204" pitchFamily="34" charset="-122"/>
              <a:cs typeface="Arial" panose="020B0604020202020204" pitchFamily="34" charset="0"/>
            </a:rPr>
            <a:t> 144705</a:t>
          </a:r>
          <a:endParaRPr lang="zh-CN" altLang="en-US" sz="2000" dirty="0">
            <a:latin typeface="Palatino Linotype" panose="02040502050505030304" pitchFamily="18" charset="0"/>
            <a:ea typeface="微软雅黑" panose="020B0503020204020204" pitchFamily="34" charset="-122"/>
            <a:cs typeface="Arial" panose="020B0604020202020204" pitchFamily="34" charset="0"/>
          </a:endParaRPr>
        </a:p>
      </dgm:t>
    </dgm:pt>
    <dgm:pt modelId="{14CA7F37-1D55-4A6E-B48F-C202F8C04469}" type="parTrans" cxnId="{5BA30EC5-DC79-47B9-B3F5-16DA6EE291D5}">
      <dgm:prSet/>
      <dgm:spPr/>
      <dgm:t>
        <a:bodyPr/>
        <a:lstStyle/>
        <a:p>
          <a:endParaRPr lang="zh-CN" altLang="en-US" sz="2000">
            <a:latin typeface="Palatino Linotype" panose="02040502050505030304" pitchFamily="18" charset="0"/>
            <a:ea typeface="微软雅黑" panose="020B0503020204020204" pitchFamily="34" charset="-122"/>
          </a:endParaRPr>
        </a:p>
      </dgm:t>
    </dgm:pt>
    <dgm:pt modelId="{985958B3-20E5-4753-9167-A46EDCBDC01A}" type="sibTrans" cxnId="{5BA30EC5-DC79-47B9-B3F5-16DA6EE291D5}">
      <dgm:prSet/>
      <dgm:spPr/>
      <dgm:t>
        <a:bodyPr/>
        <a:lstStyle/>
        <a:p>
          <a:endParaRPr lang="zh-CN" altLang="en-US" sz="2000">
            <a:latin typeface="Palatino Linotype" panose="02040502050505030304" pitchFamily="18" charset="0"/>
            <a:ea typeface="微软雅黑" panose="020B0503020204020204" pitchFamily="34" charset="-122"/>
          </a:endParaRPr>
        </a:p>
      </dgm:t>
    </dgm:pt>
    <dgm:pt modelId="{BB29277D-1DD4-4145-A848-D1285D979591}">
      <dgm:prSet phldrT="[文本]" custT="1"/>
      <dgm:spPr/>
      <dgm:t>
        <a:bodyPr/>
        <a:lstStyle/>
        <a:p>
          <a:r>
            <a:rPr lang="en-US" altLang="zh-CN" sz="2000" baseline="0" dirty="0">
              <a:solidFill>
                <a:srgbClr val="FF0000"/>
              </a:solidFill>
              <a:latin typeface="Palatino Linotype" panose="02040502050505030304" pitchFamily="18" charset="0"/>
              <a:ea typeface="微软雅黑" panose="020B0503020204020204" pitchFamily="34" charset="-122"/>
              <a:cs typeface="Arial" panose="020B0604020202020204" pitchFamily="34" charset="0"/>
            </a:rPr>
            <a:t>H</a:t>
          </a:r>
          <a:r>
            <a:rPr lang="en-US" altLang="zh-CN" sz="2000" baseline="-25000" dirty="0">
              <a:solidFill>
                <a:srgbClr val="FF0000"/>
              </a:solidFill>
              <a:latin typeface="Palatino Linotype" panose="02040502050505030304" pitchFamily="18" charset="0"/>
              <a:ea typeface="微软雅黑" panose="020B0503020204020204" pitchFamily="34" charset="-122"/>
              <a:cs typeface="Arial" panose="020B0604020202020204" pitchFamily="34" charset="0"/>
            </a:rPr>
            <a:t>2</a:t>
          </a:r>
          <a:r>
            <a:rPr lang="en-US" altLang="zh-CN" sz="2000" baseline="0" dirty="0">
              <a:solidFill>
                <a:srgbClr val="FF0000"/>
              </a:solidFill>
              <a:latin typeface="Palatino Linotype" panose="02040502050505030304" pitchFamily="18" charset="0"/>
              <a:ea typeface="微软雅黑" panose="020B0503020204020204" pitchFamily="34" charset="-122"/>
              <a:cs typeface="Arial" panose="020B0604020202020204" pitchFamily="34" charset="0"/>
            </a:rPr>
            <a:t>O/Cu(111)</a:t>
          </a:r>
          <a:r>
            <a:rPr lang="en-US" altLang="zh-CN" sz="2000" baseline="0" dirty="0">
              <a:solidFill>
                <a:schemeClr val="tx1"/>
              </a:solidFill>
              <a:latin typeface="Palatino Linotype" panose="02040502050505030304" pitchFamily="18" charset="0"/>
              <a:ea typeface="微软雅黑" panose="020B0503020204020204" pitchFamily="34" charset="-122"/>
              <a:cs typeface="Arial" panose="020B0604020202020204" pitchFamily="34" charset="0"/>
            </a:rPr>
            <a:t>: </a:t>
          </a:r>
          <a:r>
            <a:rPr lang="en-US" altLang="zh-CN" sz="2000" b="1" baseline="0" dirty="0">
              <a:solidFill>
                <a:schemeClr val="tx1"/>
              </a:solidFill>
              <a:latin typeface="Palatino Linotype" panose="02040502050505030304" pitchFamily="18" charset="0"/>
              <a:ea typeface="微软雅黑" panose="020B0503020204020204" pitchFamily="34" charset="-122"/>
              <a:cs typeface="Arial" panose="020B0604020202020204" pitchFamily="34" charset="0"/>
            </a:rPr>
            <a:t>PCCP 18</a:t>
          </a:r>
          <a:r>
            <a:rPr lang="en-US" altLang="zh-CN" sz="2000" baseline="0" dirty="0">
              <a:solidFill>
                <a:schemeClr val="tx1"/>
              </a:solidFill>
              <a:latin typeface="Palatino Linotype" panose="02040502050505030304" pitchFamily="18" charset="0"/>
              <a:ea typeface="微软雅黑" panose="020B0503020204020204" pitchFamily="34" charset="-122"/>
              <a:cs typeface="Arial" panose="020B0604020202020204" pitchFamily="34" charset="0"/>
            </a:rPr>
            <a:t> 26358</a:t>
          </a:r>
          <a:endParaRPr lang="zh-CN" altLang="en-US" sz="2000" dirty="0">
            <a:solidFill>
              <a:schemeClr val="tx1"/>
            </a:solidFill>
            <a:latin typeface="Palatino Linotype" panose="02040502050505030304" pitchFamily="18" charset="0"/>
            <a:ea typeface="微软雅黑" panose="020B0503020204020204" pitchFamily="34" charset="-122"/>
            <a:cs typeface="Arial" panose="020B0604020202020204" pitchFamily="34" charset="0"/>
          </a:endParaRPr>
        </a:p>
      </dgm:t>
    </dgm:pt>
    <dgm:pt modelId="{86EE898B-0926-4873-AD57-2709A1E1E81B}" type="parTrans" cxnId="{60AC7C45-E1F0-4283-A8D6-72D41374C619}">
      <dgm:prSet/>
      <dgm:spPr/>
      <dgm:t>
        <a:bodyPr/>
        <a:lstStyle/>
        <a:p>
          <a:endParaRPr lang="zh-CN" altLang="en-US" sz="2000">
            <a:latin typeface="Palatino Linotype" panose="02040502050505030304" pitchFamily="18" charset="0"/>
            <a:ea typeface="微软雅黑" panose="020B0503020204020204" pitchFamily="34" charset="-122"/>
          </a:endParaRPr>
        </a:p>
      </dgm:t>
    </dgm:pt>
    <dgm:pt modelId="{2B449954-7750-4E79-97BD-9ADE84A82654}" type="sibTrans" cxnId="{60AC7C45-E1F0-4283-A8D6-72D41374C619}">
      <dgm:prSet/>
      <dgm:spPr/>
      <dgm:t>
        <a:bodyPr/>
        <a:lstStyle/>
        <a:p>
          <a:endParaRPr lang="zh-CN" altLang="en-US" sz="2000">
            <a:latin typeface="Palatino Linotype" panose="02040502050505030304" pitchFamily="18" charset="0"/>
            <a:ea typeface="微软雅黑" panose="020B0503020204020204" pitchFamily="34" charset="-122"/>
          </a:endParaRPr>
        </a:p>
      </dgm:t>
    </dgm:pt>
    <dgm:pt modelId="{2DE52FD7-487D-4D14-A769-AE4E4993B53B}">
      <dgm:prSet phldrT="[文本]" custT="1"/>
      <dgm:spPr/>
      <dgm:t>
        <a:bodyPr/>
        <a:lstStyle/>
        <a:p>
          <a:r>
            <a:rPr lang="en-US" altLang="zh-CN" sz="2000" dirty="0">
              <a:solidFill>
                <a:srgbClr val="FF0000"/>
              </a:solidFill>
              <a:latin typeface="Palatino Linotype" panose="02040502050505030304" pitchFamily="18" charset="0"/>
              <a:ea typeface="微软雅黑" panose="020B0503020204020204" pitchFamily="34" charset="-122"/>
              <a:cs typeface="Arial" panose="020B0604020202020204" pitchFamily="34" charset="0"/>
            </a:rPr>
            <a:t>HOCO</a:t>
          </a:r>
          <a:r>
            <a:rPr lang="en-US" altLang="zh-CN" sz="2000" dirty="0">
              <a:latin typeface="Palatino Linotype" panose="02040502050505030304" pitchFamily="18" charset="0"/>
              <a:ea typeface="微软雅黑" panose="020B0503020204020204" pitchFamily="34" charset="-122"/>
              <a:cs typeface="Arial" panose="020B0604020202020204" pitchFamily="34" charset="0"/>
            </a:rPr>
            <a:t>: JCP </a:t>
          </a:r>
          <a:r>
            <a:rPr lang="en-US" altLang="zh-CN" sz="2000" b="1" dirty="0">
              <a:latin typeface="Palatino Linotype" panose="02040502050505030304" pitchFamily="18" charset="0"/>
              <a:ea typeface="微软雅黑" panose="020B0503020204020204" pitchFamily="34" charset="-122"/>
              <a:cs typeface="Arial" panose="020B0604020202020204" pitchFamily="34" charset="0"/>
            </a:rPr>
            <a:t>140</a:t>
          </a:r>
          <a:r>
            <a:rPr lang="en-US" altLang="zh-CN" sz="2000" dirty="0">
              <a:latin typeface="Palatino Linotype" panose="02040502050505030304" pitchFamily="18" charset="0"/>
              <a:ea typeface="微软雅黑" panose="020B0503020204020204" pitchFamily="34" charset="-122"/>
              <a:cs typeface="Arial" panose="020B0604020202020204" pitchFamily="34" charset="0"/>
            </a:rPr>
            <a:t> 044327</a:t>
          </a:r>
        </a:p>
      </dgm:t>
    </dgm:pt>
    <dgm:pt modelId="{6FCA2B8B-8CA8-4376-8678-DE66E6BBE79F}" type="parTrans" cxnId="{BD7364E6-2A8F-43C8-B938-32E6C083A2B8}">
      <dgm:prSet/>
      <dgm:spPr/>
      <dgm:t>
        <a:bodyPr/>
        <a:lstStyle/>
        <a:p>
          <a:endParaRPr lang="zh-CN" altLang="en-US" sz="2000">
            <a:latin typeface="Palatino Linotype" panose="02040502050505030304" pitchFamily="18" charset="0"/>
          </a:endParaRPr>
        </a:p>
      </dgm:t>
    </dgm:pt>
    <dgm:pt modelId="{25F67111-BC43-452F-B8EB-4B3A8A80BC3A}" type="sibTrans" cxnId="{BD7364E6-2A8F-43C8-B938-32E6C083A2B8}">
      <dgm:prSet/>
      <dgm:spPr/>
      <dgm:t>
        <a:bodyPr/>
        <a:lstStyle/>
        <a:p>
          <a:endParaRPr lang="zh-CN" altLang="en-US" sz="2000">
            <a:latin typeface="Palatino Linotype" panose="02040502050505030304" pitchFamily="18" charset="0"/>
          </a:endParaRPr>
        </a:p>
      </dgm:t>
    </dgm:pt>
    <dgm:pt modelId="{8107FCB8-B921-40AF-8C27-2EF2440A71FF}">
      <dgm:prSet phldrT="[文本]" custT="1"/>
      <dgm:spPr/>
      <dgm:t>
        <a:bodyPr/>
        <a:lstStyle/>
        <a:p>
          <a:r>
            <a:rPr lang="en-US" altLang="zh-CN" sz="2000" dirty="0">
              <a:solidFill>
                <a:srgbClr val="FF0000"/>
              </a:solidFill>
              <a:latin typeface="Palatino Linotype" panose="02040502050505030304" pitchFamily="18" charset="0"/>
              <a:ea typeface="微软雅黑" panose="020B0503020204020204" pitchFamily="34" charset="-122"/>
              <a:cs typeface="Arial" panose="020B0604020202020204" pitchFamily="34" charset="0"/>
            </a:rPr>
            <a:t>CH</a:t>
          </a:r>
          <a:r>
            <a:rPr lang="en-US" altLang="zh-CN" sz="2000" baseline="-25000" dirty="0">
              <a:solidFill>
                <a:srgbClr val="FF0000"/>
              </a:solidFill>
              <a:latin typeface="Palatino Linotype" panose="02040502050505030304" pitchFamily="18" charset="0"/>
              <a:ea typeface="微软雅黑" panose="020B0503020204020204" pitchFamily="34" charset="-122"/>
              <a:cs typeface="Arial" panose="020B0604020202020204" pitchFamily="34" charset="0"/>
            </a:rPr>
            <a:t>3</a:t>
          </a:r>
          <a:r>
            <a:rPr lang="en-US" altLang="zh-CN" sz="2000" dirty="0">
              <a:solidFill>
                <a:srgbClr val="FF0000"/>
              </a:solidFill>
              <a:latin typeface="Palatino Linotype" panose="02040502050505030304" pitchFamily="18" charset="0"/>
              <a:ea typeface="微软雅黑" panose="020B0503020204020204" pitchFamily="34" charset="-122"/>
              <a:cs typeface="Arial" panose="020B0604020202020204" pitchFamily="34" charset="0"/>
            </a:rPr>
            <a:t>F</a:t>
          </a:r>
          <a:r>
            <a:rPr lang="en-US" altLang="zh-CN" sz="2000" dirty="0">
              <a:latin typeface="Palatino Linotype" panose="02040502050505030304" pitchFamily="18" charset="0"/>
              <a:ea typeface="微软雅黑" panose="020B0503020204020204" pitchFamily="34" charset="-122"/>
              <a:cs typeface="Arial" panose="020B0604020202020204" pitchFamily="34" charset="0"/>
            </a:rPr>
            <a:t>: JCP </a:t>
          </a:r>
          <a:r>
            <a:rPr lang="en-US" altLang="zh-CN" sz="2000" b="1" dirty="0">
              <a:latin typeface="Palatino Linotype" panose="02040502050505030304" pitchFamily="18" charset="0"/>
              <a:ea typeface="微软雅黑" panose="020B0503020204020204" pitchFamily="34" charset="-122"/>
              <a:cs typeface="Arial" panose="020B0604020202020204" pitchFamily="34" charset="0"/>
            </a:rPr>
            <a:t>144</a:t>
          </a:r>
          <a:r>
            <a:rPr lang="en-US" altLang="zh-CN" sz="2000" b="0" dirty="0">
              <a:latin typeface="Palatino Linotype" panose="02040502050505030304" pitchFamily="18" charset="0"/>
              <a:ea typeface="微软雅黑" panose="020B0503020204020204" pitchFamily="34" charset="-122"/>
              <a:cs typeface="Arial" panose="020B0604020202020204" pitchFamily="34" charset="0"/>
            </a:rPr>
            <a:t> 204302</a:t>
          </a:r>
          <a:endParaRPr lang="en-US" altLang="zh-CN" sz="2000" dirty="0">
            <a:latin typeface="Palatino Linotype" panose="02040502050505030304" pitchFamily="18" charset="0"/>
            <a:ea typeface="微软雅黑" panose="020B0503020204020204" pitchFamily="34" charset="-122"/>
            <a:cs typeface="Arial" panose="020B0604020202020204" pitchFamily="34" charset="0"/>
          </a:endParaRPr>
        </a:p>
      </dgm:t>
    </dgm:pt>
    <dgm:pt modelId="{D643CD04-E36F-4A69-BA29-C3BD78AD39F6}" type="parTrans" cxnId="{4DC30401-B671-41D6-974A-CE21A4294D88}">
      <dgm:prSet/>
      <dgm:spPr/>
      <dgm:t>
        <a:bodyPr/>
        <a:lstStyle/>
        <a:p>
          <a:endParaRPr lang="zh-CN" altLang="en-US" sz="2000">
            <a:latin typeface="Palatino Linotype" panose="02040502050505030304" pitchFamily="18" charset="0"/>
          </a:endParaRPr>
        </a:p>
      </dgm:t>
    </dgm:pt>
    <dgm:pt modelId="{DED6978A-0BFE-4E8B-976A-BE0126BDBE88}" type="sibTrans" cxnId="{4DC30401-B671-41D6-974A-CE21A4294D88}">
      <dgm:prSet/>
      <dgm:spPr/>
      <dgm:t>
        <a:bodyPr/>
        <a:lstStyle/>
        <a:p>
          <a:endParaRPr lang="zh-CN" altLang="en-US" sz="2000">
            <a:latin typeface="Palatino Linotype" panose="02040502050505030304" pitchFamily="18" charset="0"/>
          </a:endParaRPr>
        </a:p>
      </dgm:t>
    </dgm:pt>
    <dgm:pt modelId="{80FC490A-F7E0-4539-8202-9FAA87A16E8B}">
      <dgm:prSet phldrT="[文本]" custT="1"/>
      <dgm:spPr/>
      <dgm:t>
        <a:bodyPr/>
        <a:lstStyle/>
        <a:p>
          <a:r>
            <a:rPr lang="en-US" altLang="zh-CN" sz="2000" dirty="0">
              <a:solidFill>
                <a:srgbClr val="FF0000"/>
              </a:solidFill>
              <a:latin typeface="Palatino Linotype" panose="02040502050505030304" pitchFamily="18" charset="0"/>
              <a:ea typeface="微软雅黑" panose="020B0503020204020204" pitchFamily="34" charset="-122"/>
              <a:cs typeface="Arial" panose="020B0604020202020204" pitchFamily="34" charset="0"/>
            </a:rPr>
            <a:t>CH</a:t>
          </a:r>
          <a:r>
            <a:rPr lang="en-US" altLang="zh-CN" sz="2000" baseline="-25000" dirty="0">
              <a:solidFill>
                <a:srgbClr val="FF0000"/>
              </a:solidFill>
              <a:latin typeface="Palatino Linotype" panose="02040502050505030304" pitchFamily="18" charset="0"/>
              <a:ea typeface="微软雅黑" panose="020B0503020204020204" pitchFamily="34" charset="-122"/>
              <a:cs typeface="Arial" panose="020B0604020202020204" pitchFamily="34" charset="0"/>
            </a:rPr>
            <a:t>5</a:t>
          </a:r>
          <a:r>
            <a:rPr lang="en-US" altLang="zh-CN" sz="2000" dirty="0">
              <a:latin typeface="Palatino Linotype" panose="02040502050505030304" pitchFamily="18" charset="0"/>
              <a:ea typeface="微软雅黑" panose="020B0503020204020204" pitchFamily="34" charset="-122"/>
              <a:cs typeface="Arial" panose="020B0604020202020204" pitchFamily="34" charset="0"/>
            </a:rPr>
            <a:t>: JCP </a:t>
          </a:r>
          <a:r>
            <a:rPr lang="en-US" altLang="zh-CN" sz="2000" b="1" dirty="0">
              <a:latin typeface="Palatino Linotype" panose="02040502050505030304" pitchFamily="18" charset="0"/>
              <a:ea typeface="微软雅黑" panose="020B0503020204020204" pitchFamily="34" charset="-122"/>
              <a:cs typeface="Arial" panose="020B0604020202020204" pitchFamily="34" charset="0"/>
            </a:rPr>
            <a:t>142</a:t>
          </a:r>
          <a:r>
            <a:rPr lang="en-US" altLang="zh-CN" sz="2000" dirty="0">
              <a:latin typeface="Palatino Linotype" panose="02040502050505030304" pitchFamily="18" charset="0"/>
              <a:ea typeface="微软雅黑" panose="020B0503020204020204" pitchFamily="34" charset="-122"/>
              <a:cs typeface="Arial" panose="020B0604020202020204" pitchFamily="34" charset="0"/>
            </a:rPr>
            <a:t> 204302</a:t>
          </a:r>
        </a:p>
      </dgm:t>
    </dgm:pt>
    <dgm:pt modelId="{6825DFAA-B0E2-41C7-AD14-F92D2E5F019A}" type="parTrans" cxnId="{C0D7D552-4748-4A09-9550-8AC03DE99031}">
      <dgm:prSet/>
      <dgm:spPr/>
      <dgm:t>
        <a:bodyPr/>
        <a:lstStyle/>
        <a:p>
          <a:endParaRPr lang="zh-CN" altLang="en-US" sz="2000">
            <a:latin typeface="Palatino Linotype" panose="02040502050505030304" pitchFamily="18" charset="0"/>
          </a:endParaRPr>
        </a:p>
      </dgm:t>
    </dgm:pt>
    <dgm:pt modelId="{1B16C90A-F67E-412E-93C8-C783BF9878FB}" type="sibTrans" cxnId="{C0D7D552-4748-4A09-9550-8AC03DE99031}">
      <dgm:prSet/>
      <dgm:spPr/>
      <dgm:t>
        <a:bodyPr/>
        <a:lstStyle/>
        <a:p>
          <a:endParaRPr lang="zh-CN" altLang="en-US" sz="2000">
            <a:latin typeface="Palatino Linotype" panose="02040502050505030304" pitchFamily="18" charset="0"/>
          </a:endParaRPr>
        </a:p>
      </dgm:t>
    </dgm:pt>
    <dgm:pt modelId="{95ED3921-6190-4F09-BEC2-3313AF2C0BBA}">
      <dgm:prSet phldrT="[文本]" custT="1"/>
      <dgm:spPr/>
      <dgm:t>
        <a:bodyPr/>
        <a:lstStyle/>
        <a:p>
          <a:r>
            <a:rPr lang="en-US" altLang="zh-CN" sz="2000" dirty="0">
              <a:latin typeface="Palatino Linotype" panose="02040502050505030304" pitchFamily="18" charset="0"/>
              <a:ea typeface="微软雅黑" panose="020B0503020204020204" pitchFamily="34" charset="-122"/>
              <a:cs typeface="Arial" panose="020B0604020202020204" pitchFamily="34" charset="0"/>
            </a:rPr>
            <a:t>……</a:t>
          </a:r>
          <a:endParaRPr lang="zh-CN" altLang="en-US" sz="2000" dirty="0">
            <a:latin typeface="Palatino Linotype" panose="02040502050505030304" pitchFamily="18" charset="0"/>
            <a:ea typeface="微软雅黑" panose="020B0503020204020204" pitchFamily="34" charset="-122"/>
            <a:cs typeface="Arial" panose="020B0604020202020204" pitchFamily="34" charset="0"/>
          </a:endParaRPr>
        </a:p>
      </dgm:t>
    </dgm:pt>
    <dgm:pt modelId="{325E9F0C-57C8-45AF-BEE3-9939F15EE1C4}" type="parTrans" cxnId="{0E88E540-FF96-4D6D-8DF1-7CF8A6D9F333}">
      <dgm:prSet/>
      <dgm:spPr/>
      <dgm:t>
        <a:bodyPr/>
        <a:lstStyle/>
        <a:p>
          <a:endParaRPr lang="zh-CN" altLang="en-US" sz="2000">
            <a:latin typeface="Palatino Linotype" panose="02040502050505030304" pitchFamily="18" charset="0"/>
          </a:endParaRPr>
        </a:p>
      </dgm:t>
    </dgm:pt>
    <dgm:pt modelId="{864AF9AF-BA42-477E-BCF6-9D156D14E2CA}" type="sibTrans" cxnId="{0E88E540-FF96-4D6D-8DF1-7CF8A6D9F333}">
      <dgm:prSet/>
      <dgm:spPr/>
      <dgm:t>
        <a:bodyPr/>
        <a:lstStyle/>
        <a:p>
          <a:endParaRPr lang="zh-CN" altLang="en-US" sz="2000">
            <a:latin typeface="Palatino Linotype" panose="02040502050505030304" pitchFamily="18" charset="0"/>
          </a:endParaRPr>
        </a:p>
      </dgm:t>
    </dgm:pt>
    <dgm:pt modelId="{572B47D2-4F5E-4DA9-9E2A-25A44404C36C}">
      <dgm:prSet phldrT="[文本]" custT="1"/>
      <dgm:spPr/>
      <dgm:t>
        <a:bodyPr/>
        <a:lstStyle/>
        <a:p>
          <a:r>
            <a:rPr lang="en-US" altLang="zh-CN" sz="2000" dirty="0">
              <a:solidFill>
                <a:srgbClr val="FF0000"/>
              </a:solidFill>
              <a:latin typeface="Palatino Linotype" panose="02040502050505030304" pitchFamily="18" charset="0"/>
              <a:ea typeface="微软雅黑" panose="020B0503020204020204" pitchFamily="34" charset="-122"/>
              <a:cs typeface="Arial" panose="020B0604020202020204" pitchFamily="34" charset="0"/>
            </a:rPr>
            <a:t>CH</a:t>
          </a:r>
          <a:r>
            <a:rPr lang="en-US" altLang="zh-CN" sz="2000" baseline="-25000" dirty="0">
              <a:solidFill>
                <a:srgbClr val="FF0000"/>
              </a:solidFill>
              <a:latin typeface="Palatino Linotype" panose="02040502050505030304" pitchFamily="18" charset="0"/>
              <a:ea typeface="微软雅黑" panose="020B0503020204020204" pitchFamily="34" charset="-122"/>
              <a:cs typeface="Arial" panose="020B0604020202020204" pitchFamily="34" charset="0"/>
            </a:rPr>
            <a:t>4</a:t>
          </a:r>
          <a:r>
            <a:rPr lang="en-US" altLang="zh-CN" sz="2000" dirty="0">
              <a:solidFill>
                <a:srgbClr val="FF0000"/>
              </a:solidFill>
              <a:latin typeface="Palatino Linotype" panose="02040502050505030304" pitchFamily="18" charset="0"/>
              <a:ea typeface="微软雅黑" panose="020B0503020204020204" pitchFamily="34" charset="-122"/>
              <a:cs typeface="Arial" panose="020B0604020202020204" pitchFamily="34" charset="0"/>
            </a:rPr>
            <a:t>/Ni(111)</a:t>
          </a:r>
          <a:r>
            <a:rPr lang="en-US" altLang="zh-CN" sz="2000" dirty="0">
              <a:latin typeface="Palatino Linotype" panose="02040502050505030304" pitchFamily="18" charset="0"/>
              <a:ea typeface="微软雅黑" panose="020B0503020204020204" pitchFamily="34" charset="-122"/>
              <a:cs typeface="Arial" panose="020B0604020202020204" pitchFamily="34" charset="0"/>
            </a:rPr>
            <a:t>: </a:t>
          </a:r>
          <a:r>
            <a:rPr lang="en-US" altLang="zh-CN" sz="2000" b="1" dirty="0">
              <a:latin typeface="Palatino Linotype" panose="02040502050505030304" pitchFamily="18" charset="0"/>
              <a:ea typeface="微软雅黑" panose="020B0503020204020204" pitchFamily="34" charset="-122"/>
              <a:cs typeface="Arial" panose="020B0604020202020204" pitchFamily="34" charset="0"/>
            </a:rPr>
            <a:t>PCCP 19 </a:t>
          </a:r>
          <a:r>
            <a:rPr lang="en-US" altLang="zh-CN" sz="2000" dirty="0">
              <a:latin typeface="Palatino Linotype" panose="02040502050505030304" pitchFamily="18" charset="0"/>
              <a:ea typeface="微软雅黑" panose="020B0503020204020204" pitchFamily="34" charset="-122"/>
              <a:cs typeface="Arial" panose="020B0604020202020204" pitchFamily="34" charset="0"/>
            </a:rPr>
            <a:t>30540</a:t>
          </a:r>
          <a:endParaRPr lang="zh-CN" altLang="en-US" sz="2000" dirty="0">
            <a:solidFill>
              <a:schemeClr val="tx1"/>
            </a:solidFill>
            <a:latin typeface="Palatino Linotype" panose="02040502050505030304" pitchFamily="18" charset="0"/>
            <a:ea typeface="微软雅黑" panose="020B0503020204020204" pitchFamily="34" charset="-122"/>
            <a:cs typeface="Arial" panose="020B0604020202020204" pitchFamily="34" charset="0"/>
          </a:endParaRPr>
        </a:p>
      </dgm:t>
    </dgm:pt>
    <dgm:pt modelId="{64DB1087-BD9C-488D-BCC1-A7E66DCBB605}" type="parTrans" cxnId="{BA43F48D-2DD2-484B-AAF7-0F90E91DE016}">
      <dgm:prSet/>
      <dgm:spPr/>
      <dgm:t>
        <a:bodyPr/>
        <a:lstStyle/>
        <a:p>
          <a:endParaRPr lang="zh-CN" altLang="en-US" sz="2000"/>
        </a:p>
      </dgm:t>
    </dgm:pt>
    <dgm:pt modelId="{47F778DF-4005-465D-A82C-C8206EA9F89D}" type="sibTrans" cxnId="{BA43F48D-2DD2-484B-AAF7-0F90E91DE016}">
      <dgm:prSet/>
      <dgm:spPr/>
      <dgm:t>
        <a:bodyPr/>
        <a:lstStyle/>
        <a:p>
          <a:endParaRPr lang="zh-CN" altLang="en-US" sz="2000"/>
        </a:p>
      </dgm:t>
    </dgm:pt>
    <dgm:pt modelId="{8DE4E26B-7C99-4935-B258-8768C64ABEA4}" type="pres">
      <dgm:prSet presAssocID="{61F45DFB-D70C-4C36-A254-86A5E49B3062}" presName="layout" presStyleCnt="0">
        <dgm:presLayoutVars>
          <dgm:chMax/>
          <dgm:chPref/>
          <dgm:dir/>
          <dgm:resizeHandles/>
        </dgm:presLayoutVars>
      </dgm:prSet>
      <dgm:spPr/>
    </dgm:pt>
    <dgm:pt modelId="{A7A01DDD-22C8-4FB4-BA7A-4217240F773B}" type="pres">
      <dgm:prSet presAssocID="{8406C5C1-15D8-4D73-A026-2DC2F78E31F5}" presName="root" presStyleCnt="0">
        <dgm:presLayoutVars>
          <dgm:chMax/>
          <dgm:chPref/>
        </dgm:presLayoutVars>
      </dgm:prSet>
      <dgm:spPr/>
    </dgm:pt>
    <dgm:pt modelId="{F9105A7F-2900-4B3A-8863-6F39777B9E32}" type="pres">
      <dgm:prSet presAssocID="{8406C5C1-15D8-4D73-A026-2DC2F78E31F5}" presName="rootComposite" presStyleCnt="0">
        <dgm:presLayoutVars/>
      </dgm:prSet>
      <dgm:spPr/>
    </dgm:pt>
    <dgm:pt modelId="{46206D16-2872-43C9-A398-8421EA34D1F7}" type="pres">
      <dgm:prSet presAssocID="{8406C5C1-15D8-4D73-A026-2DC2F78E31F5}" presName="ParentAccent" presStyleLbl="alignNode1" presStyleIdx="0" presStyleCnt="2" custScaleX="130588" custScaleY="38151" custLinFactNeighborX="-4032" custLinFactNeighborY="44638"/>
      <dgm:spPr/>
    </dgm:pt>
    <dgm:pt modelId="{93B6374E-51FD-40F8-A6C7-D48102661D11}" type="pres">
      <dgm:prSet presAssocID="{8406C5C1-15D8-4D73-A026-2DC2F78E31F5}" presName="ParentSmallAccent" presStyleLbl="fgAcc1" presStyleIdx="0" presStyleCnt="2" custLinFactX="-100000" custLinFactNeighborX="-198706" custLinFactNeighborY="38994"/>
      <dgm:spPr/>
    </dgm:pt>
    <dgm:pt modelId="{1BF97E81-C8E3-4BC7-8F1A-3FDE621528E5}" type="pres">
      <dgm:prSet presAssocID="{8406C5C1-15D8-4D73-A026-2DC2F78E31F5}" presName="Parent" presStyleLbl="revTx" presStyleIdx="0" presStyleCnt="13" custLinFactNeighborX="-6718" custLinFactNeighborY="51957">
        <dgm:presLayoutVars>
          <dgm:chMax/>
          <dgm:chPref val="4"/>
          <dgm:bulletEnabled val="1"/>
        </dgm:presLayoutVars>
      </dgm:prSet>
      <dgm:spPr/>
    </dgm:pt>
    <dgm:pt modelId="{01E078D2-B17E-4A40-83A7-659BA98C9BF8}" type="pres">
      <dgm:prSet presAssocID="{8406C5C1-15D8-4D73-A026-2DC2F78E31F5}" presName="childShape" presStyleCnt="0">
        <dgm:presLayoutVars>
          <dgm:chMax val="0"/>
          <dgm:chPref val="0"/>
        </dgm:presLayoutVars>
      </dgm:prSet>
      <dgm:spPr/>
    </dgm:pt>
    <dgm:pt modelId="{93BEBDDE-1BFF-4026-8F3D-035A20A556F4}" type="pres">
      <dgm:prSet presAssocID="{D3D15139-86B5-47ED-A39D-5A74DEDA0EC7}" presName="childComposite" presStyleCnt="0">
        <dgm:presLayoutVars>
          <dgm:chMax val="0"/>
          <dgm:chPref val="0"/>
        </dgm:presLayoutVars>
      </dgm:prSet>
      <dgm:spPr/>
    </dgm:pt>
    <dgm:pt modelId="{321436E7-1ECA-4A31-B486-A452C116D5F7}" type="pres">
      <dgm:prSet presAssocID="{D3D15139-86B5-47ED-A39D-5A74DEDA0EC7}" presName="ChildAccent" presStyleLbl="solidFgAcc1" presStyleIdx="0" presStyleCnt="11" custLinFactX="-100000" custLinFactNeighborX="-152980"/>
      <dgm:spPr/>
    </dgm:pt>
    <dgm:pt modelId="{4E4559C7-38A5-49C8-B0F3-856377A1D52F}" type="pres">
      <dgm:prSet presAssocID="{D3D15139-86B5-47ED-A39D-5A74DEDA0EC7}" presName="Child" presStyleLbl="revTx" presStyleIdx="1" presStyleCnt="13" custScaleX="130588" custLinFactNeighborX="-2430">
        <dgm:presLayoutVars>
          <dgm:chMax val="0"/>
          <dgm:chPref val="0"/>
          <dgm:bulletEnabled val="1"/>
        </dgm:presLayoutVars>
      </dgm:prSet>
      <dgm:spPr/>
    </dgm:pt>
    <dgm:pt modelId="{D239404A-02E3-416D-8D0D-81F5562692AD}" type="pres">
      <dgm:prSet presAssocID="{7DA179DA-26AA-408C-84D4-C9D2F2E908AC}" presName="childComposite" presStyleCnt="0">
        <dgm:presLayoutVars>
          <dgm:chMax val="0"/>
          <dgm:chPref val="0"/>
        </dgm:presLayoutVars>
      </dgm:prSet>
      <dgm:spPr/>
    </dgm:pt>
    <dgm:pt modelId="{B47E0B13-46F5-442C-BD30-3853D1D2DD27}" type="pres">
      <dgm:prSet presAssocID="{7DA179DA-26AA-408C-84D4-C9D2F2E908AC}" presName="ChildAccent" presStyleLbl="solidFgAcc1" presStyleIdx="1" presStyleCnt="11" custLinFactX="-100000" custLinFactNeighborX="-152980"/>
      <dgm:spPr/>
    </dgm:pt>
    <dgm:pt modelId="{AD5C9BC3-B5B5-4AA6-B277-D966FD4C05BD}" type="pres">
      <dgm:prSet presAssocID="{7DA179DA-26AA-408C-84D4-C9D2F2E908AC}" presName="Child" presStyleLbl="revTx" presStyleIdx="2" presStyleCnt="13" custScaleX="130588" custLinFactNeighborX="-2430">
        <dgm:presLayoutVars>
          <dgm:chMax val="0"/>
          <dgm:chPref val="0"/>
          <dgm:bulletEnabled val="1"/>
        </dgm:presLayoutVars>
      </dgm:prSet>
      <dgm:spPr/>
    </dgm:pt>
    <dgm:pt modelId="{956FACFF-6A4B-40AF-B480-B0F3A4A1F7DB}" type="pres">
      <dgm:prSet presAssocID="{FF45F095-82BB-482E-AD22-573CE96DC149}" presName="childComposite" presStyleCnt="0">
        <dgm:presLayoutVars>
          <dgm:chMax val="0"/>
          <dgm:chPref val="0"/>
        </dgm:presLayoutVars>
      </dgm:prSet>
      <dgm:spPr/>
    </dgm:pt>
    <dgm:pt modelId="{5CAB9D43-974F-4CC1-8121-DC9E03A53F40}" type="pres">
      <dgm:prSet presAssocID="{FF45F095-82BB-482E-AD22-573CE96DC149}" presName="ChildAccent" presStyleLbl="solidFgAcc1" presStyleIdx="2" presStyleCnt="11" custLinFactX="-100000" custLinFactNeighborX="-152980"/>
      <dgm:spPr/>
    </dgm:pt>
    <dgm:pt modelId="{8ACD955C-5ECA-4D94-A4F8-CDCA0AD34F55}" type="pres">
      <dgm:prSet presAssocID="{FF45F095-82BB-482E-AD22-573CE96DC149}" presName="Child" presStyleLbl="revTx" presStyleIdx="3" presStyleCnt="13" custScaleX="130588" custLinFactNeighborX="-2430">
        <dgm:presLayoutVars>
          <dgm:chMax val="0"/>
          <dgm:chPref val="0"/>
          <dgm:bulletEnabled val="1"/>
        </dgm:presLayoutVars>
      </dgm:prSet>
      <dgm:spPr/>
    </dgm:pt>
    <dgm:pt modelId="{25EBCB10-A153-465E-A263-82CDC0225B0A}" type="pres">
      <dgm:prSet presAssocID="{2DE52FD7-487D-4D14-A769-AE4E4993B53B}" presName="childComposite" presStyleCnt="0">
        <dgm:presLayoutVars>
          <dgm:chMax val="0"/>
          <dgm:chPref val="0"/>
        </dgm:presLayoutVars>
      </dgm:prSet>
      <dgm:spPr/>
    </dgm:pt>
    <dgm:pt modelId="{C0939445-D461-4308-93AC-559AE390FD45}" type="pres">
      <dgm:prSet presAssocID="{2DE52FD7-487D-4D14-A769-AE4E4993B53B}" presName="ChildAccent" presStyleLbl="solidFgAcc1" presStyleIdx="3" presStyleCnt="11" custLinFactX="-68493" custLinFactNeighborX="-100000"/>
      <dgm:spPr/>
    </dgm:pt>
    <dgm:pt modelId="{7B359E0D-267C-413A-BE8E-3C4CBA4A6A16}" type="pres">
      <dgm:prSet presAssocID="{2DE52FD7-487D-4D14-A769-AE4E4993B53B}" presName="Child" presStyleLbl="revTx" presStyleIdx="4" presStyleCnt="13" custScaleX="144283" custLinFactNeighborX="10403">
        <dgm:presLayoutVars>
          <dgm:chMax val="0"/>
          <dgm:chPref val="0"/>
          <dgm:bulletEnabled val="1"/>
        </dgm:presLayoutVars>
      </dgm:prSet>
      <dgm:spPr/>
    </dgm:pt>
    <dgm:pt modelId="{7109231D-52EB-438E-BD42-0D28A1701990}" type="pres">
      <dgm:prSet presAssocID="{8107FCB8-B921-40AF-8C27-2EF2440A71FF}" presName="childComposite" presStyleCnt="0">
        <dgm:presLayoutVars>
          <dgm:chMax val="0"/>
          <dgm:chPref val="0"/>
        </dgm:presLayoutVars>
      </dgm:prSet>
      <dgm:spPr/>
    </dgm:pt>
    <dgm:pt modelId="{75F2FBDF-8391-466E-9E5E-032A3C99D234}" type="pres">
      <dgm:prSet presAssocID="{8107FCB8-B921-40AF-8C27-2EF2440A71FF}" presName="ChildAccent" presStyleLbl="solidFgAcc1" presStyleIdx="4" presStyleCnt="11" custLinFactX="-100000" custLinFactNeighborX="-152980"/>
      <dgm:spPr/>
    </dgm:pt>
    <dgm:pt modelId="{1AD7FF1C-E6F2-4698-9CE6-4D8CB332C9F5}" type="pres">
      <dgm:prSet presAssocID="{8107FCB8-B921-40AF-8C27-2EF2440A71FF}" presName="Child" presStyleLbl="revTx" presStyleIdx="5" presStyleCnt="13" custScaleX="130588" custLinFactNeighborX="-2430">
        <dgm:presLayoutVars>
          <dgm:chMax val="0"/>
          <dgm:chPref val="0"/>
          <dgm:bulletEnabled val="1"/>
        </dgm:presLayoutVars>
      </dgm:prSet>
      <dgm:spPr/>
    </dgm:pt>
    <dgm:pt modelId="{6679B085-BE3B-465E-8FE5-9D6C53D1E292}" type="pres">
      <dgm:prSet presAssocID="{80FC490A-F7E0-4539-8202-9FAA87A16E8B}" presName="childComposite" presStyleCnt="0">
        <dgm:presLayoutVars>
          <dgm:chMax val="0"/>
          <dgm:chPref val="0"/>
        </dgm:presLayoutVars>
      </dgm:prSet>
      <dgm:spPr/>
    </dgm:pt>
    <dgm:pt modelId="{341B839E-0A77-4404-B531-71204400E6B7}" type="pres">
      <dgm:prSet presAssocID="{80FC490A-F7E0-4539-8202-9FAA87A16E8B}" presName="ChildAccent" presStyleLbl="solidFgAcc1" presStyleIdx="5" presStyleCnt="11" custLinFactX="-100000" custLinFactNeighborX="-152980"/>
      <dgm:spPr/>
    </dgm:pt>
    <dgm:pt modelId="{2220B608-A1CD-43F5-A8AC-0794919F82BB}" type="pres">
      <dgm:prSet presAssocID="{80FC490A-F7E0-4539-8202-9FAA87A16E8B}" presName="Child" presStyleLbl="revTx" presStyleIdx="6" presStyleCnt="13" custScaleX="130588" custLinFactNeighborX="-2430">
        <dgm:presLayoutVars>
          <dgm:chMax val="0"/>
          <dgm:chPref val="0"/>
          <dgm:bulletEnabled val="1"/>
        </dgm:presLayoutVars>
      </dgm:prSet>
      <dgm:spPr/>
    </dgm:pt>
    <dgm:pt modelId="{39A2CBC4-5114-4A3E-85CD-2ED2ACEB45CC}" type="pres">
      <dgm:prSet presAssocID="{9BED5E15-70BB-4F2D-B19C-91816FBFCEDB}" presName="root" presStyleCnt="0">
        <dgm:presLayoutVars>
          <dgm:chMax/>
          <dgm:chPref/>
        </dgm:presLayoutVars>
      </dgm:prSet>
      <dgm:spPr/>
    </dgm:pt>
    <dgm:pt modelId="{E45B0F7C-6A01-455D-90B5-CADB8F22CBCC}" type="pres">
      <dgm:prSet presAssocID="{9BED5E15-70BB-4F2D-B19C-91816FBFCEDB}" presName="rootComposite" presStyleCnt="0">
        <dgm:presLayoutVars/>
      </dgm:prSet>
      <dgm:spPr/>
    </dgm:pt>
    <dgm:pt modelId="{096C554F-E4DD-4FAA-B787-C57DEA859A2C}" type="pres">
      <dgm:prSet presAssocID="{9BED5E15-70BB-4F2D-B19C-91816FBFCEDB}" presName="ParentAccent" presStyleLbl="alignNode1" presStyleIdx="1" presStyleCnt="2" custScaleX="130800" custScaleY="38151" custLinFactNeighborX="4291" custLinFactNeighborY="44638"/>
      <dgm:spPr/>
    </dgm:pt>
    <dgm:pt modelId="{EEFB161D-885A-4001-99CF-24A647AF4D71}" type="pres">
      <dgm:prSet presAssocID="{9BED5E15-70BB-4F2D-B19C-91816FBFCEDB}" presName="ParentSmallAccent" presStyleLbl="fgAcc1" presStyleIdx="1" presStyleCnt="2" custLinFactX="-82887" custLinFactNeighborX="-100000" custLinFactNeighborY="38994"/>
      <dgm:spPr/>
    </dgm:pt>
    <dgm:pt modelId="{9336B467-0E13-4314-A38F-D595FB67910D}" type="pres">
      <dgm:prSet presAssocID="{9BED5E15-70BB-4F2D-B19C-91816FBFCEDB}" presName="Parent" presStyleLbl="revTx" presStyleIdx="7" presStyleCnt="13" custLinFactNeighborY="51957">
        <dgm:presLayoutVars>
          <dgm:chMax/>
          <dgm:chPref val="4"/>
          <dgm:bulletEnabled val="1"/>
        </dgm:presLayoutVars>
      </dgm:prSet>
      <dgm:spPr/>
    </dgm:pt>
    <dgm:pt modelId="{D8975310-F875-4F38-9D91-37E3715A5989}" type="pres">
      <dgm:prSet presAssocID="{9BED5E15-70BB-4F2D-B19C-91816FBFCEDB}" presName="childShape" presStyleCnt="0">
        <dgm:presLayoutVars>
          <dgm:chMax val="0"/>
          <dgm:chPref val="0"/>
        </dgm:presLayoutVars>
      </dgm:prSet>
      <dgm:spPr/>
    </dgm:pt>
    <dgm:pt modelId="{500DDE4B-366A-4B2F-BF3F-57DA070F063A}" type="pres">
      <dgm:prSet presAssocID="{57BF583C-61E4-49DD-A30C-204C745799A9}" presName="childComposite" presStyleCnt="0">
        <dgm:presLayoutVars>
          <dgm:chMax val="0"/>
          <dgm:chPref val="0"/>
        </dgm:presLayoutVars>
      </dgm:prSet>
      <dgm:spPr/>
    </dgm:pt>
    <dgm:pt modelId="{EDE9CA05-69CD-4521-AF80-E94433BD204A}" type="pres">
      <dgm:prSet presAssocID="{57BF583C-61E4-49DD-A30C-204C745799A9}" presName="ChildAccent" presStyleLbl="solidFgAcc1" presStyleIdx="6" presStyleCnt="11"/>
      <dgm:spPr/>
    </dgm:pt>
    <dgm:pt modelId="{A14CAE95-4C2F-41D7-B911-F3D5141094F6}" type="pres">
      <dgm:prSet presAssocID="{57BF583C-61E4-49DD-A30C-204C745799A9}" presName="Child" presStyleLbl="revTx" presStyleIdx="8" presStyleCnt="13" custScaleX="130800" custLinFactNeighborX="14451">
        <dgm:presLayoutVars>
          <dgm:chMax val="0"/>
          <dgm:chPref val="0"/>
          <dgm:bulletEnabled val="1"/>
        </dgm:presLayoutVars>
      </dgm:prSet>
      <dgm:spPr/>
    </dgm:pt>
    <dgm:pt modelId="{DC8BE25D-44DD-49B8-B1CC-3EEE8882B51C}" type="pres">
      <dgm:prSet presAssocID="{C4F72B12-3274-408F-83C8-EA3C9592C339}" presName="childComposite" presStyleCnt="0">
        <dgm:presLayoutVars>
          <dgm:chMax val="0"/>
          <dgm:chPref val="0"/>
        </dgm:presLayoutVars>
      </dgm:prSet>
      <dgm:spPr/>
    </dgm:pt>
    <dgm:pt modelId="{71F20472-FD85-4931-8F23-409A8CD63F0D}" type="pres">
      <dgm:prSet presAssocID="{C4F72B12-3274-408F-83C8-EA3C9592C339}" presName="ChildAccent" presStyleLbl="solidFgAcc1" presStyleIdx="7" presStyleCnt="11"/>
      <dgm:spPr/>
    </dgm:pt>
    <dgm:pt modelId="{328112A5-F3C7-4280-A649-3B4A213045DD}" type="pres">
      <dgm:prSet presAssocID="{C4F72B12-3274-408F-83C8-EA3C9592C339}" presName="Child" presStyleLbl="revTx" presStyleIdx="9" presStyleCnt="13" custScaleX="130800" custLinFactNeighborX="14451">
        <dgm:presLayoutVars>
          <dgm:chMax val="0"/>
          <dgm:chPref val="0"/>
          <dgm:bulletEnabled val="1"/>
        </dgm:presLayoutVars>
      </dgm:prSet>
      <dgm:spPr/>
    </dgm:pt>
    <dgm:pt modelId="{8165FB1D-B541-40D4-9616-44AA45D2A0C4}" type="pres">
      <dgm:prSet presAssocID="{BB29277D-1DD4-4145-A848-D1285D979591}" presName="childComposite" presStyleCnt="0">
        <dgm:presLayoutVars>
          <dgm:chMax val="0"/>
          <dgm:chPref val="0"/>
        </dgm:presLayoutVars>
      </dgm:prSet>
      <dgm:spPr/>
    </dgm:pt>
    <dgm:pt modelId="{76121903-11ED-4BEB-A05B-9D812C25F202}" type="pres">
      <dgm:prSet presAssocID="{BB29277D-1DD4-4145-A848-D1285D979591}" presName="ChildAccent" presStyleLbl="solidFgAcc1" presStyleIdx="8" presStyleCnt="11"/>
      <dgm:spPr/>
    </dgm:pt>
    <dgm:pt modelId="{4E22EF48-64A7-4636-AE6F-2EEB9C16FC16}" type="pres">
      <dgm:prSet presAssocID="{BB29277D-1DD4-4145-A848-D1285D979591}" presName="Child" presStyleLbl="revTx" presStyleIdx="10" presStyleCnt="13" custScaleX="130800" custLinFactNeighborX="14451">
        <dgm:presLayoutVars>
          <dgm:chMax val="0"/>
          <dgm:chPref val="0"/>
          <dgm:bulletEnabled val="1"/>
        </dgm:presLayoutVars>
      </dgm:prSet>
      <dgm:spPr/>
    </dgm:pt>
    <dgm:pt modelId="{C60CFA97-2077-45E8-997E-A1333E138802}" type="pres">
      <dgm:prSet presAssocID="{572B47D2-4F5E-4DA9-9E2A-25A44404C36C}" presName="childComposite" presStyleCnt="0">
        <dgm:presLayoutVars>
          <dgm:chMax val="0"/>
          <dgm:chPref val="0"/>
        </dgm:presLayoutVars>
      </dgm:prSet>
      <dgm:spPr/>
    </dgm:pt>
    <dgm:pt modelId="{CC94EC67-DECE-47E2-B918-697F5EB2E6BA}" type="pres">
      <dgm:prSet presAssocID="{572B47D2-4F5E-4DA9-9E2A-25A44404C36C}" presName="ChildAccent" presStyleLbl="solidFgAcc1" presStyleIdx="9" presStyleCnt="11"/>
      <dgm:spPr/>
    </dgm:pt>
    <dgm:pt modelId="{55BC0F3F-6E1E-4EFE-A64E-D149657FADEC}" type="pres">
      <dgm:prSet presAssocID="{572B47D2-4F5E-4DA9-9E2A-25A44404C36C}" presName="Child" presStyleLbl="revTx" presStyleIdx="11" presStyleCnt="13" custScaleX="130839" custLinFactNeighborX="14295" custLinFactNeighborY="1806">
        <dgm:presLayoutVars>
          <dgm:chMax val="0"/>
          <dgm:chPref val="0"/>
          <dgm:bulletEnabled val="1"/>
        </dgm:presLayoutVars>
      </dgm:prSet>
      <dgm:spPr/>
    </dgm:pt>
    <dgm:pt modelId="{3D51CF19-CD49-4434-8AF5-3995A6A84818}" type="pres">
      <dgm:prSet presAssocID="{95ED3921-6190-4F09-BEC2-3313AF2C0BBA}" presName="childComposite" presStyleCnt="0">
        <dgm:presLayoutVars>
          <dgm:chMax val="0"/>
          <dgm:chPref val="0"/>
        </dgm:presLayoutVars>
      </dgm:prSet>
      <dgm:spPr/>
    </dgm:pt>
    <dgm:pt modelId="{E4AF98AF-2B94-48F6-A356-BB5D984A60BF}" type="pres">
      <dgm:prSet presAssocID="{95ED3921-6190-4F09-BEC2-3313AF2C0BBA}" presName="ChildAccent" presStyleLbl="solidFgAcc1" presStyleIdx="10" presStyleCnt="11" custLinFactX="-95084" custLinFactNeighborX="-100000"/>
      <dgm:spPr/>
    </dgm:pt>
    <dgm:pt modelId="{D238A6D3-BA51-463A-BFF7-CC408614D7EE}" type="pres">
      <dgm:prSet presAssocID="{95ED3921-6190-4F09-BEC2-3313AF2C0BBA}" presName="Child" presStyleLbl="revTx" presStyleIdx="12" presStyleCnt="13">
        <dgm:presLayoutVars>
          <dgm:chMax val="0"/>
          <dgm:chPref val="0"/>
          <dgm:bulletEnabled val="1"/>
        </dgm:presLayoutVars>
      </dgm:prSet>
      <dgm:spPr/>
    </dgm:pt>
  </dgm:ptLst>
  <dgm:cxnLst>
    <dgm:cxn modelId="{4DC30401-B671-41D6-974A-CE21A4294D88}" srcId="{8406C5C1-15D8-4D73-A026-2DC2F78E31F5}" destId="{8107FCB8-B921-40AF-8C27-2EF2440A71FF}" srcOrd="4" destOrd="0" parTransId="{D643CD04-E36F-4A69-BA29-C3BD78AD39F6}" sibTransId="{DED6978A-0BFE-4E8B-976A-BE0126BDBE88}"/>
    <dgm:cxn modelId="{11ECD10E-179D-435D-A764-6EA1D8B50040}" type="presOf" srcId="{2DE52FD7-487D-4D14-A769-AE4E4993B53B}" destId="{7B359E0D-267C-413A-BE8E-3C4CBA4A6A16}" srcOrd="0" destOrd="0" presId="urn:microsoft.com/office/officeart/2008/layout/SquareAccentList"/>
    <dgm:cxn modelId="{8AE8591A-4D40-4ED9-AC7F-B7237332FA12}" srcId="{9BED5E15-70BB-4F2D-B19C-91816FBFCEDB}" destId="{57BF583C-61E4-49DD-A30C-204C745799A9}" srcOrd="0" destOrd="0" parTransId="{846E99CD-EECB-4197-825E-C459997C3F0E}" sibTransId="{CE662382-8EBF-494E-8EE2-DD3C48141367}"/>
    <dgm:cxn modelId="{3103031E-0FFE-44FC-9B65-00739D90C004}" type="presOf" srcId="{57BF583C-61E4-49DD-A30C-204C745799A9}" destId="{A14CAE95-4C2F-41D7-B911-F3D5141094F6}" srcOrd="0" destOrd="0" presId="urn:microsoft.com/office/officeart/2008/layout/SquareAccentList"/>
    <dgm:cxn modelId="{E1BD5E3A-AB64-4418-BAEA-34329F76C57F}" type="presOf" srcId="{BB29277D-1DD4-4145-A848-D1285D979591}" destId="{4E22EF48-64A7-4636-AE6F-2EEB9C16FC16}" srcOrd="0" destOrd="0" presId="urn:microsoft.com/office/officeart/2008/layout/SquareAccentList"/>
    <dgm:cxn modelId="{0E88E540-FF96-4D6D-8DF1-7CF8A6D9F333}" srcId="{9BED5E15-70BB-4F2D-B19C-91816FBFCEDB}" destId="{95ED3921-6190-4F09-BEC2-3313AF2C0BBA}" srcOrd="4" destOrd="0" parTransId="{325E9F0C-57C8-45AF-BEE3-9939F15EE1C4}" sibTransId="{864AF9AF-BA42-477E-BCF6-9D156D14E2CA}"/>
    <dgm:cxn modelId="{EDD18444-35E6-420E-A629-2F86B15E2B16}" srcId="{8406C5C1-15D8-4D73-A026-2DC2F78E31F5}" destId="{FF45F095-82BB-482E-AD22-573CE96DC149}" srcOrd="2" destOrd="0" parTransId="{0B379972-3043-4166-8348-14B6143AFE98}" sibTransId="{A7FB2451-7DD1-43EC-B37C-3C06E05607B4}"/>
    <dgm:cxn modelId="{60AC7C45-E1F0-4283-A8D6-72D41374C619}" srcId="{9BED5E15-70BB-4F2D-B19C-91816FBFCEDB}" destId="{BB29277D-1DD4-4145-A848-D1285D979591}" srcOrd="2" destOrd="0" parTransId="{86EE898B-0926-4873-AD57-2709A1E1E81B}" sibTransId="{2B449954-7750-4E79-97BD-9ADE84A82654}"/>
    <dgm:cxn modelId="{413D5C46-5105-47D1-BBD4-62300C42E417}" type="presOf" srcId="{C4F72B12-3274-408F-83C8-EA3C9592C339}" destId="{328112A5-F3C7-4280-A649-3B4A213045DD}" srcOrd="0" destOrd="0" presId="urn:microsoft.com/office/officeart/2008/layout/SquareAccentList"/>
    <dgm:cxn modelId="{C0D7D552-4748-4A09-9550-8AC03DE99031}" srcId="{8406C5C1-15D8-4D73-A026-2DC2F78E31F5}" destId="{80FC490A-F7E0-4539-8202-9FAA87A16E8B}" srcOrd="5" destOrd="0" parTransId="{6825DFAA-B0E2-41C7-AD14-F92D2E5F019A}" sibTransId="{1B16C90A-F67E-412E-93C8-C783BF9878FB}"/>
    <dgm:cxn modelId="{05C38867-D96B-4844-8358-D6FF4E473EE6}" type="presOf" srcId="{8406C5C1-15D8-4D73-A026-2DC2F78E31F5}" destId="{1BF97E81-C8E3-4BC7-8F1A-3FDE621528E5}" srcOrd="0" destOrd="0" presId="urn:microsoft.com/office/officeart/2008/layout/SquareAccentList"/>
    <dgm:cxn modelId="{2B437C6D-A421-4A1F-B5A6-96D9BBD1013F}" type="presOf" srcId="{FF45F095-82BB-482E-AD22-573CE96DC149}" destId="{8ACD955C-5ECA-4D94-A4F8-CDCA0AD34F55}" srcOrd="0" destOrd="0" presId="urn:microsoft.com/office/officeart/2008/layout/SquareAccentList"/>
    <dgm:cxn modelId="{F8160A76-C741-4118-9158-42676075B529}" type="presOf" srcId="{8107FCB8-B921-40AF-8C27-2EF2440A71FF}" destId="{1AD7FF1C-E6F2-4698-9CE6-4D8CB332C9F5}" srcOrd="0" destOrd="0" presId="urn:microsoft.com/office/officeart/2008/layout/SquareAccentList"/>
    <dgm:cxn modelId="{5BFF858A-F43F-432E-8ADE-708809D5D415}" srcId="{8406C5C1-15D8-4D73-A026-2DC2F78E31F5}" destId="{7DA179DA-26AA-408C-84D4-C9D2F2E908AC}" srcOrd="1" destOrd="0" parTransId="{B8F8E3BF-776C-4786-B85F-3C8FAC5D0374}" sibTransId="{F380E5DD-D0BA-4C43-A1FF-D7F6C37F1F3C}"/>
    <dgm:cxn modelId="{BA43F48D-2DD2-484B-AAF7-0F90E91DE016}" srcId="{9BED5E15-70BB-4F2D-B19C-91816FBFCEDB}" destId="{572B47D2-4F5E-4DA9-9E2A-25A44404C36C}" srcOrd="3" destOrd="0" parTransId="{64DB1087-BD9C-488D-BCC1-A7E66DCBB605}" sibTransId="{47F778DF-4005-465D-A82C-C8206EA9F89D}"/>
    <dgm:cxn modelId="{A24DB6A3-8E8F-4774-A395-194432236996}" type="presOf" srcId="{572B47D2-4F5E-4DA9-9E2A-25A44404C36C}" destId="{55BC0F3F-6E1E-4EFE-A64E-D149657FADEC}" srcOrd="0" destOrd="0" presId="urn:microsoft.com/office/officeart/2008/layout/SquareAccentList"/>
    <dgm:cxn modelId="{000D7CAF-377E-4775-AEC7-F1CA96A4E12F}" type="presOf" srcId="{D3D15139-86B5-47ED-A39D-5A74DEDA0EC7}" destId="{4E4559C7-38A5-49C8-B0F3-856377A1D52F}" srcOrd="0" destOrd="0" presId="urn:microsoft.com/office/officeart/2008/layout/SquareAccentList"/>
    <dgm:cxn modelId="{C77ECFC3-91A2-4CE5-8137-CAF23D63FDE2}" type="presOf" srcId="{9BED5E15-70BB-4F2D-B19C-91816FBFCEDB}" destId="{9336B467-0E13-4314-A38F-D595FB67910D}" srcOrd="0" destOrd="0" presId="urn:microsoft.com/office/officeart/2008/layout/SquareAccentList"/>
    <dgm:cxn modelId="{9393F9C4-B8CF-4A63-A75F-C0756682377D}" srcId="{61F45DFB-D70C-4C36-A254-86A5E49B3062}" destId="{9BED5E15-70BB-4F2D-B19C-91816FBFCEDB}" srcOrd="1" destOrd="0" parTransId="{4CED645B-5714-4FA4-B9FC-38E518875843}" sibTransId="{610A8E41-2857-4BBB-A31A-BDA7D835E88E}"/>
    <dgm:cxn modelId="{5BA30EC5-DC79-47B9-B3F5-16DA6EE291D5}" srcId="{9BED5E15-70BB-4F2D-B19C-91816FBFCEDB}" destId="{C4F72B12-3274-408F-83C8-EA3C9592C339}" srcOrd="1" destOrd="0" parTransId="{14CA7F37-1D55-4A6E-B48F-C202F8C04469}" sibTransId="{985958B3-20E5-4753-9167-A46EDCBDC01A}"/>
    <dgm:cxn modelId="{844D50CC-3A49-4887-95DE-46788B686C4A}" type="presOf" srcId="{80FC490A-F7E0-4539-8202-9FAA87A16E8B}" destId="{2220B608-A1CD-43F5-A8AC-0794919F82BB}" srcOrd="0" destOrd="0" presId="urn:microsoft.com/office/officeart/2008/layout/SquareAccentList"/>
    <dgm:cxn modelId="{46E9D0CF-86AA-43DC-B415-C6D3CBBE05F4}" type="presOf" srcId="{61F45DFB-D70C-4C36-A254-86A5E49B3062}" destId="{8DE4E26B-7C99-4935-B258-8768C64ABEA4}" srcOrd="0" destOrd="0" presId="urn:microsoft.com/office/officeart/2008/layout/SquareAccentList"/>
    <dgm:cxn modelId="{560EC9D3-6BA0-4843-B7F7-1CBC4A58EF04}" srcId="{61F45DFB-D70C-4C36-A254-86A5E49B3062}" destId="{8406C5C1-15D8-4D73-A026-2DC2F78E31F5}" srcOrd="0" destOrd="0" parTransId="{4004C1C8-48ED-456A-B5F6-CAA99EF46586}" sibTransId="{34CDF370-6BD5-4A88-B90B-17CCDF571E7B}"/>
    <dgm:cxn modelId="{081CC5DC-0E1B-4F7E-B90A-65DDA76FFE76}" srcId="{8406C5C1-15D8-4D73-A026-2DC2F78E31F5}" destId="{D3D15139-86B5-47ED-A39D-5A74DEDA0EC7}" srcOrd="0" destOrd="0" parTransId="{76142407-0223-4692-95E4-A7F293DEA0B6}" sibTransId="{2A2F23F2-342A-49F7-932A-AEBB1982D5DA}"/>
    <dgm:cxn modelId="{754461DF-8049-4C00-8131-776ECAD18BEE}" type="presOf" srcId="{95ED3921-6190-4F09-BEC2-3313AF2C0BBA}" destId="{D238A6D3-BA51-463A-BFF7-CC408614D7EE}" srcOrd="0" destOrd="0" presId="urn:microsoft.com/office/officeart/2008/layout/SquareAccentList"/>
    <dgm:cxn modelId="{BD7364E6-2A8F-43C8-B938-32E6C083A2B8}" srcId="{8406C5C1-15D8-4D73-A026-2DC2F78E31F5}" destId="{2DE52FD7-487D-4D14-A769-AE4E4993B53B}" srcOrd="3" destOrd="0" parTransId="{6FCA2B8B-8CA8-4376-8678-DE66E6BBE79F}" sibTransId="{25F67111-BC43-452F-B8EB-4B3A8A80BC3A}"/>
    <dgm:cxn modelId="{D7D7C1EB-0A88-4AF5-910D-390C2984D650}" type="presOf" srcId="{7DA179DA-26AA-408C-84D4-C9D2F2E908AC}" destId="{AD5C9BC3-B5B5-4AA6-B277-D966FD4C05BD}" srcOrd="0" destOrd="0" presId="urn:microsoft.com/office/officeart/2008/layout/SquareAccentList"/>
    <dgm:cxn modelId="{1B3E3449-B405-445D-BF64-CE3258F42708}" type="presParOf" srcId="{8DE4E26B-7C99-4935-B258-8768C64ABEA4}" destId="{A7A01DDD-22C8-4FB4-BA7A-4217240F773B}" srcOrd="0" destOrd="0" presId="urn:microsoft.com/office/officeart/2008/layout/SquareAccentList"/>
    <dgm:cxn modelId="{0E36B248-111E-45CA-A731-AAF38D0AE763}" type="presParOf" srcId="{A7A01DDD-22C8-4FB4-BA7A-4217240F773B}" destId="{F9105A7F-2900-4B3A-8863-6F39777B9E32}" srcOrd="0" destOrd="0" presId="urn:microsoft.com/office/officeart/2008/layout/SquareAccentList"/>
    <dgm:cxn modelId="{E070A0B5-5E68-488D-AF0E-807DD5325B1E}" type="presParOf" srcId="{F9105A7F-2900-4B3A-8863-6F39777B9E32}" destId="{46206D16-2872-43C9-A398-8421EA34D1F7}" srcOrd="0" destOrd="0" presId="urn:microsoft.com/office/officeart/2008/layout/SquareAccentList"/>
    <dgm:cxn modelId="{857A9337-E61B-41BC-9B2F-35109B675998}" type="presParOf" srcId="{F9105A7F-2900-4B3A-8863-6F39777B9E32}" destId="{93B6374E-51FD-40F8-A6C7-D48102661D11}" srcOrd="1" destOrd="0" presId="urn:microsoft.com/office/officeart/2008/layout/SquareAccentList"/>
    <dgm:cxn modelId="{EB778C78-B542-4C70-9608-5FD5DF643349}" type="presParOf" srcId="{F9105A7F-2900-4B3A-8863-6F39777B9E32}" destId="{1BF97E81-C8E3-4BC7-8F1A-3FDE621528E5}" srcOrd="2" destOrd="0" presId="urn:microsoft.com/office/officeart/2008/layout/SquareAccentList"/>
    <dgm:cxn modelId="{6D680522-DD98-44C3-BAC2-C015F993540B}" type="presParOf" srcId="{A7A01DDD-22C8-4FB4-BA7A-4217240F773B}" destId="{01E078D2-B17E-4A40-83A7-659BA98C9BF8}" srcOrd="1" destOrd="0" presId="urn:microsoft.com/office/officeart/2008/layout/SquareAccentList"/>
    <dgm:cxn modelId="{75A698B0-A903-45CE-B2FA-D5835F64F303}" type="presParOf" srcId="{01E078D2-B17E-4A40-83A7-659BA98C9BF8}" destId="{93BEBDDE-1BFF-4026-8F3D-035A20A556F4}" srcOrd="0" destOrd="0" presId="urn:microsoft.com/office/officeart/2008/layout/SquareAccentList"/>
    <dgm:cxn modelId="{C0A72316-7E73-4C4A-9871-603D98E2216F}" type="presParOf" srcId="{93BEBDDE-1BFF-4026-8F3D-035A20A556F4}" destId="{321436E7-1ECA-4A31-B486-A452C116D5F7}" srcOrd="0" destOrd="0" presId="urn:microsoft.com/office/officeart/2008/layout/SquareAccentList"/>
    <dgm:cxn modelId="{9736D0D1-6EDF-4D29-A0C0-C2F2218EA2B7}" type="presParOf" srcId="{93BEBDDE-1BFF-4026-8F3D-035A20A556F4}" destId="{4E4559C7-38A5-49C8-B0F3-856377A1D52F}" srcOrd="1" destOrd="0" presId="urn:microsoft.com/office/officeart/2008/layout/SquareAccentList"/>
    <dgm:cxn modelId="{19F2F27B-E9CD-4885-BAB3-F58D6A8D0B50}" type="presParOf" srcId="{01E078D2-B17E-4A40-83A7-659BA98C9BF8}" destId="{D239404A-02E3-416D-8D0D-81F5562692AD}" srcOrd="1" destOrd="0" presId="urn:microsoft.com/office/officeart/2008/layout/SquareAccentList"/>
    <dgm:cxn modelId="{29B837A7-B16C-4B1E-8DD5-FBA7BABED54D}" type="presParOf" srcId="{D239404A-02E3-416D-8D0D-81F5562692AD}" destId="{B47E0B13-46F5-442C-BD30-3853D1D2DD27}" srcOrd="0" destOrd="0" presId="urn:microsoft.com/office/officeart/2008/layout/SquareAccentList"/>
    <dgm:cxn modelId="{93ED583E-E0CB-4476-AA13-9F7EF7EF69ED}" type="presParOf" srcId="{D239404A-02E3-416D-8D0D-81F5562692AD}" destId="{AD5C9BC3-B5B5-4AA6-B277-D966FD4C05BD}" srcOrd="1" destOrd="0" presId="urn:microsoft.com/office/officeart/2008/layout/SquareAccentList"/>
    <dgm:cxn modelId="{025A2261-0110-46A1-9BFD-15E97C735BF4}" type="presParOf" srcId="{01E078D2-B17E-4A40-83A7-659BA98C9BF8}" destId="{956FACFF-6A4B-40AF-B480-B0F3A4A1F7DB}" srcOrd="2" destOrd="0" presId="urn:microsoft.com/office/officeart/2008/layout/SquareAccentList"/>
    <dgm:cxn modelId="{ACD1BBD4-E561-4099-BF4F-2750D16AC0AD}" type="presParOf" srcId="{956FACFF-6A4B-40AF-B480-B0F3A4A1F7DB}" destId="{5CAB9D43-974F-4CC1-8121-DC9E03A53F40}" srcOrd="0" destOrd="0" presId="urn:microsoft.com/office/officeart/2008/layout/SquareAccentList"/>
    <dgm:cxn modelId="{09B0C13A-8009-4D87-BE35-1411690518CF}" type="presParOf" srcId="{956FACFF-6A4B-40AF-B480-B0F3A4A1F7DB}" destId="{8ACD955C-5ECA-4D94-A4F8-CDCA0AD34F55}" srcOrd="1" destOrd="0" presId="urn:microsoft.com/office/officeart/2008/layout/SquareAccentList"/>
    <dgm:cxn modelId="{59A02DD9-3D80-44EA-944D-87D300EDC41D}" type="presParOf" srcId="{01E078D2-B17E-4A40-83A7-659BA98C9BF8}" destId="{25EBCB10-A153-465E-A263-82CDC0225B0A}" srcOrd="3" destOrd="0" presId="urn:microsoft.com/office/officeart/2008/layout/SquareAccentList"/>
    <dgm:cxn modelId="{33895CF5-01E3-4D2E-9ABF-D2ABFF5B65A0}" type="presParOf" srcId="{25EBCB10-A153-465E-A263-82CDC0225B0A}" destId="{C0939445-D461-4308-93AC-559AE390FD45}" srcOrd="0" destOrd="0" presId="urn:microsoft.com/office/officeart/2008/layout/SquareAccentList"/>
    <dgm:cxn modelId="{80B0F509-47BB-4F4F-B9DD-61DAD3DBD080}" type="presParOf" srcId="{25EBCB10-A153-465E-A263-82CDC0225B0A}" destId="{7B359E0D-267C-413A-BE8E-3C4CBA4A6A16}" srcOrd="1" destOrd="0" presId="urn:microsoft.com/office/officeart/2008/layout/SquareAccentList"/>
    <dgm:cxn modelId="{DE0F2BCE-0D1A-44FF-8957-16A02AC37674}" type="presParOf" srcId="{01E078D2-B17E-4A40-83A7-659BA98C9BF8}" destId="{7109231D-52EB-438E-BD42-0D28A1701990}" srcOrd="4" destOrd="0" presId="urn:microsoft.com/office/officeart/2008/layout/SquareAccentList"/>
    <dgm:cxn modelId="{7F93EB22-5B24-4501-B5A8-28E800E8B637}" type="presParOf" srcId="{7109231D-52EB-438E-BD42-0D28A1701990}" destId="{75F2FBDF-8391-466E-9E5E-032A3C99D234}" srcOrd="0" destOrd="0" presId="urn:microsoft.com/office/officeart/2008/layout/SquareAccentList"/>
    <dgm:cxn modelId="{26E27269-A533-44E8-BEE0-17CB38C8EE2D}" type="presParOf" srcId="{7109231D-52EB-438E-BD42-0D28A1701990}" destId="{1AD7FF1C-E6F2-4698-9CE6-4D8CB332C9F5}" srcOrd="1" destOrd="0" presId="urn:microsoft.com/office/officeart/2008/layout/SquareAccentList"/>
    <dgm:cxn modelId="{F30E99AD-2666-493F-A147-C8713486B90A}" type="presParOf" srcId="{01E078D2-B17E-4A40-83A7-659BA98C9BF8}" destId="{6679B085-BE3B-465E-8FE5-9D6C53D1E292}" srcOrd="5" destOrd="0" presId="urn:microsoft.com/office/officeart/2008/layout/SquareAccentList"/>
    <dgm:cxn modelId="{44038B62-51E7-442C-ADF5-5EA9607660B5}" type="presParOf" srcId="{6679B085-BE3B-465E-8FE5-9D6C53D1E292}" destId="{341B839E-0A77-4404-B531-71204400E6B7}" srcOrd="0" destOrd="0" presId="urn:microsoft.com/office/officeart/2008/layout/SquareAccentList"/>
    <dgm:cxn modelId="{35B8F670-F2E4-4A09-8690-E9F692C68C85}" type="presParOf" srcId="{6679B085-BE3B-465E-8FE5-9D6C53D1E292}" destId="{2220B608-A1CD-43F5-A8AC-0794919F82BB}" srcOrd="1" destOrd="0" presId="urn:microsoft.com/office/officeart/2008/layout/SquareAccentList"/>
    <dgm:cxn modelId="{EEAE7E9C-90B0-4C08-889C-29BF07D1FDE5}" type="presParOf" srcId="{8DE4E26B-7C99-4935-B258-8768C64ABEA4}" destId="{39A2CBC4-5114-4A3E-85CD-2ED2ACEB45CC}" srcOrd="1" destOrd="0" presId="urn:microsoft.com/office/officeart/2008/layout/SquareAccentList"/>
    <dgm:cxn modelId="{58944F86-7E62-40B9-9AF8-E2D450B4B4A7}" type="presParOf" srcId="{39A2CBC4-5114-4A3E-85CD-2ED2ACEB45CC}" destId="{E45B0F7C-6A01-455D-90B5-CADB8F22CBCC}" srcOrd="0" destOrd="0" presId="urn:microsoft.com/office/officeart/2008/layout/SquareAccentList"/>
    <dgm:cxn modelId="{CBD80699-9C8E-483A-A550-C08E9B443B57}" type="presParOf" srcId="{E45B0F7C-6A01-455D-90B5-CADB8F22CBCC}" destId="{096C554F-E4DD-4FAA-B787-C57DEA859A2C}" srcOrd="0" destOrd="0" presId="urn:microsoft.com/office/officeart/2008/layout/SquareAccentList"/>
    <dgm:cxn modelId="{955FBA3F-0978-42E4-9D44-13A7069D7738}" type="presParOf" srcId="{E45B0F7C-6A01-455D-90B5-CADB8F22CBCC}" destId="{EEFB161D-885A-4001-99CF-24A647AF4D71}" srcOrd="1" destOrd="0" presId="urn:microsoft.com/office/officeart/2008/layout/SquareAccentList"/>
    <dgm:cxn modelId="{8AC00772-FAFB-4878-9442-722EC653F41B}" type="presParOf" srcId="{E45B0F7C-6A01-455D-90B5-CADB8F22CBCC}" destId="{9336B467-0E13-4314-A38F-D595FB67910D}" srcOrd="2" destOrd="0" presId="urn:microsoft.com/office/officeart/2008/layout/SquareAccentList"/>
    <dgm:cxn modelId="{859394F8-FA3C-4F27-B124-1D2E445C7674}" type="presParOf" srcId="{39A2CBC4-5114-4A3E-85CD-2ED2ACEB45CC}" destId="{D8975310-F875-4F38-9D91-37E3715A5989}" srcOrd="1" destOrd="0" presId="urn:microsoft.com/office/officeart/2008/layout/SquareAccentList"/>
    <dgm:cxn modelId="{9392D92C-3B84-4400-BC60-01FD6CA97F9A}" type="presParOf" srcId="{D8975310-F875-4F38-9D91-37E3715A5989}" destId="{500DDE4B-366A-4B2F-BF3F-57DA070F063A}" srcOrd="0" destOrd="0" presId="urn:microsoft.com/office/officeart/2008/layout/SquareAccentList"/>
    <dgm:cxn modelId="{A3FBF288-3C85-43D5-BEBE-3D75C87042A8}" type="presParOf" srcId="{500DDE4B-366A-4B2F-BF3F-57DA070F063A}" destId="{EDE9CA05-69CD-4521-AF80-E94433BD204A}" srcOrd="0" destOrd="0" presId="urn:microsoft.com/office/officeart/2008/layout/SquareAccentList"/>
    <dgm:cxn modelId="{500A9B3E-0E6A-4856-B45E-F17E965A956E}" type="presParOf" srcId="{500DDE4B-366A-4B2F-BF3F-57DA070F063A}" destId="{A14CAE95-4C2F-41D7-B911-F3D5141094F6}" srcOrd="1" destOrd="0" presId="urn:microsoft.com/office/officeart/2008/layout/SquareAccentList"/>
    <dgm:cxn modelId="{A8342F7C-8953-4FF8-87AE-04C5F181B68D}" type="presParOf" srcId="{D8975310-F875-4F38-9D91-37E3715A5989}" destId="{DC8BE25D-44DD-49B8-B1CC-3EEE8882B51C}" srcOrd="1" destOrd="0" presId="urn:microsoft.com/office/officeart/2008/layout/SquareAccentList"/>
    <dgm:cxn modelId="{17EA6E32-EB50-498F-9D98-7D932CFF0C67}" type="presParOf" srcId="{DC8BE25D-44DD-49B8-B1CC-3EEE8882B51C}" destId="{71F20472-FD85-4931-8F23-409A8CD63F0D}" srcOrd="0" destOrd="0" presId="urn:microsoft.com/office/officeart/2008/layout/SquareAccentList"/>
    <dgm:cxn modelId="{59BD3B28-820E-45AB-AA25-2AAC9C08129B}" type="presParOf" srcId="{DC8BE25D-44DD-49B8-B1CC-3EEE8882B51C}" destId="{328112A5-F3C7-4280-A649-3B4A213045DD}" srcOrd="1" destOrd="0" presId="urn:microsoft.com/office/officeart/2008/layout/SquareAccentList"/>
    <dgm:cxn modelId="{1BFDEFA4-4093-407E-97A1-F6A2673D2560}" type="presParOf" srcId="{D8975310-F875-4F38-9D91-37E3715A5989}" destId="{8165FB1D-B541-40D4-9616-44AA45D2A0C4}" srcOrd="2" destOrd="0" presId="urn:microsoft.com/office/officeart/2008/layout/SquareAccentList"/>
    <dgm:cxn modelId="{A221B406-AEC1-494E-991F-6AF9F02885E8}" type="presParOf" srcId="{8165FB1D-B541-40D4-9616-44AA45D2A0C4}" destId="{76121903-11ED-4BEB-A05B-9D812C25F202}" srcOrd="0" destOrd="0" presId="urn:microsoft.com/office/officeart/2008/layout/SquareAccentList"/>
    <dgm:cxn modelId="{2FD64E41-8103-4B8F-9450-04F43A755A19}" type="presParOf" srcId="{8165FB1D-B541-40D4-9616-44AA45D2A0C4}" destId="{4E22EF48-64A7-4636-AE6F-2EEB9C16FC16}" srcOrd="1" destOrd="0" presId="urn:microsoft.com/office/officeart/2008/layout/SquareAccentList"/>
    <dgm:cxn modelId="{49F82DF6-A485-4692-854E-9169AC293173}" type="presParOf" srcId="{D8975310-F875-4F38-9D91-37E3715A5989}" destId="{C60CFA97-2077-45E8-997E-A1333E138802}" srcOrd="3" destOrd="0" presId="urn:microsoft.com/office/officeart/2008/layout/SquareAccentList"/>
    <dgm:cxn modelId="{3C4CFDA7-F85D-428E-9A38-EC3911F87EF0}" type="presParOf" srcId="{C60CFA97-2077-45E8-997E-A1333E138802}" destId="{CC94EC67-DECE-47E2-B918-697F5EB2E6BA}" srcOrd="0" destOrd="0" presId="urn:microsoft.com/office/officeart/2008/layout/SquareAccentList"/>
    <dgm:cxn modelId="{145FE839-EB68-4509-A3C4-78ED54ADB7CD}" type="presParOf" srcId="{C60CFA97-2077-45E8-997E-A1333E138802}" destId="{55BC0F3F-6E1E-4EFE-A64E-D149657FADEC}" srcOrd="1" destOrd="0" presId="urn:microsoft.com/office/officeart/2008/layout/SquareAccentList"/>
    <dgm:cxn modelId="{ED65FDA0-E580-4282-B737-6832FC0ED33D}" type="presParOf" srcId="{D8975310-F875-4F38-9D91-37E3715A5989}" destId="{3D51CF19-CD49-4434-8AF5-3995A6A84818}" srcOrd="4" destOrd="0" presId="urn:microsoft.com/office/officeart/2008/layout/SquareAccentList"/>
    <dgm:cxn modelId="{D7825F05-51B5-4E51-BEFF-2EA4A8B4C3BE}" type="presParOf" srcId="{3D51CF19-CD49-4434-8AF5-3995A6A84818}" destId="{E4AF98AF-2B94-48F6-A356-BB5D984A60BF}" srcOrd="0" destOrd="0" presId="urn:microsoft.com/office/officeart/2008/layout/SquareAccentList"/>
    <dgm:cxn modelId="{1DC58A5E-0E7F-4EDE-BC0F-7D9D833015FA}" type="presParOf" srcId="{3D51CF19-CD49-4434-8AF5-3995A6A84818}" destId="{D238A6D3-BA51-463A-BFF7-CC408614D7EE}" srcOrd="1" destOrd="0" presId="urn:microsoft.com/office/officeart/2008/layout/Squa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CD1DCD-143F-4125-A3B9-1A982BBD757D}">
      <dsp:nvSpPr>
        <dsp:cNvPr id="0" name=""/>
        <dsp:cNvSpPr/>
      </dsp:nvSpPr>
      <dsp:spPr>
        <a:xfrm>
          <a:off x="0" y="0"/>
          <a:ext cx="5425564" cy="0"/>
        </a:xfrm>
        <a:prstGeom prst="line">
          <a:avLst/>
        </a:prstGeom>
        <a:solidFill>
          <a:srgbClr val="6076B4">
            <a:hueOff val="0"/>
            <a:satOff val="0"/>
            <a:lumOff val="0"/>
            <a:alphaOff val="0"/>
          </a:srgbClr>
        </a:solidFill>
        <a:ln w="28575" cap="flat" cmpd="sng" algn="ctr">
          <a:solidFill>
            <a:srgbClr val="6076B4">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92EBDA-01C6-40DA-9E7F-13739C03353D}">
      <dsp:nvSpPr>
        <dsp:cNvPr id="0" name=""/>
        <dsp:cNvSpPr/>
      </dsp:nvSpPr>
      <dsp:spPr>
        <a:xfrm>
          <a:off x="0" y="1967"/>
          <a:ext cx="769328" cy="40262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ctr" defTabSz="1066800">
            <a:lnSpc>
              <a:spcPct val="100000"/>
            </a:lnSpc>
            <a:spcBef>
              <a:spcPct val="0"/>
            </a:spcBef>
            <a:spcAft>
              <a:spcPts val="0"/>
            </a:spcAft>
            <a:buNone/>
          </a:pPr>
          <a:endParaRPr lang="zh-CN" altLang="en-US" sz="2400" b="0" kern="1200" dirty="0">
            <a:solidFill>
              <a:srgbClr val="C00000"/>
            </a:solidFill>
            <a:latin typeface="微软雅黑" panose="020B0503020204020204" pitchFamily="34" charset="-122"/>
            <a:ea typeface="微软雅黑" panose="020B0503020204020204" pitchFamily="34" charset="-122"/>
            <a:cs typeface="Times New Roman" pitchFamily="18" charset="0"/>
          </a:endParaRPr>
        </a:p>
      </dsp:txBody>
      <dsp:txXfrm>
        <a:off x="0" y="1967"/>
        <a:ext cx="769328" cy="4026286"/>
      </dsp:txXfrm>
    </dsp:sp>
    <dsp:sp modelId="{923BDB33-D665-4A5F-BC0D-32F09A6F61FF}">
      <dsp:nvSpPr>
        <dsp:cNvPr id="0" name=""/>
        <dsp:cNvSpPr/>
      </dsp:nvSpPr>
      <dsp:spPr>
        <a:xfrm>
          <a:off x="827027" y="84059"/>
          <a:ext cx="3831194" cy="1307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100000"/>
            </a:lnSpc>
            <a:spcBef>
              <a:spcPct val="0"/>
            </a:spcBef>
            <a:spcAft>
              <a:spcPts val="0"/>
            </a:spcAft>
            <a:buNone/>
          </a:pPr>
          <a:r>
            <a:rPr lang="en-US" altLang="zh-CN" sz="1800" b="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Times New Roman" pitchFamily="18" charset="0"/>
            </a:rPr>
            <a:t>1994 LM algorithm</a:t>
          </a:r>
          <a:r>
            <a:rPr lang="zh-CN" altLang="en-US" sz="1800" b="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Times New Roman" pitchFamily="18" charset="0"/>
            </a:rPr>
            <a:t>：</a:t>
          </a:r>
          <a:r>
            <a:rPr lang="en-US" altLang="zh-CN" sz="1800" b="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Times New Roman" pitchFamily="18" charset="0"/>
            </a:rPr>
            <a:t>by Hagan</a:t>
          </a:r>
        </a:p>
        <a:p>
          <a:pPr marL="0" lvl="0" indent="0" algn="l" defTabSz="800100">
            <a:lnSpc>
              <a:spcPct val="100000"/>
            </a:lnSpc>
            <a:spcBef>
              <a:spcPct val="0"/>
            </a:spcBef>
            <a:spcAft>
              <a:spcPts val="0"/>
            </a:spcAft>
            <a:buNone/>
          </a:pPr>
          <a:r>
            <a:rPr lang="en-US" altLang="zh-CN" sz="1800" b="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Times New Roman" pitchFamily="18" charset="0"/>
            </a:rPr>
            <a:t>1995 avoid over fitting</a:t>
          </a:r>
          <a:r>
            <a:rPr lang="zh-CN" altLang="en-US" sz="1800" b="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Times New Roman" pitchFamily="18" charset="0"/>
            </a:rPr>
            <a:t>：</a:t>
          </a:r>
          <a:r>
            <a:rPr lang="en-US" altLang="zh-CN" sz="1800" b="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Times New Roman" pitchFamily="18" charset="0"/>
            </a:rPr>
            <a:t>by </a:t>
          </a:r>
          <a:r>
            <a:rPr lang="en-US" altLang="zh-CN" sz="1800" b="0" kern="1200" dirty="0" err="1">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Times New Roman" pitchFamily="18" charset="0"/>
            </a:rPr>
            <a:t>Sarle</a:t>
          </a:r>
          <a:endParaRPr lang="en-US" altLang="zh-CN" sz="1800" b="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Times New Roman" pitchFamily="18" charset="0"/>
          </a:endParaRPr>
        </a:p>
        <a:p>
          <a:pPr marL="0" lvl="0" indent="0" algn="l" defTabSz="800100">
            <a:lnSpc>
              <a:spcPct val="100000"/>
            </a:lnSpc>
            <a:spcBef>
              <a:spcPct val="0"/>
            </a:spcBef>
            <a:spcAft>
              <a:spcPts val="0"/>
            </a:spcAft>
            <a:buNone/>
          </a:pPr>
          <a:r>
            <a:rPr lang="en-US" altLang="zh-CN" sz="1800" b="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Times New Roman" pitchFamily="18" charset="0"/>
            </a:rPr>
            <a:t>2009 study gradients</a:t>
          </a:r>
          <a:r>
            <a:rPr lang="zh-CN" altLang="en-US" sz="1800" b="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Times New Roman" pitchFamily="18" charset="0"/>
            </a:rPr>
            <a:t>：</a:t>
          </a:r>
          <a:r>
            <a:rPr lang="en-US" altLang="zh-CN" sz="1800" b="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Times New Roman" pitchFamily="18" charset="0"/>
            </a:rPr>
            <a:t>by Hagan</a:t>
          </a:r>
        </a:p>
      </dsp:txBody>
      <dsp:txXfrm>
        <a:off x="827027" y="84059"/>
        <a:ext cx="3831194" cy="1307485"/>
      </dsp:txXfrm>
    </dsp:sp>
    <dsp:sp modelId="{7B33A573-86E9-4C47-8E21-B2F21832D283}">
      <dsp:nvSpPr>
        <dsp:cNvPr id="0" name=""/>
        <dsp:cNvSpPr/>
      </dsp:nvSpPr>
      <dsp:spPr>
        <a:xfrm>
          <a:off x="769328" y="1352001"/>
          <a:ext cx="3077312" cy="0"/>
        </a:xfrm>
        <a:prstGeom prst="line">
          <a:avLst/>
        </a:prstGeom>
        <a:solidFill>
          <a:srgbClr val="6076B4">
            <a:hueOff val="0"/>
            <a:satOff val="0"/>
            <a:lumOff val="0"/>
            <a:alphaOff val="0"/>
          </a:srgbClr>
        </a:solidFill>
        <a:ln w="28575" cap="flat" cmpd="sng" algn="ctr">
          <a:solidFill>
            <a:srgbClr val="6076B4">
              <a:tint val="5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ECC831F5-8952-4FEF-9A09-1B65F5BB7801}">
      <dsp:nvSpPr>
        <dsp:cNvPr id="0" name=""/>
        <dsp:cNvSpPr/>
      </dsp:nvSpPr>
      <dsp:spPr>
        <a:xfrm>
          <a:off x="827027" y="1404425"/>
          <a:ext cx="4261851" cy="8116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100000"/>
            </a:lnSpc>
            <a:spcBef>
              <a:spcPct val="0"/>
            </a:spcBef>
            <a:spcAft>
              <a:spcPts val="0"/>
            </a:spcAft>
            <a:buNone/>
          </a:pPr>
          <a:r>
            <a:rPr lang="en-US" altLang="zh-CN" sz="1800" b="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Times New Roman" pitchFamily="18" charset="0"/>
            </a:rPr>
            <a:t>1995 H2/Si(100), the first NN-PES</a:t>
          </a:r>
        </a:p>
        <a:p>
          <a:pPr marL="0" lvl="0" indent="0" algn="l" defTabSz="800100">
            <a:lnSpc>
              <a:spcPct val="100000"/>
            </a:lnSpc>
            <a:spcBef>
              <a:spcPct val="0"/>
            </a:spcBef>
            <a:spcAft>
              <a:spcPts val="0"/>
            </a:spcAft>
            <a:buNone/>
          </a:pPr>
          <a:r>
            <a:rPr lang="en-US" altLang="zh-CN" sz="1800" b="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Times New Roman" pitchFamily="18" charset="0"/>
            </a:rPr>
            <a:t>2006 H</a:t>
          </a:r>
          <a:r>
            <a:rPr lang="en-US" altLang="zh-CN" sz="1800" b="0" kern="1200" baseline="-250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Times New Roman" pitchFamily="18" charset="0"/>
            </a:rPr>
            <a:t>2</a:t>
          </a:r>
          <a:r>
            <a:rPr lang="en-US" altLang="zh-CN" sz="1800" b="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Times New Roman" pitchFamily="18" charset="0"/>
            </a:rPr>
            <a:t>CO, HOOH &lt;1meV</a:t>
          </a:r>
        </a:p>
      </dsp:txBody>
      <dsp:txXfrm>
        <a:off x="827027" y="1404425"/>
        <a:ext cx="4261851" cy="811697"/>
      </dsp:txXfrm>
    </dsp:sp>
    <dsp:sp modelId="{6E981B4B-0911-468E-8E71-19AFF50FF610}">
      <dsp:nvSpPr>
        <dsp:cNvPr id="0" name=""/>
        <dsp:cNvSpPr/>
      </dsp:nvSpPr>
      <dsp:spPr>
        <a:xfrm>
          <a:off x="769328" y="2271793"/>
          <a:ext cx="3077312" cy="0"/>
        </a:xfrm>
        <a:prstGeom prst="line">
          <a:avLst/>
        </a:prstGeom>
        <a:solidFill>
          <a:srgbClr val="6076B4">
            <a:hueOff val="0"/>
            <a:satOff val="0"/>
            <a:lumOff val="0"/>
            <a:alphaOff val="0"/>
          </a:srgbClr>
        </a:solidFill>
        <a:ln w="28575" cap="flat" cmpd="sng" algn="ctr">
          <a:solidFill>
            <a:srgbClr val="6076B4">
              <a:tint val="5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 modelId="{86CD691C-A867-40E5-9E37-2A18C4E263E0}">
      <dsp:nvSpPr>
        <dsp:cNvPr id="0" name=""/>
        <dsp:cNvSpPr/>
      </dsp:nvSpPr>
      <dsp:spPr>
        <a:xfrm>
          <a:off x="827027" y="2313213"/>
          <a:ext cx="4596092" cy="13001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100000"/>
            </a:lnSpc>
            <a:spcBef>
              <a:spcPct val="0"/>
            </a:spcBef>
            <a:spcAft>
              <a:spcPts val="0"/>
            </a:spcAft>
            <a:buNone/>
          </a:pPr>
          <a:r>
            <a:rPr lang="en-US" altLang="zh-CN" sz="1800" b="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Times New Roman" pitchFamily="18" charset="0"/>
            </a:rPr>
            <a:t>2002 NN ensembles</a:t>
          </a:r>
        </a:p>
        <a:p>
          <a:pPr marL="0" lvl="0" indent="0" algn="l" defTabSz="800100">
            <a:lnSpc>
              <a:spcPct val="100000"/>
            </a:lnSpc>
            <a:spcBef>
              <a:spcPct val="0"/>
            </a:spcBef>
            <a:spcAft>
              <a:spcPts val="0"/>
            </a:spcAft>
            <a:buNone/>
          </a:pPr>
          <a:r>
            <a:rPr lang="en-US" altLang="zh-CN" sz="1800" b="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Times New Roman" pitchFamily="18" charset="0"/>
            </a:rPr>
            <a:t>2006 Nested</a:t>
          </a:r>
        </a:p>
        <a:p>
          <a:pPr marL="0" lvl="0" indent="0" algn="l" defTabSz="800100">
            <a:lnSpc>
              <a:spcPct val="100000"/>
            </a:lnSpc>
            <a:spcBef>
              <a:spcPct val="0"/>
            </a:spcBef>
            <a:spcAft>
              <a:spcPts val="0"/>
            </a:spcAft>
            <a:buNone/>
          </a:pPr>
          <a:r>
            <a:rPr lang="en-US" altLang="zh-CN" sz="1800" b="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Times New Roman" pitchFamily="18" charset="0"/>
            </a:rPr>
            <a:t>2007 the atomic-NN</a:t>
          </a:r>
        </a:p>
        <a:p>
          <a:pPr marL="0" lvl="0" indent="0" algn="l" defTabSz="800100">
            <a:lnSpc>
              <a:spcPct val="100000"/>
            </a:lnSpc>
            <a:spcBef>
              <a:spcPct val="0"/>
            </a:spcBef>
            <a:spcAft>
              <a:spcPts val="0"/>
            </a:spcAft>
            <a:buNone/>
          </a:pPr>
          <a:endParaRPr lang="en-US" altLang="zh-CN" sz="1800" b="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Times New Roman" pitchFamily="18" charset="0"/>
          </a:endParaRPr>
        </a:p>
        <a:p>
          <a:pPr marL="0" lvl="0" indent="0" algn="l" defTabSz="800100">
            <a:lnSpc>
              <a:spcPct val="100000"/>
            </a:lnSpc>
            <a:spcBef>
              <a:spcPct val="0"/>
            </a:spcBef>
            <a:spcAft>
              <a:spcPts val="0"/>
            </a:spcAft>
            <a:buNone/>
          </a:pPr>
          <a:endParaRPr lang="en-US" altLang="zh-CN" sz="1800" b="0" kern="1200" dirty="0">
            <a:solidFill>
              <a:sysClr val="windowText" lastClr="000000">
                <a:hueOff val="0"/>
                <a:satOff val="0"/>
                <a:lumOff val="0"/>
                <a:alphaOff val="0"/>
              </a:sysClr>
            </a:solidFill>
            <a:latin typeface="微软雅黑" panose="020B0503020204020204" pitchFamily="34" charset="-122"/>
            <a:ea typeface="微软雅黑" panose="020B0503020204020204" pitchFamily="34" charset="-122"/>
            <a:cs typeface="Times New Roman" pitchFamily="18" charset="0"/>
          </a:endParaRPr>
        </a:p>
      </dsp:txBody>
      <dsp:txXfrm>
        <a:off x="827027" y="2313213"/>
        <a:ext cx="4596092" cy="1300168"/>
      </dsp:txXfrm>
    </dsp:sp>
    <dsp:sp modelId="{A93C99E1-5617-4B73-A634-238BD2845577}">
      <dsp:nvSpPr>
        <dsp:cNvPr id="0" name=""/>
        <dsp:cNvSpPr/>
      </dsp:nvSpPr>
      <dsp:spPr>
        <a:xfrm>
          <a:off x="769328" y="3614581"/>
          <a:ext cx="3077312" cy="0"/>
        </a:xfrm>
        <a:prstGeom prst="line">
          <a:avLst/>
        </a:prstGeom>
        <a:solidFill>
          <a:srgbClr val="6076B4">
            <a:hueOff val="0"/>
            <a:satOff val="0"/>
            <a:lumOff val="0"/>
            <a:alphaOff val="0"/>
          </a:srgbClr>
        </a:solidFill>
        <a:ln w="28575" cap="flat" cmpd="sng" algn="ctr">
          <a:solidFill>
            <a:srgbClr val="6076B4">
              <a:tint val="5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206D16-2872-43C9-A398-8421EA34D1F7}">
      <dsp:nvSpPr>
        <dsp:cNvPr id="0" name=""/>
        <dsp:cNvSpPr/>
      </dsp:nvSpPr>
      <dsp:spPr>
        <a:xfrm>
          <a:off x="257904" y="1051839"/>
          <a:ext cx="4574918" cy="157241"/>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B6374E-51FD-40F8-A6C7-D48102661D11}">
      <dsp:nvSpPr>
        <dsp:cNvPr id="0" name=""/>
        <dsp:cNvSpPr/>
      </dsp:nvSpPr>
      <dsp:spPr>
        <a:xfrm>
          <a:off x="166187" y="995551"/>
          <a:ext cx="257366" cy="257366"/>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BF97E81-C8E3-4BC7-8F1A-3FDE621528E5}">
      <dsp:nvSpPr>
        <dsp:cNvPr id="0" name=""/>
        <dsp:cNvSpPr/>
      </dsp:nvSpPr>
      <dsp:spPr>
        <a:xfrm>
          <a:off x="699603" y="384692"/>
          <a:ext cx="3503322" cy="7404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l" defTabSz="1066800">
            <a:lnSpc>
              <a:spcPct val="90000"/>
            </a:lnSpc>
            <a:spcBef>
              <a:spcPct val="0"/>
            </a:spcBef>
            <a:spcAft>
              <a:spcPct val="35000"/>
            </a:spcAft>
            <a:buNone/>
          </a:pPr>
          <a:r>
            <a:rPr lang="en-US" altLang="zh-CN" sz="2400" kern="1200" dirty="0">
              <a:latin typeface="Palatino Linotype" panose="02040502050505030304" pitchFamily="18" charset="0"/>
              <a:ea typeface="微软雅黑" panose="020B0503020204020204" pitchFamily="34" charset="-122"/>
            </a:rPr>
            <a:t>Gas phase reactions</a:t>
          </a:r>
          <a:endParaRPr lang="zh-CN" altLang="en-US" sz="2400" kern="1200" dirty="0">
            <a:latin typeface="Palatino Linotype" panose="02040502050505030304" pitchFamily="18" charset="0"/>
            <a:ea typeface="微软雅黑" panose="020B0503020204020204" pitchFamily="34" charset="-122"/>
          </a:endParaRPr>
        </a:p>
      </dsp:txBody>
      <dsp:txXfrm>
        <a:off x="699603" y="384692"/>
        <a:ext cx="3503322" cy="740404"/>
      </dsp:txXfrm>
    </dsp:sp>
    <dsp:sp modelId="{321436E7-1ECA-4A31-B486-A452C116D5F7}">
      <dsp:nvSpPr>
        <dsp:cNvPr id="0" name=""/>
        <dsp:cNvSpPr/>
      </dsp:nvSpPr>
      <dsp:spPr>
        <a:xfrm>
          <a:off x="447343" y="1495107"/>
          <a:ext cx="257360" cy="257360"/>
        </a:xfrm>
        <a:prstGeom prst="rect">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E4559C7-38A5-49C8-B0F3-856377A1D52F}">
      <dsp:nvSpPr>
        <dsp:cNvPr id="0" name=""/>
        <dsp:cNvSpPr/>
      </dsp:nvSpPr>
      <dsp:spPr>
        <a:xfrm>
          <a:off x="766182" y="1323833"/>
          <a:ext cx="4254674" cy="59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altLang="zh-CN" sz="2000" kern="1200" dirty="0">
              <a:solidFill>
                <a:srgbClr val="FF0000"/>
              </a:solidFill>
              <a:latin typeface="Palatino Linotype" panose="02040502050505030304" pitchFamily="18" charset="0"/>
              <a:ea typeface="微软雅黑" panose="020B0503020204020204" pitchFamily="34" charset="-122"/>
              <a:cs typeface="Arial" panose="020B0604020202020204" pitchFamily="34" charset="0"/>
            </a:rPr>
            <a:t>FH</a:t>
          </a:r>
          <a:r>
            <a:rPr lang="en-US" altLang="zh-CN" sz="2000" kern="1200" baseline="-25000" dirty="0">
              <a:solidFill>
                <a:srgbClr val="FF0000"/>
              </a:solidFill>
              <a:latin typeface="Palatino Linotype" panose="02040502050505030304" pitchFamily="18" charset="0"/>
              <a:ea typeface="微软雅黑" panose="020B0503020204020204" pitchFamily="34" charset="-122"/>
              <a:cs typeface="Arial" panose="020B0604020202020204" pitchFamily="34" charset="0"/>
            </a:rPr>
            <a:t>2</a:t>
          </a:r>
          <a:r>
            <a:rPr lang="en-US" altLang="zh-CN" sz="2000" kern="1200" dirty="0">
              <a:latin typeface="Palatino Linotype" panose="02040502050505030304" pitchFamily="18" charset="0"/>
              <a:ea typeface="微软雅黑" panose="020B0503020204020204" pitchFamily="34" charset="-122"/>
              <a:cs typeface="Arial" panose="020B0604020202020204" pitchFamily="34" charset="0"/>
            </a:rPr>
            <a:t>: </a:t>
          </a:r>
          <a:r>
            <a:rPr lang="en-US" altLang="zh-CN" sz="2000" b="1" kern="1200" dirty="0">
              <a:latin typeface="Palatino Linotype" panose="02040502050505030304" pitchFamily="18" charset="0"/>
              <a:ea typeface="微软雅黑" panose="020B0503020204020204" pitchFamily="34" charset="-122"/>
              <a:cs typeface="Arial" panose="020B0604020202020204" pitchFamily="34" charset="0"/>
            </a:rPr>
            <a:t>Science 342</a:t>
          </a:r>
          <a:r>
            <a:rPr lang="en-US" altLang="zh-CN" sz="2000" kern="1200" dirty="0">
              <a:latin typeface="Palatino Linotype" panose="02040502050505030304" pitchFamily="18" charset="0"/>
              <a:ea typeface="微软雅黑" panose="020B0503020204020204" pitchFamily="34" charset="-122"/>
              <a:cs typeface="Arial" panose="020B0604020202020204" pitchFamily="34" charset="0"/>
            </a:rPr>
            <a:t> 1499</a:t>
          </a:r>
          <a:endParaRPr lang="zh-CN" altLang="en-US" sz="2000" kern="1200" dirty="0">
            <a:latin typeface="Palatino Linotype" panose="02040502050505030304" pitchFamily="18" charset="0"/>
            <a:ea typeface="微软雅黑" panose="020B0503020204020204" pitchFamily="34" charset="-122"/>
            <a:cs typeface="Arial" panose="020B0604020202020204" pitchFamily="34" charset="0"/>
          </a:endParaRPr>
        </a:p>
      </dsp:txBody>
      <dsp:txXfrm>
        <a:off x="766182" y="1323833"/>
        <a:ext cx="4254674" cy="599907"/>
      </dsp:txXfrm>
    </dsp:sp>
    <dsp:sp modelId="{B47E0B13-46F5-442C-BD30-3853D1D2DD27}">
      <dsp:nvSpPr>
        <dsp:cNvPr id="0" name=""/>
        <dsp:cNvSpPr/>
      </dsp:nvSpPr>
      <dsp:spPr>
        <a:xfrm>
          <a:off x="447343" y="2095015"/>
          <a:ext cx="257360" cy="257360"/>
        </a:xfrm>
        <a:prstGeom prst="rect">
          <a:avLst/>
        </a:prstGeom>
        <a:solidFill>
          <a:schemeClr val="lt1">
            <a:hueOff val="0"/>
            <a:satOff val="0"/>
            <a:lumOff val="0"/>
            <a:alphaOff val="0"/>
          </a:schemeClr>
        </a:solidFill>
        <a:ln w="12700" cap="flat" cmpd="sng" algn="ctr">
          <a:solidFill>
            <a:schemeClr val="accent4">
              <a:hueOff val="479267"/>
              <a:satOff val="1176"/>
              <a:lumOff val="-294"/>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5C9BC3-B5B5-4AA6-B277-D966FD4C05BD}">
      <dsp:nvSpPr>
        <dsp:cNvPr id="0" name=""/>
        <dsp:cNvSpPr/>
      </dsp:nvSpPr>
      <dsp:spPr>
        <a:xfrm>
          <a:off x="766182" y="1923741"/>
          <a:ext cx="4254674" cy="59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altLang="zh-CN" sz="2000" kern="1200" dirty="0">
              <a:solidFill>
                <a:srgbClr val="FF0000"/>
              </a:solidFill>
              <a:latin typeface="Palatino Linotype" panose="02040502050505030304" pitchFamily="18" charset="0"/>
              <a:ea typeface="微软雅黑" panose="020B0503020204020204" pitchFamily="34" charset="-122"/>
              <a:cs typeface="Arial" panose="020B0604020202020204" pitchFamily="34" charset="0"/>
            </a:rPr>
            <a:t>ClH</a:t>
          </a:r>
          <a:r>
            <a:rPr lang="en-US" altLang="zh-CN" sz="2000" kern="1200" baseline="-25000" dirty="0">
              <a:solidFill>
                <a:srgbClr val="FF0000"/>
              </a:solidFill>
              <a:latin typeface="Palatino Linotype" panose="02040502050505030304" pitchFamily="18" charset="0"/>
              <a:ea typeface="微软雅黑" panose="020B0503020204020204" pitchFamily="34" charset="-122"/>
              <a:cs typeface="Arial" panose="020B0604020202020204" pitchFamily="34" charset="0"/>
            </a:rPr>
            <a:t>2</a:t>
          </a:r>
          <a:r>
            <a:rPr lang="en-US" altLang="zh-CN" sz="2000" kern="1200" dirty="0">
              <a:latin typeface="Palatino Linotype" panose="02040502050505030304" pitchFamily="18" charset="0"/>
              <a:ea typeface="微软雅黑" panose="020B0503020204020204" pitchFamily="34" charset="-122"/>
              <a:cs typeface="Arial" panose="020B0604020202020204" pitchFamily="34" charset="0"/>
            </a:rPr>
            <a:t>: </a:t>
          </a:r>
          <a:r>
            <a:rPr lang="en-US" altLang="zh-CN" sz="2000" b="1" kern="1200" dirty="0">
              <a:latin typeface="Palatino Linotype" panose="02040502050505030304" pitchFamily="18" charset="0"/>
              <a:ea typeface="微软雅黑" panose="020B0503020204020204" pitchFamily="34" charset="-122"/>
              <a:cs typeface="Arial" panose="020B0604020202020204" pitchFamily="34" charset="0"/>
            </a:rPr>
            <a:t>Science</a:t>
          </a:r>
          <a:r>
            <a:rPr lang="en-US" altLang="zh-CN" sz="2000" kern="1200" dirty="0">
              <a:latin typeface="Palatino Linotype" panose="02040502050505030304" pitchFamily="18" charset="0"/>
              <a:ea typeface="微软雅黑" panose="020B0503020204020204" pitchFamily="34" charset="-122"/>
              <a:cs typeface="Arial" panose="020B0604020202020204" pitchFamily="34" charset="0"/>
            </a:rPr>
            <a:t> </a:t>
          </a:r>
          <a:r>
            <a:rPr lang="en-US" altLang="zh-CN" sz="2000" b="1" kern="1200" dirty="0">
              <a:latin typeface="Palatino Linotype" panose="02040502050505030304" pitchFamily="18" charset="0"/>
              <a:ea typeface="微软雅黑" panose="020B0503020204020204" pitchFamily="34" charset="-122"/>
              <a:cs typeface="Arial" panose="020B0604020202020204" pitchFamily="34" charset="0"/>
            </a:rPr>
            <a:t>347</a:t>
          </a:r>
          <a:r>
            <a:rPr lang="en-US" altLang="zh-CN" sz="2000" kern="1200" dirty="0">
              <a:latin typeface="Palatino Linotype" panose="02040502050505030304" pitchFamily="18" charset="0"/>
              <a:ea typeface="微软雅黑" panose="020B0503020204020204" pitchFamily="34" charset="-122"/>
              <a:cs typeface="Arial" panose="020B0604020202020204" pitchFamily="34" charset="0"/>
            </a:rPr>
            <a:t> 60</a:t>
          </a:r>
          <a:endParaRPr lang="zh-CN" altLang="en-US" sz="2000" kern="1200" dirty="0">
            <a:latin typeface="Palatino Linotype" panose="02040502050505030304" pitchFamily="18" charset="0"/>
            <a:ea typeface="微软雅黑" panose="020B0503020204020204" pitchFamily="34" charset="-122"/>
            <a:cs typeface="Arial" panose="020B0604020202020204" pitchFamily="34" charset="0"/>
          </a:endParaRPr>
        </a:p>
      </dsp:txBody>
      <dsp:txXfrm>
        <a:off x="766182" y="1923741"/>
        <a:ext cx="4254674" cy="599907"/>
      </dsp:txXfrm>
    </dsp:sp>
    <dsp:sp modelId="{5CAB9D43-974F-4CC1-8121-DC9E03A53F40}">
      <dsp:nvSpPr>
        <dsp:cNvPr id="0" name=""/>
        <dsp:cNvSpPr/>
      </dsp:nvSpPr>
      <dsp:spPr>
        <a:xfrm>
          <a:off x="447343" y="2694922"/>
          <a:ext cx="257360" cy="257360"/>
        </a:xfrm>
        <a:prstGeom prst="rect">
          <a:avLst/>
        </a:prstGeom>
        <a:solidFill>
          <a:schemeClr val="lt1">
            <a:hueOff val="0"/>
            <a:satOff val="0"/>
            <a:lumOff val="0"/>
            <a:alphaOff val="0"/>
          </a:schemeClr>
        </a:solidFill>
        <a:ln w="12700" cap="flat" cmpd="sng" algn="ctr">
          <a:solidFill>
            <a:schemeClr val="accent4">
              <a:hueOff val="958535"/>
              <a:satOff val="2353"/>
              <a:lumOff val="-588"/>
              <a:alphaOff val="0"/>
            </a:schemeClr>
          </a:solidFill>
          <a:prstDash val="solid"/>
          <a:miter lim="800000"/>
        </a:ln>
        <a:effectLst/>
      </dsp:spPr>
      <dsp:style>
        <a:lnRef idx="2">
          <a:scrgbClr r="0" g="0" b="0"/>
        </a:lnRef>
        <a:fillRef idx="1">
          <a:scrgbClr r="0" g="0" b="0"/>
        </a:fillRef>
        <a:effectRef idx="0">
          <a:scrgbClr r="0" g="0" b="0"/>
        </a:effectRef>
        <a:fontRef idx="minor"/>
      </dsp:style>
    </dsp:sp>
    <dsp:sp modelId="{8ACD955C-5ECA-4D94-A4F8-CDCA0AD34F55}">
      <dsp:nvSpPr>
        <dsp:cNvPr id="0" name=""/>
        <dsp:cNvSpPr/>
      </dsp:nvSpPr>
      <dsp:spPr>
        <a:xfrm>
          <a:off x="766182" y="2523649"/>
          <a:ext cx="4254674" cy="59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altLang="zh-CN" sz="2000" kern="1200" dirty="0">
              <a:solidFill>
                <a:srgbClr val="FF0000"/>
              </a:solidFill>
              <a:latin typeface="Palatino Linotype" panose="02040502050505030304" pitchFamily="18" charset="0"/>
              <a:ea typeface="微软雅黑" panose="020B0503020204020204" pitchFamily="34" charset="-122"/>
              <a:cs typeface="Arial" panose="020B0604020202020204" pitchFamily="34" charset="0"/>
            </a:rPr>
            <a:t>OH</a:t>
          </a:r>
          <a:r>
            <a:rPr lang="en-US" altLang="zh-CN" sz="2000" kern="1200" baseline="-25000" dirty="0">
              <a:solidFill>
                <a:srgbClr val="FF0000"/>
              </a:solidFill>
              <a:latin typeface="Palatino Linotype" panose="02040502050505030304" pitchFamily="18" charset="0"/>
              <a:ea typeface="微软雅黑" panose="020B0503020204020204" pitchFamily="34" charset="-122"/>
              <a:cs typeface="Arial" panose="020B0604020202020204" pitchFamily="34" charset="0"/>
            </a:rPr>
            <a:t>3</a:t>
          </a:r>
          <a:r>
            <a:rPr lang="en-US" altLang="zh-CN" sz="2000" kern="1200" dirty="0">
              <a:latin typeface="Palatino Linotype" panose="02040502050505030304" pitchFamily="18" charset="0"/>
              <a:ea typeface="微软雅黑" panose="020B0503020204020204" pitchFamily="34" charset="-122"/>
              <a:cs typeface="Arial" panose="020B0604020202020204" pitchFamily="34" charset="0"/>
            </a:rPr>
            <a:t>: JCP </a:t>
          </a:r>
          <a:r>
            <a:rPr lang="en-US" altLang="zh-CN" sz="2000" b="1" kern="1200" dirty="0">
              <a:latin typeface="Palatino Linotype" panose="02040502050505030304" pitchFamily="18" charset="0"/>
              <a:ea typeface="微软雅黑" panose="020B0503020204020204" pitchFamily="34" charset="-122"/>
              <a:cs typeface="Arial" panose="020B0604020202020204" pitchFamily="34" charset="0"/>
            </a:rPr>
            <a:t>138</a:t>
          </a:r>
          <a:r>
            <a:rPr lang="en-US" altLang="zh-CN" sz="2000" kern="1200" dirty="0">
              <a:latin typeface="Palatino Linotype" panose="02040502050505030304" pitchFamily="18" charset="0"/>
              <a:ea typeface="微软雅黑" panose="020B0503020204020204" pitchFamily="34" charset="-122"/>
              <a:cs typeface="Arial" panose="020B0604020202020204" pitchFamily="34" charset="0"/>
            </a:rPr>
            <a:t> 154301</a:t>
          </a:r>
        </a:p>
      </dsp:txBody>
      <dsp:txXfrm>
        <a:off x="766182" y="2523649"/>
        <a:ext cx="4254674" cy="599907"/>
      </dsp:txXfrm>
    </dsp:sp>
    <dsp:sp modelId="{C0939445-D461-4308-93AC-559AE390FD45}">
      <dsp:nvSpPr>
        <dsp:cNvPr id="0" name=""/>
        <dsp:cNvSpPr/>
      </dsp:nvSpPr>
      <dsp:spPr>
        <a:xfrm>
          <a:off x="441682" y="3294830"/>
          <a:ext cx="257360" cy="257360"/>
        </a:xfrm>
        <a:prstGeom prst="rect">
          <a:avLst/>
        </a:prstGeom>
        <a:solidFill>
          <a:schemeClr val="lt1">
            <a:hueOff val="0"/>
            <a:satOff val="0"/>
            <a:lumOff val="0"/>
            <a:alphaOff val="0"/>
          </a:schemeClr>
        </a:solidFill>
        <a:ln w="12700" cap="flat" cmpd="sng" algn="ctr">
          <a:solidFill>
            <a:schemeClr val="accent4">
              <a:hueOff val="1437802"/>
              <a:satOff val="3529"/>
              <a:lumOff val="-882"/>
              <a:alphaOff val="0"/>
            </a:schemeClr>
          </a:solidFill>
          <a:prstDash val="solid"/>
          <a:miter lim="800000"/>
        </a:ln>
        <a:effectLst/>
      </dsp:spPr>
      <dsp:style>
        <a:lnRef idx="2">
          <a:scrgbClr r="0" g="0" b="0"/>
        </a:lnRef>
        <a:fillRef idx="1">
          <a:scrgbClr r="0" g="0" b="0"/>
        </a:fillRef>
        <a:effectRef idx="0">
          <a:scrgbClr r="0" g="0" b="0"/>
        </a:effectRef>
        <a:fontRef idx="minor"/>
      </dsp:style>
    </dsp:sp>
    <dsp:sp modelId="{7B359E0D-267C-413A-BE8E-3C4CBA4A6A16}">
      <dsp:nvSpPr>
        <dsp:cNvPr id="0" name=""/>
        <dsp:cNvSpPr/>
      </dsp:nvSpPr>
      <dsp:spPr>
        <a:xfrm>
          <a:off x="738097" y="3123556"/>
          <a:ext cx="4700869" cy="59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altLang="zh-CN" sz="2000" kern="1200" dirty="0">
              <a:solidFill>
                <a:srgbClr val="FF0000"/>
              </a:solidFill>
              <a:latin typeface="Palatino Linotype" panose="02040502050505030304" pitchFamily="18" charset="0"/>
              <a:ea typeface="微软雅黑" panose="020B0503020204020204" pitchFamily="34" charset="-122"/>
              <a:cs typeface="Arial" panose="020B0604020202020204" pitchFamily="34" charset="0"/>
            </a:rPr>
            <a:t>HOCO</a:t>
          </a:r>
          <a:r>
            <a:rPr lang="en-US" altLang="zh-CN" sz="2000" kern="1200" dirty="0">
              <a:latin typeface="Palatino Linotype" panose="02040502050505030304" pitchFamily="18" charset="0"/>
              <a:ea typeface="微软雅黑" panose="020B0503020204020204" pitchFamily="34" charset="-122"/>
              <a:cs typeface="Arial" panose="020B0604020202020204" pitchFamily="34" charset="0"/>
            </a:rPr>
            <a:t>: JCP </a:t>
          </a:r>
          <a:r>
            <a:rPr lang="en-US" altLang="zh-CN" sz="2000" b="1" kern="1200" dirty="0">
              <a:latin typeface="Palatino Linotype" panose="02040502050505030304" pitchFamily="18" charset="0"/>
              <a:ea typeface="微软雅黑" panose="020B0503020204020204" pitchFamily="34" charset="-122"/>
              <a:cs typeface="Arial" panose="020B0604020202020204" pitchFamily="34" charset="0"/>
            </a:rPr>
            <a:t>140</a:t>
          </a:r>
          <a:r>
            <a:rPr lang="en-US" altLang="zh-CN" sz="2000" kern="1200" dirty="0">
              <a:latin typeface="Palatino Linotype" panose="02040502050505030304" pitchFamily="18" charset="0"/>
              <a:ea typeface="微软雅黑" panose="020B0503020204020204" pitchFamily="34" charset="-122"/>
              <a:cs typeface="Arial" panose="020B0604020202020204" pitchFamily="34" charset="0"/>
            </a:rPr>
            <a:t> 044327</a:t>
          </a:r>
        </a:p>
      </dsp:txBody>
      <dsp:txXfrm>
        <a:off x="738097" y="3123556"/>
        <a:ext cx="4700869" cy="599907"/>
      </dsp:txXfrm>
    </dsp:sp>
    <dsp:sp modelId="{75F2FBDF-8391-466E-9E5E-032A3C99D234}">
      <dsp:nvSpPr>
        <dsp:cNvPr id="0" name=""/>
        <dsp:cNvSpPr/>
      </dsp:nvSpPr>
      <dsp:spPr>
        <a:xfrm>
          <a:off x="447343" y="3894738"/>
          <a:ext cx="257360" cy="257360"/>
        </a:xfrm>
        <a:prstGeom prst="rect">
          <a:avLst/>
        </a:prstGeom>
        <a:solidFill>
          <a:schemeClr val="lt1">
            <a:hueOff val="0"/>
            <a:satOff val="0"/>
            <a:lumOff val="0"/>
            <a:alphaOff val="0"/>
          </a:schemeClr>
        </a:solidFill>
        <a:ln w="12700" cap="flat" cmpd="sng" algn="ctr">
          <a:solidFill>
            <a:schemeClr val="accent4">
              <a:hueOff val="1917069"/>
              <a:satOff val="4705"/>
              <a:lumOff val="-1176"/>
              <a:alphaOff val="0"/>
            </a:schemeClr>
          </a:solidFill>
          <a:prstDash val="solid"/>
          <a:miter lim="800000"/>
        </a:ln>
        <a:effectLst/>
      </dsp:spPr>
      <dsp:style>
        <a:lnRef idx="2">
          <a:scrgbClr r="0" g="0" b="0"/>
        </a:lnRef>
        <a:fillRef idx="1">
          <a:scrgbClr r="0" g="0" b="0"/>
        </a:fillRef>
        <a:effectRef idx="0">
          <a:scrgbClr r="0" g="0" b="0"/>
        </a:effectRef>
        <a:fontRef idx="minor"/>
      </dsp:style>
    </dsp:sp>
    <dsp:sp modelId="{1AD7FF1C-E6F2-4698-9CE6-4D8CB332C9F5}">
      <dsp:nvSpPr>
        <dsp:cNvPr id="0" name=""/>
        <dsp:cNvSpPr/>
      </dsp:nvSpPr>
      <dsp:spPr>
        <a:xfrm>
          <a:off x="766182" y="3723464"/>
          <a:ext cx="4254674" cy="59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altLang="zh-CN" sz="2000" kern="1200" dirty="0">
              <a:solidFill>
                <a:srgbClr val="FF0000"/>
              </a:solidFill>
              <a:latin typeface="Palatino Linotype" panose="02040502050505030304" pitchFamily="18" charset="0"/>
              <a:ea typeface="微软雅黑" panose="020B0503020204020204" pitchFamily="34" charset="-122"/>
              <a:cs typeface="Arial" panose="020B0604020202020204" pitchFamily="34" charset="0"/>
            </a:rPr>
            <a:t>CH</a:t>
          </a:r>
          <a:r>
            <a:rPr lang="en-US" altLang="zh-CN" sz="2000" kern="1200" baseline="-25000" dirty="0">
              <a:solidFill>
                <a:srgbClr val="FF0000"/>
              </a:solidFill>
              <a:latin typeface="Palatino Linotype" panose="02040502050505030304" pitchFamily="18" charset="0"/>
              <a:ea typeface="微软雅黑" panose="020B0503020204020204" pitchFamily="34" charset="-122"/>
              <a:cs typeface="Arial" panose="020B0604020202020204" pitchFamily="34" charset="0"/>
            </a:rPr>
            <a:t>3</a:t>
          </a:r>
          <a:r>
            <a:rPr lang="en-US" altLang="zh-CN" sz="2000" kern="1200" dirty="0">
              <a:solidFill>
                <a:srgbClr val="FF0000"/>
              </a:solidFill>
              <a:latin typeface="Palatino Linotype" panose="02040502050505030304" pitchFamily="18" charset="0"/>
              <a:ea typeface="微软雅黑" panose="020B0503020204020204" pitchFamily="34" charset="-122"/>
              <a:cs typeface="Arial" panose="020B0604020202020204" pitchFamily="34" charset="0"/>
            </a:rPr>
            <a:t>F</a:t>
          </a:r>
          <a:r>
            <a:rPr lang="en-US" altLang="zh-CN" sz="2000" kern="1200" dirty="0">
              <a:latin typeface="Palatino Linotype" panose="02040502050505030304" pitchFamily="18" charset="0"/>
              <a:ea typeface="微软雅黑" panose="020B0503020204020204" pitchFamily="34" charset="-122"/>
              <a:cs typeface="Arial" panose="020B0604020202020204" pitchFamily="34" charset="0"/>
            </a:rPr>
            <a:t>: JCP </a:t>
          </a:r>
          <a:r>
            <a:rPr lang="en-US" altLang="zh-CN" sz="2000" b="1" kern="1200" dirty="0">
              <a:latin typeface="Palatino Linotype" panose="02040502050505030304" pitchFamily="18" charset="0"/>
              <a:ea typeface="微软雅黑" panose="020B0503020204020204" pitchFamily="34" charset="-122"/>
              <a:cs typeface="Arial" panose="020B0604020202020204" pitchFamily="34" charset="0"/>
            </a:rPr>
            <a:t>144</a:t>
          </a:r>
          <a:r>
            <a:rPr lang="en-US" altLang="zh-CN" sz="2000" b="0" kern="1200" dirty="0">
              <a:latin typeface="Palatino Linotype" panose="02040502050505030304" pitchFamily="18" charset="0"/>
              <a:ea typeface="微软雅黑" panose="020B0503020204020204" pitchFamily="34" charset="-122"/>
              <a:cs typeface="Arial" panose="020B0604020202020204" pitchFamily="34" charset="0"/>
            </a:rPr>
            <a:t> 204302</a:t>
          </a:r>
          <a:endParaRPr lang="en-US" altLang="zh-CN" sz="2000" kern="1200" dirty="0">
            <a:latin typeface="Palatino Linotype" panose="02040502050505030304" pitchFamily="18" charset="0"/>
            <a:ea typeface="微软雅黑" panose="020B0503020204020204" pitchFamily="34" charset="-122"/>
            <a:cs typeface="Arial" panose="020B0604020202020204" pitchFamily="34" charset="0"/>
          </a:endParaRPr>
        </a:p>
      </dsp:txBody>
      <dsp:txXfrm>
        <a:off x="766182" y="3723464"/>
        <a:ext cx="4254674" cy="599907"/>
      </dsp:txXfrm>
    </dsp:sp>
    <dsp:sp modelId="{341B839E-0A77-4404-B531-71204400E6B7}">
      <dsp:nvSpPr>
        <dsp:cNvPr id="0" name=""/>
        <dsp:cNvSpPr/>
      </dsp:nvSpPr>
      <dsp:spPr>
        <a:xfrm>
          <a:off x="447343" y="4494645"/>
          <a:ext cx="257360" cy="257360"/>
        </a:xfrm>
        <a:prstGeom prst="rect">
          <a:avLst/>
        </a:prstGeom>
        <a:solidFill>
          <a:schemeClr val="lt1">
            <a:hueOff val="0"/>
            <a:satOff val="0"/>
            <a:lumOff val="0"/>
            <a:alphaOff val="0"/>
          </a:schemeClr>
        </a:solidFill>
        <a:ln w="12700" cap="flat" cmpd="sng" algn="ctr">
          <a:solidFill>
            <a:schemeClr val="accent4">
              <a:hueOff val="2396337"/>
              <a:satOff val="5882"/>
              <a:lumOff val="-147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220B608-A1CD-43F5-A8AC-0794919F82BB}">
      <dsp:nvSpPr>
        <dsp:cNvPr id="0" name=""/>
        <dsp:cNvSpPr/>
      </dsp:nvSpPr>
      <dsp:spPr>
        <a:xfrm>
          <a:off x="766182" y="4323372"/>
          <a:ext cx="4254674" cy="59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altLang="zh-CN" sz="2000" kern="1200" dirty="0">
              <a:solidFill>
                <a:srgbClr val="FF0000"/>
              </a:solidFill>
              <a:latin typeface="Palatino Linotype" panose="02040502050505030304" pitchFamily="18" charset="0"/>
              <a:ea typeface="微软雅黑" panose="020B0503020204020204" pitchFamily="34" charset="-122"/>
              <a:cs typeface="Arial" panose="020B0604020202020204" pitchFamily="34" charset="0"/>
            </a:rPr>
            <a:t>CH</a:t>
          </a:r>
          <a:r>
            <a:rPr lang="en-US" altLang="zh-CN" sz="2000" kern="1200" baseline="-25000" dirty="0">
              <a:solidFill>
                <a:srgbClr val="FF0000"/>
              </a:solidFill>
              <a:latin typeface="Palatino Linotype" panose="02040502050505030304" pitchFamily="18" charset="0"/>
              <a:ea typeface="微软雅黑" panose="020B0503020204020204" pitchFamily="34" charset="-122"/>
              <a:cs typeface="Arial" panose="020B0604020202020204" pitchFamily="34" charset="0"/>
            </a:rPr>
            <a:t>5</a:t>
          </a:r>
          <a:r>
            <a:rPr lang="en-US" altLang="zh-CN" sz="2000" kern="1200" dirty="0">
              <a:latin typeface="Palatino Linotype" panose="02040502050505030304" pitchFamily="18" charset="0"/>
              <a:ea typeface="微软雅黑" panose="020B0503020204020204" pitchFamily="34" charset="-122"/>
              <a:cs typeface="Arial" panose="020B0604020202020204" pitchFamily="34" charset="0"/>
            </a:rPr>
            <a:t>: JCP </a:t>
          </a:r>
          <a:r>
            <a:rPr lang="en-US" altLang="zh-CN" sz="2000" b="1" kern="1200" dirty="0">
              <a:latin typeface="Palatino Linotype" panose="02040502050505030304" pitchFamily="18" charset="0"/>
              <a:ea typeface="微软雅黑" panose="020B0503020204020204" pitchFamily="34" charset="-122"/>
              <a:cs typeface="Arial" panose="020B0604020202020204" pitchFamily="34" charset="0"/>
            </a:rPr>
            <a:t>142</a:t>
          </a:r>
          <a:r>
            <a:rPr lang="en-US" altLang="zh-CN" sz="2000" kern="1200" dirty="0">
              <a:latin typeface="Palatino Linotype" panose="02040502050505030304" pitchFamily="18" charset="0"/>
              <a:ea typeface="微软雅黑" panose="020B0503020204020204" pitchFamily="34" charset="-122"/>
              <a:cs typeface="Arial" panose="020B0604020202020204" pitchFamily="34" charset="0"/>
            </a:rPr>
            <a:t> 204302</a:t>
          </a:r>
        </a:p>
      </dsp:txBody>
      <dsp:txXfrm>
        <a:off x="766182" y="4323372"/>
        <a:ext cx="4254674" cy="599907"/>
      </dsp:txXfrm>
    </dsp:sp>
    <dsp:sp modelId="{096C554F-E4DD-4FAA-B787-C57DEA859A2C}">
      <dsp:nvSpPr>
        <dsp:cNvPr id="0" name=""/>
        <dsp:cNvSpPr/>
      </dsp:nvSpPr>
      <dsp:spPr>
        <a:xfrm>
          <a:off x="5425522" y="1051839"/>
          <a:ext cx="4582345" cy="157241"/>
        </a:xfrm>
        <a:prstGeom prst="rect">
          <a:avLst/>
        </a:prstGeom>
        <a:solidFill>
          <a:schemeClr val="accent4">
            <a:hueOff val="4792673"/>
            <a:satOff val="11763"/>
            <a:lumOff val="-2940"/>
            <a:alphaOff val="0"/>
          </a:schemeClr>
        </a:solidFill>
        <a:ln w="12700" cap="flat" cmpd="sng" algn="ctr">
          <a:solidFill>
            <a:schemeClr val="accent4">
              <a:hueOff val="4792673"/>
              <a:satOff val="11763"/>
              <a:lumOff val="-294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FB161D-885A-4001-99CF-24A647AF4D71}">
      <dsp:nvSpPr>
        <dsp:cNvPr id="0" name=""/>
        <dsp:cNvSpPr/>
      </dsp:nvSpPr>
      <dsp:spPr>
        <a:xfrm>
          <a:off x="5344015" y="995551"/>
          <a:ext cx="257366" cy="257366"/>
        </a:xfrm>
        <a:prstGeom prst="rect">
          <a:avLst/>
        </a:prstGeom>
        <a:solidFill>
          <a:schemeClr val="lt1">
            <a:alpha val="90000"/>
            <a:hueOff val="0"/>
            <a:satOff val="0"/>
            <a:lumOff val="0"/>
            <a:alphaOff val="0"/>
          </a:schemeClr>
        </a:solidFill>
        <a:ln w="12700" cap="flat" cmpd="sng" algn="ctr">
          <a:solidFill>
            <a:schemeClr val="accent4">
              <a:hueOff val="4792673"/>
              <a:satOff val="11763"/>
              <a:lumOff val="-294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336B467-0E13-4314-A38F-D595FB67910D}">
      <dsp:nvSpPr>
        <dsp:cNvPr id="0" name=""/>
        <dsp:cNvSpPr/>
      </dsp:nvSpPr>
      <dsp:spPr>
        <a:xfrm>
          <a:off x="5814706" y="384692"/>
          <a:ext cx="3503322" cy="7404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30480" rIns="45720" bIns="30480" numCol="1" spcCol="1270" anchor="ctr" anchorCtr="0">
          <a:noAutofit/>
        </a:bodyPr>
        <a:lstStyle/>
        <a:p>
          <a:pPr marL="0" lvl="0" indent="0" algn="l" defTabSz="1066800">
            <a:lnSpc>
              <a:spcPct val="90000"/>
            </a:lnSpc>
            <a:spcBef>
              <a:spcPct val="0"/>
            </a:spcBef>
            <a:spcAft>
              <a:spcPct val="35000"/>
            </a:spcAft>
            <a:buNone/>
          </a:pPr>
          <a:r>
            <a:rPr lang="en-US" altLang="zh-CN" sz="2400" kern="1200" dirty="0">
              <a:latin typeface="Palatino Linotype" panose="02040502050505030304" pitchFamily="18" charset="0"/>
              <a:ea typeface="微软雅黑" panose="020B0503020204020204" pitchFamily="34" charset="-122"/>
            </a:rPr>
            <a:t>Molecule @ surfaces</a:t>
          </a:r>
          <a:endParaRPr lang="zh-CN" altLang="en-US" sz="2400" kern="1200" dirty="0">
            <a:latin typeface="Palatino Linotype" panose="02040502050505030304" pitchFamily="18" charset="0"/>
            <a:ea typeface="微软雅黑" panose="020B0503020204020204" pitchFamily="34" charset="-122"/>
          </a:endParaRPr>
        </a:p>
      </dsp:txBody>
      <dsp:txXfrm>
        <a:off x="5814706" y="384692"/>
        <a:ext cx="3503322" cy="740404"/>
      </dsp:txXfrm>
    </dsp:sp>
    <dsp:sp modelId="{EDE9CA05-69CD-4521-AF80-E94433BD204A}">
      <dsp:nvSpPr>
        <dsp:cNvPr id="0" name=""/>
        <dsp:cNvSpPr/>
      </dsp:nvSpPr>
      <dsp:spPr>
        <a:xfrm>
          <a:off x="5532978" y="1495107"/>
          <a:ext cx="257360" cy="257360"/>
        </a:xfrm>
        <a:prstGeom prst="rect">
          <a:avLst/>
        </a:prstGeom>
        <a:solidFill>
          <a:schemeClr val="lt1">
            <a:hueOff val="0"/>
            <a:satOff val="0"/>
            <a:lumOff val="0"/>
            <a:alphaOff val="0"/>
          </a:schemeClr>
        </a:solidFill>
        <a:ln w="12700" cap="flat" cmpd="sng" algn="ctr">
          <a:solidFill>
            <a:schemeClr val="accent4">
              <a:hueOff val="2875604"/>
              <a:satOff val="7058"/>
              <a:lumOff val="-1764"/>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4CAE95-4C2F-41D7-B911-F3D5141094F6}">
      <dsp:nvSpPr>
        <dsp:cNvPr id="0" name=""/>
        <dsp:cNvSpPr/>
      </dsp:nvSpPr>
      <dsp:spPr>
        <a:xfrm>
          <a:off x="5747291" y="1323833"/>
          <a:ext cx="4261581" cy="59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altLang="zh-CN" sz="2000" kern="1200" dirty="0" err="1">
              <a:solidFill>
                <a:srgbClr val="FF0000"/>
              </a:solidFill>
              <a:latin typeface="Palatino Linotype" panose="02040502050505030304" pitchFamily="18" charset="0"/>
              <a:ea typeface="微软雅黑" panose="020B0503020204020204" pitchFamily="34" charset="-122"/>
              <a:cs typeface="Arial" panose="020B0604020202020204" pitchFamily="34" charset="0"/>
            </a:rPr>
            <a:t>HCl</a:t>
          </a:r>
          <a:r>
            <a:rPr lang="en-US" altLang="zh-CN" sz="2000" kern="1200" dirty="0">
              <a:solidFill>
                <a:srgbClr val="FF0000"/>
              </a:solidFill>
              <a:latin typeface="Palatino Linotype" panose="02040502050505030304" pitchFamily="18" charset="0"/>
              <a:ea typeface="微软雅黑" panose="020B0503020204020204" pitchFamily="34" charset="-122"/>
              <a:cs typeface="Arial" panose="020B0604020202020204" pitchFamily="34" charset="0"/>
            </a:rPr>
            <a:t>/Au(111)</a:t>
          </a:r>
          <a:r>
            <a:rPr lang="en-US" altLang="zh-CN" sz="2000" kern="1200" dirty="0">
              <a:latin typeface="Palatino Linotype" panose="02040502050505030304" pitchFamily="18" charset="0"/>
              <a:ea typeface="微软雅黑" panose="020B0503020204020204" pitchFamily="34" charset="-122"/>
              <a:cs typeface="Arial" panose="020B0604020202020204" pitchFamily="34" charset="0"/>
            </a:rPr>
            <a:t>: </a:t>
          </a:r>
          <a:r>
            <a:rPr lang="en-US" altLang="zh-CN" sz="2000" b="1" kern="1200" dirty="0">
              <a:latin typeface="Palatino Linotype" panose="02040502050505030304" pitchFamily="18" charset="0"/>
              <a:ea typeface="微软雅黑" panose="020B0503020204020204" pitchFamily="34" charset="-122"/>
              <a:cs typeface="Arial" panose="020B0604020202020204" pitchFamily="34" charset="0"/>
            </a:rPr>
            <a:t>JCP 139</a:t>
          </a:r>
          <a:r>
            <a:rPr lang="en-US" altLang="zh-CN" sz="2000" kern="1200" dirty="0">
              <a:latin typeface="Palatino Linotype" panose="02040502050505030304" pitchFamily="18" charset="0"/>
              <a:ea typeface="微软雅黑" panose="020B0503020204020204" pitchFamily="34" charset="-122"/>
              <a:cs typeface="Arial" panose="020B0604020202020204" pitchFamily="34" charset="0"/>
            </a:rPr>
            <a:t> 184705</a:t>
          </a:r>
          <a:endParaRPr lang="zh-CN" altLang="en-US" sz="2000" kern="1200" dirty="0">
            <a:latin typeface="Palatino Linotype" panose="02040502050505030304" pitchFamily="18" charset="0"/>
            <a:ea typeface="微软雅黑" panose="020B0503020204020204" pitchFamily="34" charset="-122"/>
            <a:cs typeface="Arial" panose="020B0604020202020204" pitchFamily="34" charset="0"/>
          </a:endParaRPr>
        </a:p>
      </dsp:txBody>
      <dsp:txXfrm>
        <a:off x="5747291" y="1323833"/>
        <a:ext cx="4261581" cy="599907"/>
      </dsp:txXfrm>
    </dsp:sp>
    <dsp:sp modelId="{71F20472-FD85-4931-8F23-409A8CD63F0D}">
      <dsp:nvSpPr>
        <dsp:cNvPr id="0" name=""/>
        <dsp:cNvSpPr/>
      </dsp:nvSpPr>
      <dsp:spPr>
        <a:xfrm>
          <a:off x="5532978" y="2095015"/>
          <a:ext cx="257360" cy="257360"/>
        </a:xfrm>
        <a:prstGeom prst="rect">
          <a:avLst/>
        </a:prstGeom>
        <a:solidFill>
          <a:schemeClr val="lt1">
            <a:hueOff val="0"/>
            <a:satOff val="0"/>
            <a:lumOff val="0"/>
            <a:alphaOff val="0"/>
          </a:schemeClr>
        </a:solidFill>
        <a:ln w="12700" cap="flat" cmpd="sng" algn="ctr">
          <a:solidFill>
            <a:schemeClr val="accent4">
              <a:hueOff val="3354871"/>
              <a:satOff val="8234"/>
              <a:lumOff val="-2058"/>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8112A5-F3C7-4280-A649-3B4A213045DD}">
      <dsp:nvSpPr>
        <dsp:cNvPr id="0" name=""/>
        <dsp:cNvSpPr/>
      </dsp:nvSpPr>
      <dsp:spPr>
        <a:xfrm>
          <a:off x="5747291" y="1923741"/>
          <a:ext cx="4261581" cy="59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altLang="zh-CN" sz="2000" kern="1200" dirty="0">
              <a:solidFill>
                <a:srgbClr val="FF0000"/>
              </a:solidFill>
              <a:latin typeface="Palatino Linotype" panose="02040502050505030304" pitchFamily="18" charset="0"/>
              <a:ea typeface="微软雅黑" panose="020B0503020204020204" pitchFamily="34" charset="-122"/>
              <a:cs typeface="Arial" panose="020B0604020202020204" pitchFamily="34" charset="0"/>
            </a:rPr>
            <a:t>H</a:t>
          </a:r>
          <a:r>
            <a:rPr lang="en-US" altLang="zh-CN" sz="2000" kern="1200" baseline="-25000" dirty="0">
              <a:solidFill>
                <a:srgbClr val="FF0000"/>
              </a:solidFill>
              <a:latin typeface="Palatino Linotype" panose="02040502050505030304" pitchFamily="18" charset="0"/>
              <a:ea typeface="微软雅黑" panose="020B0503020204020204" pitchFamily="34" charset="-122"/>
              <a:cs typeface="Arial" panose="020B0604020202020204" pitchFamily="34" charset="0"/>
            </a:rPr>
            <a:t>2</a:t>
          </a:r>
          <a:r>
            <a:rPr lang="en-US" altLang="zh-CN" sz="2000" kern="1200" dirty="0">
              <a:solidFill>
                <a:srgbClr val="FF0000"/>
              </a:solidFill>
              <a:latin typeface="Palatino Linotype" panose="02040502050505030304" pitchFamily="18" charset="0"/>
              <a:ea typeface="微软雅黑" panose="020B0503020204020204" pitchFamily="34" charset="-122"/>
              <a:cs typeface="Arial" panose="020B0604020202020204" pitchFamily="34" charset="0"/>
            </a:rPr>
            <a:t>O/Ni(100)</a:t>
          </a:r>
          <a:r>
            <a:rPr lang="en-US" altLang="zh-CN" sz="2000" kern="1200" dirty="0">
              <a:latin typeface="Palatino Linotype" panose="02040502050505030304" pitchFamily="18" charset="0"/>
              <a:ea typeface="微软雅黑" panose="020B0503020204020204" pitchFamily="34" charset="-122"/>
              <a:cs typeface="Arial" panose="020B0604020202020204" pitchFamily="34" charset="0"/>
            </a:rPr>
            <a:t>: </a:t>
          </a:r>
          <a:r>
            <a:rPr lang="en-US" altLang="zh-CN" sz="2000" b="1" kern="1200" dirty="0">
              <a:latin typeface="Palatino Linotype" panose="02040502050505030304" pitchFamily="18" charset="0"/>
              <a:ea typeface="微软雅黑" panose="020B0503020204020204" pitchFamily="34" charset="-122"/>
              <a:cs typeface="Arial" panose="020B0604020202020204" pitchFamily="34" charset="0"/>
            </a:rPr>
            <a:t>JCP 148</a:t>
          </a:r>
          <a:r>
            <a:rPr lang="en-US" altLang="zh-CN" sz="2000" kern="1200" dirty="0">
              <a:latin typeface="Palatino Linotype" panose="02040502050505030304" pitchFamily="18" charset="0"/>
              <a:ea typeface="微软雅黑" panose="020B0503020204020204" pitchFamily="34" charset="-122"/>
              <a:cs typeface="Arial" panose="020B0604020202020204" pitchFamily="34" charset="0"/>
            </a:rPr>
            <a:t> 144705</a:t>
          </a:r>
          <a:endParaRPr lang="zh-CN" altLang="en-US" sz="2000" kern="1200" dirty="0">
            <a:latin typeface="Palatino Linotype" panose="02040502050505030304" pitchFamily="18" charset="0"/>
            <a:ea typeface="微软雅黑" panose="020B0503020204020204" pitchFamily="34" charset="-122"/>
            <a:cs typeface="Arial" panose="020B0604020202020204" pitchFamily="34" charset="0"/>
          </a:endParaRPr>
        </a:p>
      </dsp:txBody>
      <dsp:txXfrm>
        <a:off x="5747291" y="1923741"/>
        <a:ext cx="4261581" cy="599907"/>
      </dsp:txXfrm>
    </dsp:sp>
    <dsp:sp modelId="{76121903-11ED-4BEB-A05B-9D812C25F202}">
      <dsp:nvSpPr>
        <dsp:cNvPr id="0" name=""/>
        <dsp:cNvSpPr/>
      </dsp:nvSpPr>
      <dsp:spPr>
        <a:xfrm>
          <a:off x="5532978" y="2694922"/>
          <a:ext cx="257360" cy="257360"/>
        </a:xfrm>
        <a:prstGeom prst="rect">
          <a:avLst/>
        </a:prstGeom>
        <a:solidFill>
          <a:schemeClr val="lt1">
            <a:hueOff val="0"/>
            <a:satOff val="0"/>
            <a:lumOff val="0"/>
            <a:alphaOff val="0"/>
          </a:schemeClr>
        </a:solidFill>
        <a:ln w="12700" cap="flat" cmpd="sng" algn="ctr">
          <a:solidFill>
            <a:schemeClr val="accent4">
              <a:hueOff val="3834139"/>
              <a:satOff val="9410"/>
              <a:lumOff val="-2352"/>
              <a:alphaOff val="0"/>
            </a:schemeClr>
          </a:solidFill>
          <a:prstDash val="solid"/>
          <a:miter lim="800000"/>
        </a:ln>
        <a:effectLst/>
      </dsp:spPr>
      <dsp:style>
        <a:lnRef idx="2">
          <a:scrgbClr r="0" g="0" b="0"/>
        </a:lnRef>
        <a:fillRef idx="1">
          <a:scrgbClr r="0" g="0" b="0"/>
        </a:fillRef>
        <a:effectRef idx="0">
          <a:scrgbClr r="0" g="0" b="0"/>
        </a:effectRef>
        <a:fontRef idx="minor"/>
      </dsp:style>
    </dsp:sp>
    <dsp:sp modelId="{4E22EF48-64A7-4636-AE6F-2EEB9C16FC16}">
      <dsp:nvSpPr>
        <dsp:cNvPr id="0" name=""/>
        <dsp:cNvSpPr/>
      </dsp:nvSpPr>
      <dsp:spPr>
        <a:xfrm>
          <a:off x="5747291" y="2523649"/>
          <a:ext cx="4261581" cy="59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altLang="zh-CN" sz="2000" kern="1200" baseline="0" dirty="0">
              <a:solidFill>
                <a:srgbClr val="FF0000"/>
              </a:solidFill>
              <a:latin typeface="Palatino Linotype" panose="02040502050505030304" pitchFamily="18" charset="0"/>
              <a:ea typeface="微软雅黑" panose="020B0503020204020204" pitchFamily="34" charset="-122"/>
              <a:cs typeface="Arial" panose="020B0604020202020204" pitchFamily="34" charset="0"/>
            </a:rPr>
            <a:t>H</a:t>
          </a:r>
          <a:r>
            <a:rPr lang="en-US" altLang="zh-CN" sz="2000" kern="1200" baseline="-25000" dirty="0">
              <a:solidFill>
                <a:srgbClr val="FF0000"/>
              </a:solidFill>
              <a:latin typeface="Palatino Linotype" panose="02040502050505030304" pitchFamily="18" charset="0"/>
              <a:ea typeface="微软雅黑" panose="020B0503020204020204" pitchFamily="34" charset="-122"/>
              <a:cs typeface="Arial" panose="020B0604020202020204" pitchFamily="34" charset="0"/>
            </a:rPr>
            <a:t>2</a:t>
          </a:r>
          <a:r>
            <a:rPr lang="en-US" altLang="zh-CN" sz="2000" kern="1200" baseline="0" dirty="0">
              <a:solidFill>
                <a:srgbClr val="FF0000"/>
              </a:solidFill>
              <a:latin typeface="Palatino Linotype" panose="02040502050505030304" pitchFamily="18" charset="0"/>
              <a:ea typeface="微软雅黑" panose="020B0503020204020204" pitchFamily="34" charset="-122"/>
              <a:cs typeface="Arial" panose="020B0604020202020204" pitchFamily="34" charset="0"/>
            </a:rPr>
            <a:t>O/Cu(111)</a:t>
          </a:r>
          <a:r>
            <a:rPr lang="en-US" altLang="zh-CN" sz="2000" kern="1200" baseline="0" dirty="0">
              <a:solidFill>
                <a:schemeClr val="tx1"/>
              </a:solidFill>
              <a:latin typeface="Palatino Linotype" panose="02040502050505030304" pitchFamily="18" charset="0"/>
              <a:ea typeface="微软雅黑" panose="020B0503020204020204" pitchFamily="34" charset="-122"/>
              <a:cs typeface="Arial" panose="020B0604020202020204" pitchFamily="34" charset="0"/>
            </a:rPr>
            <a:t>: </a:t>
          </a:r>
          <a:r>
            <a:rPr lang="en-US" altLang="zh-CN" sz="2000" b="1" kern="1200" baseline="0" dirty="0">
              <a:solidFill>
                <a:schemeClr val="tx1"/>
              </a:solidFill>
              <a:latin typeface="Palatino Linotype" panose="02040502050505030304" pitchFamily="18" charset="0"/>
              <a:ea typeface="微软雅黑" panose="020B0503020204020204" pitchFamily="34" charset="-122"/>
              <a:cs typeface="Arial" panose="020B0604020202020204" pitchFamily="34" charset="0"/>
            </a:rPr>
            <a:t>PCCP 18</a:t>
          </a:r>
          <a:r>
            <a:rPr lang="en-US" altLang="zh-CN" sz="2000" kern="1200" baseline="0" dirty="0">
              <a:solidFill>
                <a:schemeClr val="tx1"/>
              </a:solidFill>
              <a:latin typeface="Palatino Linotype" panose="02040502050505030304" pitchFamily="18" charset="0"/>
              <a:ea typeface="微软雅黑" panose="020B0503020204020204" pitchFamily="34" charset="-122"/>
              <a:cs typeface="Arial" panose="020B0604020202020204" pitchFamily="34" charset="0"/>
            </a:rPr>
            <a:t> 26358</a:t>
          </a:r>
          <a:endParaRPr lang="zh-CN" altLang="en-US" sz="2000" kern="1200" dirty="0">
            <a:solidFill>
              <a:schemeClr val="tx1"/>
            </a:solidFill>
            <a:latin typeface="Palatino Linotype" panose="02040502050505030304" pitchFamily="18" charset="0"/>
            <a:ea typeface="微软雅黑" panose="020B0503020204020204" pitchFamily="34" charset="-122"/>
            <a:cs typeface="Arial" panose="020B0604020202020204" pitchFamily="34" charset="0"/>
          </a:endParaRPr>
        </a:p>
      </dsp:txBody>
      <dsp:txXfrm>
        <a:off x="5747291" y="2523649"/>
        <a:ext cx="4261581" cy="599907"/>
      </dsp:txXfrm>
    </dsp:sp>
    <dsp:sp modelId="{CC94EC67-DECE-47E2-B918-697F5EB2E6BA}">
      <dsp:nvSpPr>
        <dsp:cNvPr id="0" name=""/>
        <dsp:cNvSpPr/>
      </dsp:nvSpPr>
      <dsp:spPr>
        <a:xfrm>
          <a:off x="5532343" y="3294830"/>
          <a:ext cx="257360" cy="257360"/>
        </a:xfrm>
        <a:prstGeom prst="rect">
          <a:avLst/>
        </a:prstGeom>
        <a:solidFill>
          <a:schemeClr val="lt1">
            <a:hueOff val="0"/>
            <a:satOff val="0"/>
            <a:lumOff val="0"/>
            <a:alphaOff val="0"/>
          </a:schemeClr>
        </a:solidFill>
        <a:ln w="12700" cap="flat" cmpd="sng" algn="ctr">
          <a:solidFill>
            <a:schemeClr val="accent4">
              <a:hueOff val="4313406"/>
              <a:satOff val="10587"/>
              <a:lumOff val="-2646"/>
              <a:alphaOff val="0"/>
            </a:schemeClr>
          </a:solidFill>
          <a:prstDash val="solid"/>
          <a:miter lim="800000"/>
        </a:ln>
        <a:effectLst/>
      </dsp:spPr>
      <dsp:style>
        <a:lnRef idx="2">
          <a:scrgbClr r="0" g="0" b="0"/>
        </a:lnRef>
        <a:fillRef idx="1">
          <a:scrgbClr r="0" g="0" b="0"/>
        </a:fillRef>
        <a:effectRef idx="0">
          <a:scrgbClr r="0" g="0" b="0"/>
        </a:effectRef>
        <a:fontRef idx="minor"/>
      </dsp:style>
    </dsp:sp>
    <dsp:sp modelId="{55BC0F3F-6E1E-4EFE-A64E-D149657FADEC}">
      <dsp:nvSpPr>
        <dsp:cNvPr id="0" name=""/>
        <dsp:cNvSpPr/>
      </dsp:nvSpPr>
      <dsp:spPr>
        <a:xfrm>
          <a:off x="5740938" y="3134391"/>
          <a:ext cx="4262852" cy="59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altLang="zh-CN" sz="2000" kern="1200" dirty="0">
              <a:solidFill>
                <a:srgbClr val="FF0000"/>
              </a:solidFill>
              <a:latin typeface="Palatino Linotype" panose="02040502050505030304" pitchFamily="18" charset="0"/>
              <a:ea typeface="微软雅黑" panose="020B0503020204020204" pitchFamily="34" charset="-122"/>
              <a:cs typeface="Arial" panose="020B0604020202020204" pitchFamily="34" charset="0"/>
            </a:rPr>
            <a:t>CH</a:t>
          </a:r>
          <a:r>
            <a:rPr lang="en-US" altLang="zh-CN" sz="2000" kern="1200" baseline="-25000" dirty="0">
              <a:solidFill>
                <a:srgbClr val="FF0000"/>
              </a:solidFill>
              <a:latin typeface="Palatino Linotype" panose="02040502050505030304" pitchFamily="18" charset="0"/>
              <a:ea typeface="微软雅黑" panose="020B0503020204020204" pitchFamily="34" charset="-122"/>
              <a:cs typeface="Arial" panose="020B0604020202020204" pitchFamily="34" charset="0"/>
            </a:rPr>
            <a:t>4</a:t>
          </a:r>
          <a:r>
            <a:rPr lang="en-US" altLang="zh-CN" sz="2000" kern="1200" dirty="0">
              <a:solidFill>
                <a:srgbClr val="FF0000"/>
              </a:solidFill>
              <a:latin typeface="Palatino Linotype" panose="02040502050505030304" pitchFamily="18" charset="0"/>
              <a:ea typeface="微软雅黑" panose="020B0503020204020204" pitchFamily="34" charset="-122"/>
              <a:cs typeface="Arial" panose="020B0604020202020204" pitchFamily="34" charset="0"/>
            </a:rPr>
            <a:t>/Ni(111)</a:t>
          </a:r>
          <a:r>
            <a:rPr lang="en-US" altLang="zh-CN" sz="2000" kern="1200" dirty="0">
              <a:latin typeface="Palatino Linotype" panose="02040502050505030304" pitchFamily="18" charset="0"/>
              <a:ea typeface="微软雅黑" panose="020B0503020204020204" pitchFamily="34" charset="-122"/>
              <a:cs typeface="Arial" panose="020B0604020202020204" pitchFamily="34" charset="0"/>
            </a:rPr>
            <a:t>: </a:t>
          </a:r>
          <a:r>
            <a:rPr lang="en-US" altLang="zh-CN" sz="2000" b="1" kern="1200" dirty="0">
              <a:latin typeface="Palatino Linotype" panose="02040502050505030304" pitchFamily="18" charset="0"/>
              <a:ea typeface="微软雅黑" panose="020B0503020204020204" pitchFamily="34" charset="-122"/>
              <a:cs typeface="Arial" panose="020B0604020202020204" pitchFamily="34" charset="0"/>
            </a:rPr>
            <a:t>PCCP 19 </a:t>
          </a:r>
          <a:r>
            <a:rPr lang="en-US" altLang="zh-CN" sz="2000" kern="1200" dirty="0">
              <a:latin typeface="Palatino Linotype" panose="02040502050505030304" pitchFamily="18" charset="0"/>
              <a:ea typeface="微软雅黑" panose="020B0503020204020204" pitchFamily="34" charset="-122"/>
              <a:cs typeface="Arial" panose="020B0604020202020204" pitchFamily="34" charset="0"/>
            </a:rPr>
            <a:t>30540</a:t>
          </a:r>
          <a:endParaRPr lang="zh-CN" altLang="en-US" sz="2000" kern="1200" dirty="0">
            <a:solidFill>
              <a:schemeClr val="tx1"/>
            </a:solidFill>
            <a:latin typeface="Palatino Linotype" panose="02040502050505030304" pitchFamily="18" charset="0"/>
            <a:ea typeface="微软雅黑" panose="020B0503020204020204" pitchFamily="34" charset="-122"/>
            <a:cs typeface="Arial" panose="020B0604020202020204" pitchFamily="34" charset="0"/>
          </a:endParaRPr>
        </a:p>
      </dsp:txBody>
      <dsp:txXfrm>
        <a:off x="5740938" y="3134391"/>
        <a:ext cx="4262852" cy="599907"/>
      </dsp:txXfrm>
    </dsp:sp>
    <dsp:sp modelId="{E4AF98AF-2B94-48F6-A356-BB5D984A60BF}">
      <dsp:nvSpPr>
        <dsp:cNvPr id="0" name=""/>
        <dsp:cNvSpPr/>
      </dsp:nvSpPr>
      <dsp:spPr>
        <a:xfrm>
          <a:off x="5532655" y="3894738"/>
          <a:ext cx="257360" cy="257360"/>
        </a:xfrm>
        <a:prstGeom prst="rect">
          <a:avLst/>
        </a:prstGeom>
        <a:solidFill>
          <a:schemeClr val="lt1">
            <a:hueOff val="0"/>
            <a:satOff val="0"/>
            <a:lumOff val="0"/>
            <a:alphaOff val="0"/>
          </a:schemeClr>
        </a:solidFill>
        <a:ln w="12700" cap="flat" cmpd="sng" algn="ctr">
          <a:solidFill>
            <a:schemeClr val="accent4">
              <a:hueOff val="4792673"/>
              <a:satOff val="11763"/>
              <a:lumOff val="-294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238A6D3-BA51-463A-BFF7-CC408614D7EE}">
      <dsp:nvSpPr>
        <dsp:cNvPr id="0" name=""/>
        <dsp:cNvSpPr/>
      </dsp:nvSpPr>
      <dsp:spPr>
        <a:xfrm>
          <a:off x="6279956" y="3723464"/>
          <a:ext cx="3258089" cy="599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altLang="zh-CN" sz="2000" kern="1200" dirty="0">
              <a:latin typeface="Palatino Linotype" panose="02040502050505030304" pitchFamily="18" charset="0"/>
              <a:ea typeface="微软雅黑" panose="020B0503020204020204" pitchFamily="34" charset="-122"/>
              <a:cs typeface="Arial" panose="020B0604020202020204" pitchFamily="34" charset="0"/>
            </a:rPr>
            <a:t>……</a:t>
          </a:r>
          <a:endParaRPr lang="zh-CN" altLang="en-US" sz="2000" kern="1200" dirty="0">
            <a:latin typeface="Palatino Linotype" panose="02040502050505030304" pitchFamily="18" charset="0"/>
            <a:ea typeface="微软雅黑" panose="020B0503020204020204" pitchFamily="34" charset="-122"/>
            <a:cs typeface="Arial" panose="020B0604020202020204" pitchFamily="34" charset="0"/>
          </a:endParaRPr>
        </a:p>
      </dsp:txBody>
      <dsp:txXfrm>
        <a:off x="6279956" y="3723464"/>
        <a:ext cx="3258089" cy="59990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2025/7/14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1.xml"/><Relationship Id="rId4" Type="http://schemas.openxmlformats.org/officeDocument/2006/relationships/tags" Target="../tags/tag5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1.xml"/><Relationship Id="rId5" Type="http://schemas.openxmlformats.org/officeDocument/2006/relationships/tags" Target="../tags/tag62.xml"/><Relationship Id="rId4" Type="http://schemas.openxmlformats.org/officeDocument/2006/relationships/tags" Target="../tags/tag61.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1.xml"/><Relationship Id="rId5" Type="http://schemas.openxmlformats.org/officeDocument/2006/relationships/tags" Target="../tags/tag53.xml"/><Relationship Id="rId4" Type="http://schemas.openxmlformats.org/officeDocument/2006/relationships/tags" Target="../tags/tag5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4943E80E-2495-8545-99C3-8CADC26FF720}" type="datetime1">
              <a:rPr lang="en-US" altLang="zh-CN" smtClean="0"/>
              <a:t>7/14/25</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66CA1FE9-DE77-A642-B9EF-BE9F0B915876}" type="datetime1">
              <a:rPr lang="en-US" altLang="zh-CN" smtClean="0"/>
              <a:t>7/14/25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51BE2857-0402-EE4D-8406-D803A5A412E6}" type="datetime1">
              <a:rPr lang="en-US" altLang="zh-CN" smtClean="0"/>
              <a:t>7/14/25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ABA48991-6B8D-0E48-8559-901AA5A94B53}" type="datetime1">
              <a:rPr lang="en-US" altLang="zh-CN" smtClean="0"/>
              <a:t>7/14/25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2C1BAA0A-F024-7A4B-A2B1-73CAE7B1E220}" type="datetime1">
              <a:rPr lang="en-US" altLang="zh-CN" smtClean="0"/>
              <a:t>7/14/25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A152540E-FF65-8C4D-B6F4-C001948E170A}" type="datetime1">
              <a:rPr lang="en-US" altLang="zh-CN" smtClean="0"/>
              <a:t>7/14/25</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0952DB48-2716-6B4A-A491-D59B256CB751}" type="datetime1">
              <a:rPr lang="en-US" altLang="zh-CN" smtClean="0"/>
              <a:t>7/14/25</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9879FA52-D14D-9248-A20B-111AC9D7BFA5}" type="datetime1">
              <a:rPr lang="en-US" altLang="zh-CN" smtClean="0"/>
              <a:t>7/14/25</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ED287FED-2EB5-8841-B9D2-E0638DDF9EF6}" type="datetime1">
              <a:rPr lang="en-US" altLang="zh-CN" smtClean="0"/>
              <a:t>7/14/25</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B658789-4A0C-0846-9B78-4116AD9DBAC3}" type="datetime1">
              <a:rPr lang="en-US" altLang="zh-CN" smtClean="0"/>
              <a:t>7/14/25</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DA5B40B7-7CC0-F843-8DC1-5A114770C9C5}" type="datetime1">
              <a:rPr lang="en-US" altLang="zh-CN" smtClean="0"/>
              <a:t>7/14/25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955FD94E-9DAB-2043-82AF-CDFDDDA0E4D0}" type="datetime1">
              <a:rPr lang="en-US" altLang="zh-CN" smtClean="0"/>
              <a:t>7/14/25</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7.xml"/><Relationship Id="rId1" Type="http://schemas.openxmlformats.org/officeDocument/2006/relationships/tags" Target="../tags/tag63.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7.xml"/><Relationship Id="rId1" Type="http://schemas.openxmlformats.org/officeDocument/2006/relationships/tags" Target="../tags/tag64.xml"/><Relationship Id="rId5" Type="http://schemas.openxmlformats.org/officeDocument/2006/relationships/image" Target="../media/image18.wmf"/><Relationship Id="rId4" Type="http://schemas.openxmlformats.org/officeDocument/2006/relationships/oleObject" Target="../embeddings/oleObject1.bin"/></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tags" Target="../tags/tag65.xml"/><Relationship Id="rId6" Type="http://schemas.openxmlformats.org/officeDocument/2006/relationships/image" Target="../media/image20.wmf"/><Relationship Id="rId5" Type="http://schemas.openxmlformats.org/officeDocument/2006/relationships/oleObject" Target="../embeddings/oleObject3.bin"/><Relationship Id="rId4" Type="http://schemas.openxmlformats.org/officeDocument/2006/relationships/image" Target="../media/image19.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image" Target="../media/image25.wmf"/><Relationship Id="rId18" Type="http://schemas.openxmlformats.org/officeDocument/2006/relationships/oleObject" Target="../embeddings/oleObject11.bin"/><Relationship Id="rId3" Type="http://schemas.openxmlformats.org/officeDocument/2006/relationships/slideLayout" Target="../slideLayouts/slideLayout7.xml"/><Relationship Id="rId21" Type="http://schemas.openxmlformats.org/officeDocument/2006/relationships/image" Target="../media/image29.wmf"/><Relationship Id="rId7" Type="http://schemas.openxmlformats.org/officeDocument/2006/relationships/image" Target="../media/image22.wmf"/><Relationship Id="rId12" Type="http://schemas.openxmlformats.org/officeDocument/2006/relationships/oleObject" Target="../embeddings/oleObject8.bin"/><Relationship Id="rId17" Type="http://schemas.openxmlformats.org/officeDocument/2006/relationships/image" Target="../media/image27.wmf"/><Relationship Id="rId2" Type="http://schemas.openxmlformats.org/officeDocument/2006/relationships/tags" Target="../tags/tag67.xml"/><Relationship Id="rId16" Type="http://schemas.openxmlformats.org/officeDocument/2006/relationships/oleObject" Target="../embeddings/oleObject10.bin"/><Relationship Id="rId20" Type="http://schemas.openxmlformats.org/officeDocument/2006/relationships/oleObject" Target="../embeddings/oleObject12.bin"/><Relationship Id="rId1" Type="http://schemas.openxmlformats.org/officeDocument/2006/relationships/tags" Target="../tags/tag66.xml"/><Relationship Id="rId6" Type="http://schemas.openxmlformats.org/officeDocument/2006/relationships/oleObject" Target="../embeddings/oleObject5.bin"/><Relationship Id="rId11" Type="http://schemas.openxmlformats.org/officeDocument/2006/relationships/image" Target="../media/image24.wmf"/><Relationship Id="rId5" Type="http://schemas.openxmlformats.org/officeDocument/2006/relationships/image" Target="../media/image21.wmf"/><Relationship Id="rId15" Type="http://schemas.openxmlformats.org/officeDocument/2006/relationships/image" Target="../media/image26.wmf"/><Relationship Id="rId23" Type="http://schemas.openxmlformats.org/officeDocument/2006/relationships/image" Target="../media/image30.wmf"/><Relationship Id="rId10" Type="http://schemas.openxmlformats.org/officeDocument/2006/relationships/oleObject" Target="../embeddings/oleObject7.bin"/><Relationship Id="rId19" Type="http://schemas.openxmlformats.org/officeDocument/2006/relationships/image" Target="../media/image28.wmf"/><Relationship Id="rId4" Type="http://schemas.openxmlformats.org/officeDocument/2006/relationships/oleObject" Target="../embeddings/oleObject4.bin"/><Relationship Id="rId9" Type="http://schemas.openxmlformats.org/officeDocument/2006/relationships/image" Target="../media/image23.wmf"/><Relationship Id="rId14" Type="http://schemas.openxmlformats.org/officeDocument/2006/relationships/oleObject" Target="../embeddings/oleObject9.bin"/><Relationship Id="rId22" Type="http://schemas.openxmlformats.org/officeDocument/2006/relationships/oleObject" Target="../embeddings/oleObject13.bin"/></Relationships>
</file>

<file path=ppt/slides/_rels/slide3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Layout" Target="../slideLayouts/slideLayout7.xml"/><Relationship Id="rId1" Type="http://schemas.openxmlformats.org/officeDocument/2006/relationships/tags" Target="../tags/tag68.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7.xml"/><Relationship Id="rId1" Type="http://schemas.openxmlformats.org/officeDocument/2006/relationships/tags" Target="../tags/tag69.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1.xml"/><Relationship Id="rId1" Type="http://schemas.openxmlformats.org/officeDocument/2006/relationships/tags" Target="../tags/tag70.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tags" Target="../tags/tag72.xml"/><Relationship Id="rId6" Type="http://schemas.openxmlformats.org/officeDocument/2006/relationships/image" Target="../media/image34.wmf"/><Relationship Id="rId5" Type="http://schemas.openxmlformats.org/officeDocument/2006/relationships/oleObject" Target="../embeddings/oleObject15.bin"/><Relationship Id="rId4" Type="http://schemas.openxmlformats.org/officeDocument/2006/relationships/image" Target="../media/image33.wmf"/></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7.xml"/><Relationship Id="rId1" Type="http://schemas.openxmlformats.org/officeDocument/2006/relationships/tags" Target="../tags/tag73.xml"/><Relationship Id="rId5" Type="http://schemas.openxmlformats.org/officeDocument/2006/relationships/image" Target="../media/image36.wmf"/><Relationship Id="rId4" Type="http://schemas.openxmlformats.org/officeDocument/2006/relationships/oleObject" Target="../embeddings/oleObject16.bin"/></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4.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7.xml"/><Relationship Id="rId1" Type="http://schemas.openxmlformats.org/officeDocument/2006/relationships/tags" Target="../tags/tag75.xml"/><Relationship Id="rId5" Type="http://schemas.openxmlformats.org/officeDocument/2006/relationships/image" Target="../media/image38.wmf"/><Relationship Id="rId4" Type="http://schemas.openxmlformats.org/officeDocument/2006/relationships/oleObject" Target="../embeddings/oleObject17.bin"/></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6.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7.xml"/><Relationship Id="rId1" Type="http://schemas.openxmlformats.org/officeDocument/2006/relationships/tags" Target="../tags/tag77.xml"/><Relationship Id="rId5" Type="http://schemas.openxmlformats.org/officeDocument/2006/relationships/image" Target="../media/image40.png"/><Relationship Id="rId4" Type="http://schemas.openxmlformats.org/officeDocument/2006/relationships/image" Target="../media/image39.wmf"/></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8.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21.bin"/><Relationship Id="rId13" Type="http://schemas.openxmlformats.org/officeDocument/2006/relationships/image" Target="../media/image50.wmf"/><Relationship Id="rId3" Type="http://schemas.openxmlformats.org/officeDocument/2006/relationships/image" Target="../media/image45.png"/><Relationship Id="rId7" Type="http://schemas.openxmlformats.org/officeDocument/2006/relationships/image" Target="../media/image47.wmf"/><Relationship Id="rId12" Type="http://schemas.openxmlformats.org/officeDocument/2006/relationships/oleObject" Target="../embeddings/oleObject23.bin"/><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oleObject" Target="../embeddings/oleObject20.bin"/><Relationship Id="rId11" Type="http://schemas.openxmlformats.org/officeDocument/2006/relationships/image" Target="../media/image49.wmf"/><Relationship Id="rId5" Type="http://schemas.openxmlformats.org/officeDocument/2006/relationships/image" Target="../media/image46.wmf"/><Relationship Id="rId10" Type="http://schemas.openxmlformats.org/officeDocument/2006/relationships/oleObject" Target="../embeddings/oleObject22.bin"/><Relationship Id="rId4" Type="http://schemas.openxmlformats.org/officeDocument/2006/relationships/oleObject" Target="../embeddings/oleObject19.bin"/><Relationship Id="rId9" Type="http://schemas.openxmlformats.org/officeDocument/2006/relationships/image" Target="../media/image48.wmf"/></Relationships>
</file>

<file path=ppt/slides/_rels/slide43.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52.wmf"/><Relationship Id="rId7" Type="http://schemas.openxmlformats.org/officeDocument/2006/relationships/image" Target="../media/image55.wmf"/><Relationship Id="rId2" Type="http://schemas.openxmlformats.org/officeDocument/2006/relationships/oleObject" Target="../embeddings/oleObject24.bin"/><Relationship Id="rId1" Type="http://schemas.openxmlformats.org/officeDocument/2006/relationships/slideLayout" Target="../slideLayouts/slideLayout7.xml"/><Relationship Id="rId6" Type="http://schemas.openxmlformats.org/officeDocument/2006/relationships/oleObject" Target="../embeddings/oleObject25.bin"/><Relationship Id="rId5" Type="http://schemas.openxmlformats.org/officeDocument/2006/relationships/image" Target="../media/image54.png"/><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oleObject" Target="../embeddings/oleObject26.bin"/><Relationship Id="rId1" Type="http://schemas.openxmlformats.org/officeDocument/2006/relationships/slideLayout" Target="../slideLayouts/slideLayout7.xml"/><Relationship Id="rId5" Type="http://schemas.openxmlformats.org/officeDocument/2006/relationships/image" Target="../media/image57.wmf"/><Relationship Id="rId4" Type="http://schemas.openxmlformats.org/officeDocument/2006/relationships/oleObject" Target="../embeddings/oleObject27.bin"/></Relationships>
</file>

<file path=ppt/slides/_rels/slide4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9.png"/><Relationship Id="rId7" Type="http://schemas.openxmlformats.org/officeDocument/2006/relationships/image" Target="../media/image62.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1.wmf"/><Relationship Id="rId5" Type="http://schemas.openxmlformats.org/officeDocument/2006/relationships/oleObject" Target="../embeddings/oleObject28.bin"/><Relationship Id="rId4" Type="http://schemas.openxmlformats.org/officeDocument/2006/relationships/image" Target="../media/image60.png"/><Relationship Id="rId9" Type="http://schemas.openxmlformats.org/officeDocument/2006/relationships/image" Target="../media/image64.png"/></Relationships>
</file>

<file path=ppt/slides/_rels/slide4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diagramLayout" Target="../diagrams/layout2.xml"/><Relationship Id="rId7" Type="http://schemas.openxmlformats.org/officeDocument/2006/relationships/image" Target="../media/image65.pn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68.jpeg"/><Relationship Id="rId4" Type="http://schemas.openxmlformats.org/officeDocument/2006/relationships/diagramQuickStyle" Target="../diagrams/quickStyle2.xml"/><Relationship Id="rId9" Type="http://schemas.openxmlformats.org/officeDocument/2006/relationships/image" Target="../media/image67.png"/></Relationships>
</file>

<file path=ppt/slides/_rels/slide49.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tmp"/><Relationship Id="rId4" Type="http://schemas.openxmlformats.org/officeDocument/2006/relationships/image" Target="../media/image71.tm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447675" y="727878"/>
            <a:ext cx="11287125" cy="2929890"/>
          </a:xfrm>
          <a:prstGeom prst="roundRect">
            <a:avLst/>
          </a:prstGeom>
          <a:solidFill>
            <a:schemeClr val="bg1">
              <a:lumMod val="85000"/>
            </a:schemeClr>
          </a:solidFill>
          <a:ln>
            <a:noFill/>
          </a:ln>
          <a:effectLst>
            <a:innerShdw blurRad="63500" dist="50800" dir="8100000">
              <a:prstClr val="black">
                <a:alpha val="50000"/>
              </a:prstClr>
            </a:innerShdw>
            <a:softEdge rad="12700"/>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3600" dirty="0">
                <a:solidFill>
                  <a:schemeClr val="accent6">
                    <a:lumMod val="75000"/>
                  </a:schemeClr>
                </a:solidFill>
              </a:rPr>
              <a:t>Machine Learning in Computational Chemistry:</a:t>
            </a:r>
          </a:p>
          <a:p>
            <a:pPr algn="ctr"/>
            <a:r>
              <a:rPr lang="en-US" altLang="zh-CN" sz="3600" dirty="0">
                <a:solidFill>
                  <a:schemeClr val="accent6">
                    <a:lumMod val="75000"/>
                  </a:schemeClr>
                </a:solidFill>
              </a:rPr>
              <a:t>Classification Models, Tree Models, </a:t>
            </a:r>
          </a:p>
          <a:p>
            <a:pPr algn="ctr"/>
            <a:r>
              <a:rPr lang="en-US" altLang="zh-CN" sz="3600" dirty="0">
                <a:solidFill>
                  <a:schemeClr val="accent6">
                    <a:lumMod val="75000"/>
                  </a:schemeClr>
                </a:solidFill>
              </a:rPr>
              <a:t>Introduction to Neural Networks</a:t>
            </a:r>
          </a:p>
        </p:txBody>
      </p:sp>
      <p:sp>
        <p:nvSpPr>
          <p:cNvPr id="4" name="TextBox 3">
            <a:extLst>
              <a:ext uri="{FF2B5EF4-FFF2-40B4-BE49-F238E27FC236}">
                <a16:creationId xmlns:a16="http://schemas.microsoft.com/office/drawing/2014/main" id="{47CCB5D3-76F8-733A-982A-6289960F16FE}"/>
              </a:ext>
            </a:extLst>
          </p:cNvPr>
          <p:cNvSpPr txBox="1"/>
          <p:nvPr/>
        </p:nvSpPr>
        <p:spPr>
          <a:xfrm>
            <a:off x="1250880" y="4001653"/>
            <a:ext cx="9680713" cy="2308324"/>
          </a:xfrm>
          <a:prstGeom prst="rect">
            <a:avLst/>
          </a:prstGeom>
          <a:noFill/>
        </p:spPr>
        <p:txBody>
          <a:bodyPr wrap="square">
            <a:spAutoFit/>
          </a:bodyPr>
          <a:lstStyle/>
          <a:p>
            <a:pPr algn="ctr"/>
            <a:r>
              <a:rPr lang="en-US" sz="2400" dirty="0">
                <a:solidFill>
                  <a:srgbClr val="0000FF"/>
                </a:solidFill>
                <a:effectLst/>
                <a:latin typeface="Helvetica" pitchFamily="2" charset="0"/>
              </a:rPr>
              <a:t>Jun Chen</a:t>
            </a:r>
          </a:p>
          <a:p>
            <a:pPr algn="ctr"/>
            <a:r>
              <a:rPr lang="en-US" sz="2400" dirty="0">
                <a:solidFill>
                  <a:srgbClr val="000000"/>
                </a:solidFill>
                <a:effectLst/>
                <a:latin typeface="Helvetica" pitchFamily="2" charset="0"/>
              </a:rPr>
              <a:t>Fujian Institute of Research on the Structure of Matter,</a:t>
            </a:r>
          </a:p>
          <a:p>
            <a:pPr algn="ctr"/>
            <a:r>
              <a:rPr lang="en-US" sz="2400" dirty="0">
                <a:solidFill>
                  <a:srgbClr val="000000"/>
                </a:solidFill>
                <a:effectLst/>
                <a:latin typeface="Helvetica" pitchFamily="2" charset="0"/>
              </a:rPr>
              <a:t>Chinese Academy of Sciences</a:t>
            </a:r>
          </a:p>
          <a:p>
            <a:pPr algn="ctr"/>
            <a:endParaRPr lang="en-US" sz="2400" dirty="0">
              <a:solidFill>
                <a:srgbClr val="000000"/>
              </a:solidFill>
              <a:latin typeface="Helvetica" pitchFamily="2" charset="0"/>
            </a:endParaRPr>
          </a:p>
          <a:p>
            <a:pPr algn="ctr"/>
            <a:endParaRPr lang="en-US" sz="2400" dirty="0">
              <a:solidFill>
                <a:srgbClr val="000000"/>
              </a:solidFill>
              <a:effectLst/>
              <a:latin typeface="Helvetica" pitchFamily="2" charset="0"/>
            </a:endParaRPr>
          </a:p>
          <a:p>
            <a:pPr algn="ctr"/>
            <a:r>
              <a:rPr lang="en-US" sz="2400" dirty="0">
                <a:solidFill>
                  <a:srgbClr val="000000"/>
                </a:solidFill>
                <a:effectLst/>
                <a:latin typeface="Helvetica" pitchFamily="2" charset="0"/>
              </a:rPr>
              <a:t>July 14, 2025</a:t>
            </a:r>
          </a:p>
        </p:txBody>
      </p:sp>
      <p:sp>
        <p:nvSpPr>
          <p:cNvPr id="5" name="Slide Number Placeholder 4">
            <a:extLst>
              <a:ext uri="{FF2B5EF4-FFF2-40B4-BE49-F238E27FC236}">
                <a16:creationId xmlns:a16="http://schemas.microsoft.com/office/drawing/2014/main" id="{23AB8AFC-6286-F12C-EB17-6D9E76CDED79}"/>
              </a:ext>
            </a:extLst>
          </p:cNvPr>
          <p:cNvSpPr>
            <a:spLocks noGrp="1"/>
          </p:cNvSpPr>
          <p:nvPr>
            <p:ph type="sldNum" sz="quarter" idx="12"/>
          </p:nvPr>
        </p:nvSpPr>
        <p:spPr/>
        <p:txBody>
          <a:bodyPr/>
          <a:lstStyle/>
          <a:p>
            <a:fld id="{49AE70B2-8BF9-45C0-BB95-33D1B9D3A854}" type="slidenum">
              <a:rPr lang="zh-CN" altLang="en-US" smtClean="0"/>
              <a:t>1</a:t>
            </a:fld>
            <a:endParaRPr lang="zh-CN" altLang="en-US"/>
          </a:p>
        </p:txBody>
      </p:sp>
    </p:spTree>
    <p:extLst>
      <p:ext uri="{BB962C8B-B14F-4D97-AF65-F5344CB8AC3E}">
        <p14:creationId xmlns:p14="http://schemas.microsoft.com/office/powerpoint/2010/main" val="23639641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55625" y="528955"/>
            <a:ext cx="10945495" cy="461665"/>
          </a:xfrm>
          <a:prstGeom prst="rect">
            <a:avLst/>
          </a:prstGeom>
          <a:noFill/>
        </p:spPr>
        <p:txBody>
          <a:bodyPr wrap="square" rtlCol="0">
            <a:spAutoFit/>
          </a:bodyPr>
          <a:lstStyle/>
          <a:p>
            <a:r>
              <a:rPr lang="en-US" altLang="zh-CN" sz="2400" dirty="0">
                <a:solidFill>
                  <a:schemeClr val="accent6">
                    <a:lumMod val="75000"/>
                  </a:schemeClr>
                </a:solidFill>
                <a:latin typeface="+mj-ea"/>
                <a:ea typeface="+mj-ea"/>
              </a:rPr>
              <a:t>Common Algorithms: Support Vector Machines (SVM, </a:t>
            </a:r>
            <a:r>
              <a:rPr lang="zh-CN" altLang="en-US" sz="2400" dirty="0">
                <a:solidFill>
                  <a:schemeClr val="accent6">
                    <a:lumMod val="75000"/>
                  </a:schemeClr>
                </a:solidFill>
                <a:latin typeface="+mj-ea"/>
                <a:ea typeface="+mj-ea"/>
              </a:rPr>
              <a:t>支持向量机</a:t>
            </a:r>
            <a:r>
              <a:rPr lang="en-US" altLang="zh-CN" sz="2400" dirty="0">
                <a:solidFill>
                  <a:schemeClr val="accent6">
                    <a:lumMod val="75000"/>
                  </a:schemeClr>
                </a:solidFill>
                <a:latin typeface="+mj-ea"/>
                <a:ea typeface="+mj-ea"/>
              </a:rPr>
              <a:t>)</a:t>
            </a:r>
          </a:p>
        </p:txBody>
      </p:sp>
      <p:sp>
        <p:nvSpPr>
          <p:cNvPr id="3" name="文本框 2"/>
          <p:cNvSpPr txBox="1"/>
          <p:nvPr/>
        </p:nvSpPr>
        <p:spPr>
          <a:xfrm>
            <a:off x="322729" y="1766047"/>
            <a:ext cx="5540188" cy="808990"/>
          </a:xfrm>
          <a:prstGeom prst="rect">
            <a:avLst/>
          </a:prstGeom>
          <a:noFill/>
        </p:spPr>
        <p:txBody>
          <a:bodyPr wrap="square" rtlCol="0">
            <a:spAutoFit/>
          </a:bodyPr>
          <a:lstStyle/>
          <a:p>
            <a:pPr marL="285750" indent="-285750" fontAlgn="auto">
              <a:lnSpc>
                <a:spcPts val="2800"/>
              </a:lnSpc>
              <a:buFont typeface="Arial" panose="020B0604020202020204" pitchFamily="34" charset="0"/>
              <a:buChar char="•"/>
            </a:pPr>
            <a:r>
              <a:rPr lang="en-US" altLang="zh-CN" sz="2000" dirty="0"/>
              <a:t>Finds the </a:t>
            </a:r>
            <a:r>
              <a:rPr lang="en-US" altLang="zh-CN" sz="2000" b="1" dirty="0"/>
              <a:t>optimal hyperplane </a:t>
            </a:r>
            <a:r>
              <a:rPr lang="en-US" altLang="zh-CN" sz="2000" dirty="0"/>
              <a:t>that best separates data points into different classes.</a:t>
            </a:r>
          </a:p>
        </p:txBody>
      </p:sp>
      <p:pic>
        <p:nvPicPr>
          <p:cNvPr id="5" name="图片 4"/>
          <p:cNvPicPr>
            <a:picLocks noChangeAspect="1"/>
          </p:cNvPicPr>
          <p:nvPr/>
        </p:nvPicPr>
        <p:blipFill>
          <a:blip r:embed="rId2"/>
          <a:stretch>
            <a:fillRect/>
          </a:stretch>
        </p:blipFill>
        <p:spPr>
          <a:xfrm>
            <a:off x="6619875" y="955675"/>
            <a:ext cx="4881245" cy="3881755"/>
          </a:xfrm>
          <a:prstGeom prst="rect">
            <a:avLst/>
          </a:prstGeom>
        </p:spPr>
      </p:pic>
      <p:sp>
        <p:nvSpPr>
          <p:cNvPr id="6" name="文本框 5"/>
          <p:cNvSpPr txBox="1"/>
          <p:nvPr/>
        </p:nvSpPr>
        <p:spPr>
          <a:xfrm>
            <a:off x="322729" y="2967335"/>
            <a:ext cx="5674660" cy="1168400"/>
          </a:xfrm>
          <a:prstGeom prst="rect">
            <a:avLst/>
          </a:prstGeom>
          <a:noFill/>
        </p:spPr>
        <p:txBody>
          <a:bodyPr wrap="square" rtlCol="0">
            <a:spAutoFit/>
          </a:bodyPr>
          <a:lstStyle/>
          <a:p>
            <a:pPr marL="285750" indent="-285750" fontAlgn="auto">
              <a:lnSpc>
                <a:spcPts val="2800"/>
              </a:lnSpc>
              <a:buFont typeface="Arial" panose="020B0604020202020204" pitchFamily="34" charset="0"/>
              <a:buChar char="•"/>
            </a:pPr>
            <a:r>
              <a:rPr lang="en-US" altLang="zh-CN" sz="2000" dirty="0"/>
              <a:t>Key: Maximize the</a:t>
            </a:r>
            <a:r>
              <a:rPr lang="en-US" altLang="zh-CN" sz="2000" b="1" dirty="0"/>
              <a:t> margin</a:t>
            </a:r>
            <a:r>
              <a:rPr lang="en-US" altLang="zh-CN" sz="2000" dirty="0"/>
              <a:t> between the decision boundary and the nearest training data points (support vectors).</a:t>
            </a:r>
          </a:p>
        </p:txBody>
      </p:sp>
      <p:sp>
        <p:nvSpPr>
          <p:cNvPr id="7" name="文本框 6"/>
          <p:cNvSpPr txBox="1"/>
          <p:nvPr/>
        </p:nvSpPr>
        <p:spPr>
          <a:xfrm>
            <a:off x="322580" y="4563110"/>
            <a:ext cx="5618480" cy="808990"/>
          </a:xfrm>
          <a:prstGeom prst="rect">
            <a:avLst/>
          </a:prstGeom>
          <a:noFill/>
        </p:spPr>
        <p:txBody>
          <a:bodyPr wrap="square" rtlCol="0">
            <a:spAutoFit/>
          </a:bodyPr>
          <a:lstStyle/>
          <a:p>
            <a:pPr marL="285750" indent="-285750" fontAlgn="auto">
              <a:lnSpc>
                <a:spcPts val="2800"/>
              </a:lnSpc>
              <a:buFont typeface="Arial" panose="020B0604020202020204" pitchFamily="34" charset="0"/>
              <a:buChar char="•"/>
            </a:pPr>
            <a:r>
              <a:rPr lang="en-US" altLang="zh-CN" sz="2000" dirty="0"/>
              <a:t>Handles both linearly separable and non-linearly separable data (using </a:t>
            </a:r>
            <a:r>
              <a:rPr lang="en-US" altLang="zh-CN" sz="2000" b="1" dirty="0"/>
              <a:t>kernel trick</a:t>
            </a:r>
            <a:r>
              <a:rPr lang="en-US" altLang="zh-CN" sz="2000" dirty="0"/>
              <a:t>).</a:t>
            </a:r>
          </a:p>
        </p:txBody>
      </p:sp>
      <p:sp>
        <p:nvSpPr>
          <p:cNvPr id="8" name="文本框 7"/>
          <p:cNvSpPr txBox="1"/>
          <p:nvPr/>
        </p:nvSpPr>
        <p:spPr>
          <a:xfrm>
            <a:off x="6821170" y="5158740"/>
            <a:ext cx="5304155" cy="1168400"/>
          </a:xfrm>
          <a:prstGeom prst="rect">
            <a:avLst/>
          </a:prstGeom>
          <a:noFill/>
        </p:spPr>
        <p:txBody>
          <a:bodyPr wrap="square" rtlCol="0">
            <a:spAutoFit/>
          </a:bodyPr>
          <a:lstStyle/>
          <a:p>
            <a:pPr indent="0" fontAlgn="auto">
              <a:lnSpc>
                <a:spcPts val="2800"/>
              </a:lnSpc>
            </a:pPr>
            <a:r>
              <a:rPr lang="en-US" altLang="zh-CN" sz="2000">
                <a:solidFill>
                  <a:srgbClr val="002060"/>
                </a:solidFill>
                <a:latin typeface="+mn-ea"/>
                <a:sym typeface="+mn-ea"/>
              </a:rPr>
              <a:t>Figure:</a:t>
            </a:r>
            <a:r>
              <a:rPr lang="en-US" altLang="zh-CN" sz="2000" dirty="0"/>
              <a:t>SVM: Maximizing the Margin</a:t>
            </a:r>
          </a:p>
          <a:p>
            <a:pPr indent="0" fontAlgn="auto">
              <a:lnSpc>
                <a:spcPts val="2800"/>
              </a:lnSpc>
            </a:pPr>
            <a:r>
              <a:rPr lang="en-US" altLang="zh-CN" sz="2000" dirty="0"/>
              <a:t>(Imagine two classes of points, a separating line, and parallel lines defining the margin)</a:t>
            </a:r>
          </a:p>
        </p:txBody>
      </p:sp>
      <p:sp>
        <p:nvSpPr>
          <p:cNvPr id="9" name="Slide Number Placeholder 8">
            <a:extLst>
              <a:ext uri="{FF2B5EF4-FFF2-40B4-BE49-F238E27FC236}">
                <a16:creationId xmlns:a16="http://schemas.microsoft.com/office/drawing/2014/main" id="{25E1AB31-69E6-BE96-B47B-BF439E299C51}"/>
              </a:ext>
            </a:extLst>
          </p:cNvPr>
          <p:cNvSpPr>
            <a:spLocks noGrp="1"/>
          </p:cNvSpPr>
          <p:nvPr>
            <p:ph type="sldNum" sz="quarter" idx="12"/>
          </p:nvPr>
        </p:nvSpPr>
        <p:spPr/>
        <p:txBody>
          <a:bodyPr/>
          <a:lstStyle/>
          <a:p>
            <a:fld id="{49AE70B2-8BF9-45C0-BB95-33D1B9D3A854}" type="slidenum">
              <a:rPr lang="zh-CN" altLang="en-US" smtClean="0"/>
              <a:t>10</a:t>
            </a:fld>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18260" y="1430972"/>
            <a:ext cx="9286240" cy="1527175"/>
          </a:xfrm>
          <a:prstGeom prst="rect">
            <a:avLst/>
          </a:prstGeom>
          <a:noFill/>
        </p:spPr>
        <p:txBody>
          <a:bodyPr wrap="square" rtlCol="0">
            <a:spAutoFit/>
          </a:bodyPr>
          <a:lstStyle/>
          <a:p>
            <a:pPr marL="285750" indent="-285750" fontAlgn="auto">
              <a:lnSpc>
                <a:spcPts val="2800"/>
              </a:lnSpc>
              <a:buFont typeface="Arial" panose="020B0604020202020204" pitchFamily="34" charset="0"/>
              <a:buChar char="•"/>
            </a:pPr>
            <a:r>
              <a:rPr lang="en-US" altLang="zh-CN" sz="2000" b="1" dirty="0"/>
              <a:t>Hyperplane:</a:t>
            </a:r>
            <a:r>
              <a:rPr lang="en-US" altLang="zh-CN" sz="2000" dirty="0"/>
              <a:t> </a:t>
            </a:r>
            <a:r>
              <a:rPr lang="en-US" altLang="zh-CN" sz="2000" dirty="0" err="1"/>
              <a:t>w</a:t>
            </a:r>
            <a:r>
              <a:rPr lang="en-US" altLang="zh-CN" sz="2000" baseline="30000" dirty="0" err="1"/>
              <a:t>T</a:t>
            </a:r>
            <a:r>
              <a:rPr lang="en-US" altLang="zh-CN" sz="2000" dirty="0" err="1"/>
              <a:t>x</a:t>
            </a:r>
            <a:r>
              <a:rPr lang="en-US" altLang="zh-CN" sz="2000" dirty="0"/>
              <a:t> + b = 0 </a:t>
            </a:r>
          </a:p>
          <a:p>
            <a:pPr marL="285750" indent="-285750" fontAlgn="auto">
              <a:lnSpc>
                <a:spcPts val="2800"/>
              </a:lnSpc>
              <a:buFont typeface="Arial" panose="020B0604020202020204" pitchFamily="34" charset="0"/>
              <a:buChar char="•"/>
            </a:pPr>
            <a:r>
              <a:rPr lang="en-US" altLang="zh-CN" sz="2000" b="1" dirty="0"/>
              <a:t>Support Vectors:</a:t>
            </a:r>
            <a:r>
              <a:rPr lang="en-US" altLang="zh-CN" sz="2000" dirty="0"/>
              <a:t> Data points closest to the hyperplane. </a:t>
            </a:r>
          </a:p>
          <a:p>
            <a:pPr marL="285750" indent="-285750" fontAlgn="auto">
              <a:lnSpc>
                <a:spcPts val="2800"/>
              </a:lnSpc>
              <a:buFont typeface="Arial" panose="020B0604020202020204" pitchFamily="34" charset="0"/>
              <a:buChar char="•"/>
            </a:pPr>
            <a:r>
              <a:rPr lang="en-US" altLang="zh-CN" sz="2000" b="1" dirty="0"/>
              <a:t>Kernel Trick:</a:t>
            </a:r>
            <a:r>
              <a:rPr lang="en-US" altLang="zh-CN" sz="2000" dirty="0"/>
              <a:t> Implicitly maps data into higher-dimensional space where it might be linearly separable (e.g., Radial Basis Function(RBF).)</a:t>
            </a:r>
          </a:p>
        </p:txBody>
      </p:sp>
      <p:sp>
        <p:nvSpPr>
          <p:cNvPr id="3" name="文本框 2"/>
          <p:cNvSpPr txBox="1"/>
          <p:nvPr/>
        </p:nvSpPr>
        <p:spPr>
          <a:xfrm>
            <a:off x="1318260" y="3429000"/>
            <a:ext cx="10467975" cy="2604770"/>
          </a:xfrm>
          <a:prstGeom prst="rect">
            <a:avLst/>
          </a:prstGeom>
          <a:noFill/>
        </p:spPr>
        <p:txBody>
          <a:bodyPr wrap="square" rtlCol="0">
            <a:spAutoFit/>
          </a:bodyPr>
          <a:lstStyle/>
          <a:p>
            <a:pPr marL="285750" indent="-285750" fontAlgn="auto">
              <a:lnSpc>
                <a:spcPts val="2800"/>
              </a:lnSpc>
              <a:buFont typeface="Arial" panose="020B0604020202020204" pitchFamily="34" charset="0"/>
              <a:buChar char="•"/>
            </a:pPr>
            <a:r>
              <a:rPr lang="en-US" altLang="zh-CN" sz="2000" b="1" dirty="0"/>
              <a:t>Advantages:</a:t>
            </a:r>
          </a:p>
          <a:p>
            <a:pPr fontAlgn="auto">
              <a:lnSpc>
                <a:spcPts val="2800"/>
              </a:lnSpc>
            </a:pPr>
            <a:r>
              <a:rPr lang="en-US" altLang="zh-CN" sz="2000" dirty="0"/>
              <a:t>    Low generalization error rate, low computational cost, and easily interpretable results.</a:t>
            </a:r>
          </a:p>
          <a:p>
            <a:pPr marL="285750" indent="-285750" fontAlgn="auto">
              <a:lnSpc>
                <a:spcPts val="2800"/>
              </a:lnSpc>
              <a:buFont typeface="Arial" panose="020B0604020202020204" pitchFamily="34" charset="0"/>
              <a:buChar char="•"/>
            </a:pPr>
            <a:r>
              <a:rPr lang="en-US" altLang="zh-CN" sz="2000" b="1" dirty="0"/>
              <a:t>Disadvantages:</a:t>
            </a:r>
          </a:p>
          <a:p>
            <a:pPr fontAlgn="auto">
              <a:lnSpc>
                <a:spcPts val="2800"/>
              </a:lnSpc>
            </a:pPr>
            <a:r>
              <a:rPr lang="en-US" altLang="zh-CN" sz="2000" dirty="0"/>
              <a:t>    Sensitive to parameter adjustment and choice of kernel function. The original classifier, </a:t>
            </a:r>
          </a:p>
          <a:p>
            <a:pPr fontAlgn="auto">
              <a:lnSpc>
                <a:spcPts val="2800"/>
              </a:lnSpc>
            </a:pPr>
            <a:r>
              <a:rPr lang="en-US" altLang="zh-CN" sz="2000" dirty="0"/>
              <a:t>    without modification, is only applicable for handling binary problems.</a:t>
            </a:r>
          </a:p>
          <a:p>
            <a:pPr marL="285750" indent="-285750" fontAlgn="auto">
              <a:lnSpc>
                <a:spcPts val="2800"/>
              </a:lnSpc>
              <a:buFont typeface="Arial" panose="020B0604020202020204" pitchFamily="34" charset="0"/>
              <a:buChar char="•"/>
            </a:pPr>
            <a:r>
              <a:rPr lang="en-US" altLang="zh-CN" sz="2000" b="1" dirty="0"/>
              <a:t>Applicable data types: </a:t>
            </a:r>
          </a:p>
          <a:p>
            <a:pPr fontAlgn="auto">
              <a:lnSpc>
                <a:spcPts val="2800"/>
              </a:lnSpc>
            </a:pPr>
            <a:r>
              <a:rPr lang="en-US" altLang="zh-CN" sz="2000" dirty="0"/>
              <a:t>    Numeric Data and Nominal Data</a:t>
            </a:r>
          </a:p>
        </p:txBody>
      </p:sp>
      <p:sp>
        <p:nvSpPr>
          <p:cNvPr id="4" name="文本框 3"/>
          <p:cNvSpPr txBox="1"/>
          <p:nvPr/>
        </p:nvSpPr>
        <p:spPr>
          <a:xfrm>
            <a:off x="623570" y="442595"/>
            <a:ext cx="2361565" cy="517525"/>
          </a:xfrm>
          <a:prstGeom prst="rect">
            <a:avLst/>
          </a:prstGeom>
          <a:noFill/>
        </p:spPr>
        <p:txBody>
          <a:bodyPr wrap="square" rtlCol="0">
            <a:noAutofit/>
          </a:bodyPr>
          <a:lstStyle/>
          <a:p>
            <a:r>
              <a:rPr lang="en-US" altLang="zh-CN" sz="2400">
                <a:solidFill>
                  <a:schemeClr val="accent6">
                    <a:lumMod val="75000"/>
                  </a:schemeClr>
                </a:solidFill>
                <a:latin typeface="+mj-ea"/>
                <a:ea typeface="+mj-ea"/>
                <a:sym typeface="+mn-ea"/>
              </a:rPr>
              <a:t>Key Concepts</a:t>
            </a:r>
            <a:endParaRPr lang="en-US" altLang="zh-CN" sz="2400">
              <a:solidFill>
                <a:schemeClr val="accent6">
                  <a:lumMod val="75000"/>
                </a:schemeClr>
              </a:solidFill>
              <a:latin typeface="+mj-ea"/>
              <a:ea typeface="+mj-ea"/>
            </a:endParaRPr>
          </a:p>
          <a:p>
            <a:pPr indent="0">
              <a:buFont typeface="Arial" panose="020B0604020202020204" pitchFamily="34" charset="0"/>
              <a:buNone/>
            </a:pPr>
            <a:endParaRPr lang="en-US" altLang="zh-CN" sz="2400">
              <a:solidFill>
                <a:schemeClr val="accent6">
                  <a:lumMod val="75000"/>
                </a:schemeClr>
              </a:solidFill>
              <a:latin typeface="+mj-ea"/>
              <a:ea typeface="+mj-ea"/>
            </a:endParaRPr>
          </a:p>
        </p:txBody>
      </p:sp>
      <p:sp>
        <p:nvSpPr>
          <p:cNvPr id="6" name="Slide Number Placeholder 5">
            <a:extLst>
              <a:ext uri="{FF2B5EF4-FFF2-40B4-BE49-F238E27FC236}">
                <a16:creationId xmlns:a16="http://schemas.microsoft.com/office/drawing/2014/main" id="{1842F5C6-BA51-C2BB-139B-47BA835507E8}"/>
              </a:ext>
            </a:extLst>
          </p:cNvPr>
          <p:cNvSpPr>
            <a:spLocks noGrp="1"/>
          </p:cNvSpPr>
          <p:nvPr>
            <p:ph type="sldNum" sz="quarter" idx="12"/>
          </p:nvPr>
        </p:nvSpPr>
        <p:spPr/>
        <p:txBody>
          <a:bodyPr/>
          <a:lstStyle/>
          <a:p>
            <a:fld id="{49AE70B2-8BF9-45C0-BB95-33D1B9D3A854}" type="slidenum">
              <a:rPr lang="zh-CN" altLang="en-US" smtClean="0"/>
              <a:t>11</a:t>
            </a:fld>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54685" y="511175"/>
            <a:ext cx="7103745" cy="460375"/>
          </a:xfrm>
          <a:prstGeom prst="rect">
            <a:avLst/>
          </a:prstGeom>
          <a:noFill/>
        </p:spPr>
        <p:txBody>
          <a:bodyPr wrap="square" rtlCol="0">
            <a:spAutoFit/>
          </a:bodyPr>
          <a:lstStyle/>
          <a:p>
            <a:r>
              <a:rPr lang="en-US" altLang="zh-CN" sz="2400">
                <a:solidFill>
                  <a:schemeClr val="accent6">
                    <a:lumMod val="75000"/>
                  </a:schemeClr>
                </a:solidFill>
                <a:latin typeface="+mj-ea"/>
                <a:ea typeface="+mj-ea"/>
              </a:rPr>
              <a:t>Evaluation Metrics for Classification</a:t>
            </a:r>
          </a:p>
        </p:txBody>
      </p:sp>
      <p:graphicFrame>
        <p:nvGraphicFramePr>
          <p:cNvPr id="5" name="表格 4"/>
          <p:cNvGraphicFramePr>
            <a:graphicFrameLocks noGrp="1"/>
          </p:cNvGraphicFramePr>
          <p:nvPr/>
        </p:nvGraphicFramePr>
        <p:xfrm>
          <a:off x="594657" y="2011680"/>
          <a:ext cx="11002683" cy="3448560"/>
        </p:xfrm>
        <a:graphic>
          <a:graphicData uri="http://schemas.openxmlformats.org/drawingml/2006/table">
            <a:tbl>
              <a:tblPr firstRow="1" bandRow="1">
                <a:tableStyleId>{5C22544A-7EE6-4342-B048-85BDC9FD1C3A}</a:tableStyleId>
              </a:tblPr>
              <a:tblGrid>
                <a:gridCol w="2550160">
                  <a:extLst>
                    <a:ext uri="{9D8B030D-6E8A-4147-A177-3AD203B41FA5}">
                      <a16:colId xmlns:a16="http://schemas.microsoft.com/office/drawing/2014/main" val="20000"/>
                    </a:ext>
                  </a:extLst>
                </a:gridCol>
                <a:gridCol w="3055769">
                  <a:extLst>
                    <a:ext uri="{9D8B030D-6E8A-4147-A177-3AD203B41FA5}">
                      <a16:colId xmlns:a16="http://schemas.microsoft.com/office/drawing/2014/main" val="20001"/>
                    </a:ext>
                  </a:extLst>
                </a:gridCol>
                <a:gridCol w="2963756">
                  <a:extLst>
                    <a:ext uri="{9D8B030D-6E8A-4147-A177-3AD203B41FA5}">
                      <a16:colId xmlns:a16="http://schemas.microsoft.com/office/drawing/2014/main" val="20002"/>
                    </a:ext>
                  </a:extLst>
                </a:gridCol>
                <a:gridCol w="2432998">
                  <a:extLst>
                    <a:ext uri="{9D8B030D-6E8A-4147-A177-3AD203B41FA5}">
                      <a16:colId xmlns:a16="http://schemas.microsoft.com/office/drawing/2014/main" val="20003"/>
                    </a:ext>
                  </a:extLst>
                </a:gridCol>
              </a:tblGrid>
              <a:tr h="313757">
                <a:tc>
                  <a:txBody>
                    <a:bodyPr/>
                    <a:lstStyle/>
                    <a:p>
                      <a:pPr indent="0" algn="ctr" fontAlgn="auto">
                        <a:lnSpc>
                          <a:spcPts val="2800"/>
                        </a:lnSpc>
                      </a:pPr>
                      <a:r>
                        <a:rPr lang="en-US" altLang="zh-CN" sz="2000" dirty="0">
                          <a:solidFill>
                            <a:schemeClr val="tx1"/>
                          </a:solidFill>
                          <a:latin typeface="Times New Roman" panose="02020603050405020304" charset="0"/>
                          <a:cs typeface="Times New Roman" panose="02020603050405020304" charset="0"/>
                        </a:rPr>
                        <a:t>Indicators</a:t>
                      </a:r>
                    </a:p>
                  </a:txBody>
                  <a:tcPr anchor="ctr">
                    <a:lnT w="12700" cmpd="sng">
                      <a:solidFill>
                        <a:schemeClr val="tx1"/>
                      </a:solidFill>
                      <a:prstDash val="solid"/>
                    </a:lnT>
                    <a:lnB w="12700" cmpd="sng">
                      <a:solidFill>
                        <a:schemeClr val="tx1"/>
                      </a:solidFill>
                      <a:prstDash val="solid"/>
                    </a:lnB>
                    <a:solidFill>
                      <a:srgbClr val="000000">
                        <a:alpha val="0"/>
                      </a:srgbClr>
                    </a:solidFill>
                  </a:tcPr>
                </a:tc>
                <a:tc>
                  <a:txBody>
                    <a:bodyPr/>
                    <a:lstStyle/>
                    <a:p>
                      <a:pPr indent="0" algn="ctr" fontAlgn="auto">
                        <a:lnSpc>
                          <a:spcPts val="2800"/>
                        </a:lnSpc>
                      </a:pPr>
                      <a:r>
                        <a:rPr lang="en-US" altLang="zh-CN" sz="2000" dirty="0">
                          <a:solidFill>
                            <a:schemeClr val="tx1"/>
                          </a:solidFill>
                          <a:latin typeface="Times New Roman" panose="02020603050405020304" charset="0"/>
                          <a:cs typeface="Times New Roman" panose="02020603050405020304" charset="0"/>
                        </a:rPr>
                        <a:t>Formulas</a:t>
                      </a:r>
                    </a:p>
                  </a:txBody>
                  <a:tcPr anchor="ctr">
                    <a:lnT w="12700" cmpd="sng">
                      <a:solidFill>
                        <a:schemeClr val="tx1"/>
                      </a:solidFill>
                      <a:prstDash val="solid"/>
                    </a:lnT>
                    <a:lnB w="12700" cmpd="sng">
                      <a:solidFill>
                        <a:schemeClr val="tx1"/>
                      </a:solidFill>
                      <a:prstDash val="solid"/>
                    </a:lnB>
                    <a:solidFill>
                      <a:srgbClr val="000000">
                        <a:alpha val="0"/>
                      </a:srgbClr>
                    </a:solidFill>
                  </a:tcPr>
                </a:tc>
                <a:tc>
                  <a:txBody>
                    <a:bodyPr/>
                    <a:lstStyle/>
                    <a:p>
                      <a:pPr indent="0" algn="ctr" fontAlgn="auto">
                        <a:lnSpc>
                          <a:spcPts val="2800"/>
                        </a:lnSpc>
                      </a:pPr>
                      <a:r>
                        <a:rPr lang="en-US" altLang="zh-CN" sz="2000" dirty="0">
                          <a:solidFill>
                            <a:schemeClr val="tx1"/>
                          </a:solidFill>
                          <a:latin typeface="Times New Roman" panose="02020603050405020304" charset="0"/>
                          <a:cs typeface="Times New Roman" panose="02020603050405020304" charset="0"/>
                        </a:rPr>
                        <a:t>Scientific significance</a:t>
                      </a:r>
                    </a:p>
                  </a:txBody>
                  <a:tcPr anchor="ctr">
                    <a:lnT w="12700" cmpd="sng">
                      <a:solidFill>
                        <a:schemeClr val="tx1"/>
                      </a:solidFill>
                      <a:prstDash val="solid"/>
                    </a:lnT>
                    <a:lnB w="12700" cmpd="sng">
                      <a:solidFill>
                        <a:schemeClr val="tx1"/>
                      </a:solidFill>
                      <a:prstDash val="solid"/>
                    </a:lnB>
                    <a:solidFill>
                      <a:srgbClr val="000000">
                        <a:alpha val="0"/>
                      </a:srgbClr>
                    </a:solidFill>
                  </a:tcPr>
                </a:tc>
                <a:tc>
                  <a:txBody>
                    <a:bodyPr/>
                    <a:lstStyle/>
                    <a:p>
                      <a:pPr indent="0" algn="ctr" fontAlgn="auto">
                        <a:lnSpc>
                          <a:spcPts val="2800"/>
                        </a:lnSpc>
                      </a:pPr>
                      <a:r>
                        <a:rPr lang="en-US" altLang="zh-CN" sz="2000" dirty="0">
                          <a:solidFill>
                            <a:schemeClr val="tx1"/>
                          </a:solidFill>
                          <a:latin typeface="Times New Roman" panose="02020603050405020304" charset="0"/>
                          <a:cs typeface="Times New Roman" panose="02020603050405020304" charset="0"/>
                        </a:rPr>
                        <a:t>Ideal value</a:t>
                      </a:r>
                    </a:p>
                  </a:txBody>
                  <a:tcPr anchor="ctr">
                    <a:lnT w="12700" cmpd="sng">
                      <a:solidFill>
                        <a:schemeClr val="tx1"/>
                      </a:solidFill>
                      <a:prstDash val="solid"/>
                    </a:lnT>
                    <a:lnB w="12700" cmpd="sng">
                      <a:solidFill>
                        <a:schemeClr val="tx1"/>
                      </a:solidFill>
                      <a:prstDash val="solid"/>
                    </a:lnB>
                    <a:solidFill>
                      <a:srgbClr val="000000">
                        <a:alpha val="0"/>
                      </a:srgbClr>
                    </a:solidFill>
                  </a:tcPr>
                </a:tc>
                <a:extLst>
                  <a:ext uri="{0D108BD9-81ED-4DB2-BD59-A6C34878D82A}">
                    <a16:rowId xmlns:a16="http://schemas.microsoft.com/office/drawing/2014/main" val="10000"/>
                  </a:ext>
                </a:extLst>
              </a:tr>
              <a:tr h="370840">
                <a:tc>
                  <a:txBody>
                    <a:bodyPr/>
                    <a:lstStyle/>
                    <a:p>
                      <a:pPr indent="0" algn="ctr" fontAlgn="auto">
                        <a:lnSpc>
                          <a:spcPts val="2800"/>
                        </a:lnSpc>
                      </a:pPr>
                      <a:r>
                        <a:rPr lang="en-US" altLang="zh-CN" sz="2000" b="1" i="0" kern="1200" dirty="0">
                          <a:solidFill>
                            <a:schemeClr val="dk1"/>
                          </a:solidFill>
                          <a:effectLst/>
                          <a:latin typeface="Times New Roman" panose="02020603050405020304" charset="0"/>
                          <a:ea typeface="+mn-ea"/>
                          <a:cs typeface="Times New Roman" panose="02020603050405020304" charset="0"/>
                        </a:rPr>
                        <a:t>Accuracy</a:t>
                      </a:r>
                    </a:p>
                  </a:txBody>
                  <a:tcPr anchor="ctr">
                    <a:lnT w="12700" cmpd="sng">
                      <a:solidFill>
                        <a:schemeClr val="tx1"/>
                      </a:solidFill>
                      <a:prstDash val="solid"/>
                    </a:lnT>
                    <a:lnB>
                      <a:noFill/>
                    </a:lnB>
                    <a:solidFill>
                      <a:srgbClr val="000000">
                        <a:alpha val="0"/>
                      </a:srgbClr>
                    </a:solidFill>
                  </a:tcPr>
                </a:tc>
                <a:tc>
                  <a:txBody>
                    <a:bodyPr/>
                    <a:lstStyle/>
                    <a:p>
                      <a:pPr indent="0" algn="ctr" fontAlgn="auto">
                        <a:lnSpc>
                          <a:spcPts val="2800"/>
                        </a:lnSpc>
                      </a:pPr>
                      <a:r>
                        <a:rPr lang="en-US" altLang="zh-CN" sz="2000" b="0" i="0" kern="1200" dirty="0">
                          <a:solidFill>
                            <a:schemeClr val="dk1"/>
                          </a:solidFill>
                          <a:effectLst/>
                          <a:latin typeface="Times New Roman" panose="02020603050405020304" charset="0"/>
                          <a:ea typeface="+mn-ea"/>
                          <a:cs typeface="Times New Roman" panose="02020603050405020304" charset="0"/>
                        </a:rPr>
                        <a:t>(TP+TN)/(TP+FP+FN+TN)</a:t>
                      </a:r>
                    </a:p>
                  </a:txBody>
                  <a:tcPr anchor="ctr">
                    <a:lnT w="12700" cmpd="sng">
                      <a:solidFill>
                        <a:schemeClr val="tx1"/>
                      </a:solidFill>
                      <a:prstDash val="solid"/>
                    </a:lnT>
                    <a:lnB>
                      <a:noFill/>
                    </a:lnB>
                    <a:solidFill>
                      <a:srgbClr val="000000">
                        <a:alpha val="0"/>
                      </a:srgbClr>
                    </a:solidFill>
                  </a:tcPr>
                </a:tc>
                <a:tc>
                  <a:txBody>
                    <a:bodyPr/>
                    <a:lstStyle/>
                    <a:p>
                      <a:pPr indent="0" algn="ctr" fontAlgn="auto">
                        <a:lnSpc>
                          <a:spcPts val="2800"/>
                        </a:lnSpc>
                      </a:pPr>
                      <a:r>
                        <a:rPr lang="en-US" altLang="zh-CN" sz="2000" dirty="0">
                          <a:latin typeface="Times New Roman" panose="02020603050405020304" charset="0"/>
                          <a:cs typeface="Times New Roman" panose="02020603050405020304" charset="0"/>
                        </a:rPr>
                        <a:t>Overall prediction accuracy rate</a:t>
                      </a:r>
                    </a:p>
                  </a:txBody>
                  <a:tcPr anchor="ctr">
                    <a:lnT w="12700" cmpd="sng">
                      <a:solidFill>
                        <a:schemeClr val="tx1"/>
                      </a:solidFill>
                      <a:prstDash val="solid"/>
                    </a:lnT>
                    <a:lnB>
                      <a:noFill/>
                    </a:lnB>
                    <a:solidFill>
                      <a:srgbClr val="000000">
                        <a:alpha val="0"/>
                      </a:srgbClr>
                    </a:solidFill>
                  </a:tcPr>
                </a:tc>
                <a:tc>
                  <a:txBody>
                    <a:bodyPr/>
                    <a:lstStyle/>
                    <a:p>
                      <a:pPr indent="0" algn="ctr" fontAlgn="auto">
                        <a:lnSpc>
                          <a:spcPts val="2800"/>
                        </a:lnSpc>
                      </a:pPr>
                      <a:r>
                        <a:rPr lang="en-US" altLang="zh-CN" sz="2000" dirty="0">
                          <a:latin typeface="Times New Roman" panose="02020603050405020304" charset="0"/>
                          <a:cs typeface="Times New Roman" panose="02020603050405020304" charset="0"/>
                        </a:rPr>
                        <a:t>Nearly 1</a:t>
                      </a:r>
                    </a:p>
                  </a:txBody>
                  <a:tcPr anchor="ctr">
                    <a:lnT w="12700" cmpd="sng">
                      <a:solidFill>
                        <a:schemeClr val="tx1"/>
                      </a:solidFill>
                      <a:prstDash val="solid"/>
                    </a:lnT>
                    <a:lnB>
                      <a:noFill/>
                    </a:lnB>
                    <a:solidFill>
                      <a:srgbClr val="000000">
                        <a:alpha val="0"/>
                      </a:srgbClr>
                    </a:solidFill>
                  </a:tcPr>
                </a:tc>
                <a:extLst>
                  <a:ext uri="{0D108BD9-81ED-4DB2-BD59-A6C34878D82A}">
                    <a16:rowId xmlns:a16="http://schemas.microsoft.com/office/drawing/2014/main" val="10001"/>
                  </a:ext>
                </a:extLst>
              </a:tr>
              <a:tr h="370840">
                <a:tc>
                  <a:txBody>
                    <a:bodyPr/>
                    <a:lstStyle/>
                    <a:p>
                      <a:pPr indent="0" algn="ctr" fontAlgn="auto">
                        <a:lnSpc>
                          <a:spcPts val="2800"/>
                        </a:lnSpc>
                      </a:pPr>
                      <a:r>
                        <a:rPr lang="en-US" altLang="zh-CN" sz="2000" b="1" i="0" kern="1200" dirty="0">
                          <a:solidFill>
                            <a:schemeClr val="dk1"/>
                          </a:solidFill>
                          <a:effectLst/>
                          <a:latin typeface="Times New Roman" panose="02020603050405020304" charset="0"/>
                          <a:ea typeface="+mn-ea"/>
                          <a:cs typeface="Times New Roman" panose="02020603050405020304" charset="0"/>
                        </a:rPr>
                        <a:t>Precision</a:t>
                      </a:r>
                    </a:p>
                  </a:txBody>
                  <a:tcPr anchor="ctr">
                    <a:lnT>
                      <a:noFill/>
                    </a:lnT>
                    <a:solidFill>
                      <a:srgbClr val="000000">
                        <a:alpha val="0"/>
                      </a:srgbClr>
                    </a:solidFill>
                  </a:tcPr>
                </a:tc>
                <a:tc>
                  <a:txBody>
                    <a:bodyPr/>
                    <a:lstStyle/>
                    <a:p>
                      <a:pPr indent="0" algn="ctr" fontAlgn="auto">
                        <a:lnSpc>
                          <a:spcPts val="2800"/>
                        </a:lnSpc>
                      </a:pPr>
                      <a:r>
                        <a:rPr lang="en-US" altLang="zh-CN" sz="2000" b="0" i="0" kern="1200" dirty="0">
                          <a:solidFill>
                            <a:schemeClr val="dk1"/>
                          </a:solidFill>
                          <a:effectLst/>
                          <a:latin typeface="Times New Roman" panose="02020603050405020304" charset="0"/>
                          <a:ea typeface="+mn-ea"/>
                          <a:cs typeface="Times New Roman" panose="02020603050405020304" charset="0"/>
                        </a:rPr>
                        <a:t>TP/(TP+FP)</a:t>
                      </a:r>
                    </a:p>
                  </a:txBody>
                  <a:tcPr anchor="ctr">
                    <a:lnT>
                      <a:noFill/>
                    </a:lnT>
                    <a:solidFill>
                      <a:srgbClr val="000000">
                        <a:alpha val="0"/>
                      </a:srgbClr>
                    </a:solidFill>
                  </a:tcPr>
                </a:tc>
                <a:tc>
                  <a:txBody>
                    <a:bodyPr/>
                    <a:lstStyle/>
                    <a:p>
                      <a:pPr indent="0" algn="ctr" fontAlgn="auto">
                        <a:lnSpc>
                          <a:spcPts val="2800"/>
                        </a:lnSpc>
                      </a:pPr>
                      <a:r>
                        <a:rPr lang="en-US" altLang="zh-CN" sz="2000" dirty="0">
                          <a:latin typeface="Times New Roman" panose="02020603050405020304" charset="0"/>
                          <a:cs typeface="Times New Roman" panose="02020603050405020304" charset="0"/>
                        </a:rPr>
                        <a:t>The proportion of true stable materials in the predicted stable materials</a:t>
                      </a:r>
                    </a:p>
                  </a:txBody>
                  <a:tcPr anchor="ctr">
                    <a:lnT>
                      <a:noFill/>
                    </a:lnT>
                    <a:solidFill>
                      <a:srgbClr val="000000">
                        <a:alpha val="0"/>
                      </a:srgbClr>
                    </a:solidFill>
                  </a:tcPr>
                </a:tc>
                <a:tc>
                  <a:txBody>
                    <a:bodyPr/>
                    <a:lstStyle/>
                    <a:p>
                      <a:pPr indent="0" algn="ctr" fontAlgn="auto">
                        <a:lnSpc>
                          <a:spcPts val="2800"/>
                        </a:lnSpc>
                      </a:pPr>
                      <a:r>
                        <a:rPr lang="en-US" altLang="zh-CN" sz="2000" dirty="0">
                          <a:latin typeface="Times New Roman" panose="02020603050405020304" charset="0"/>
                          <a:cs typeface="Times New Roman" panose="02020603050405020304" charset="0"/>
                        </a:rPr>
                        <a:t>Nearly 1</a:t>
                      </a:r>
                    </a:p>
                  </a:txBody>
                  <a:tcPr anchor="ctr">
                    <a:lnT>
                      <a:noFill/>
                    </a:lnT>
                    <a:solidFill>
                      <a:srgbClr val="000000">
                        <a:alpha val="0"/>
                      </a:srgbClr>
                    </a:solidFill>
                  </a:tcPr>
                </a:tc>
                <a:extLst>
                  <a:ext uri="{0D108BD9-81ED-4DB2-BD59-A6C34878D82A}">
                    <a16:rowId xmlns:a16="http://schemas.microsoft.com/office/drawing/2014/main" val="10002"/>
                  </a:ext>
                </a:extLst>
              </a:tr>
              <a:tr h="370840">
                <a:tc>
                  <a:txBody>
                    <a:bodyPr/>
                    <a:lstStyle/>
                    <a:p>
                      <a:pPr indent="0" algn="ctr" fontAlgn="auto">
                        <a:lnSpc>
                          <a:spcPts val="2800"/>
                        </a:lnSpc>
                      </a:pPr>
                      <a:r>
                        <a:rPr lang="en-US" altLang="zh-CN" sz="2000" b="1" i="0" kern="1200" dirty="0">
                          <a:solidFill>
                            <a:schemeClr val="dk1"/>
                          </a:solidFill>
                          <a:effectLst/>
                          <a:latin typeface="Times New Roman" panose="02020603050405020304" charset="0"/>
                          <a:ea typeface="+mn-ea"/>
                          <a:cs typeface="Times New Roman" panose="02020603050405020304" charset="0"/>
                        </a:rPr>
                        <a:t>Recall</a:t>
                      </a:r>
                    </a:p>
                  </a:txBody>
                  <a:tcPr anchor="ctr">
                    <a:lnB w="12700" cmpd="sng">
                      <a:solidFill>
                        <a:schemeClr val="tx1"/>
                      </a:solidFill>
                      <a:prstDash val="solid"/>
                    </a:lnB>
                    <a:solidFill>
                      <a:srgbClr val="000000">
                        <a:alpha val="0"/>
                      </a:srgbClr>
                    </a:solidFill>
                  </a:tcPr>
                </a:tc>
                <a:tc>
                  <a:txBody>
                    <a:bodyPr/>
                    <a:lstStyle/>
                    <a:p>
                      <a:pPr indent="0" algn="ctr" fontAlgn="auto">
                        <a:lnSpc>
                          <a:spcPts val="2800"/>
                        </a:lnSpc>
                      </a:pPr>
                      <a:r>
                        <a:rPr lang="en-US" altLang="zh-CN" sz="2000" b="0" i="0" kern="1200" dirty="0">
                          <a:solidFill>
                            <a:schemeClr val="dk1"/>
                          </a:solidFill>
                          <a:effectLst/>
                          <a:latin typeface="Times New Roman" panose="02020603050405020304" charset="0"/>
                          <a:ea typeface="+mn-ea"/>
                          <a:cs typeface="Times New Roman" panose="02020603050405020304" charset="0"/>
                        </a:rPr>
                        <a:t>TP/(TP+FN)</a:t>
                      </a:r>
                    </a:p>
                  </a:txBody>
                  <a:tcPr anchor="ctr">
                    <a:lnB w="12700" cmpd="sng">
                      <a:solidFill>
                        <a:schemeClr val="tx1"/>
                      </a:solidFill>
                      <a:prstDash val="solid"/>
                    </a:lnB>
                    <a:solidFill>
                      <a:srgbClr val="000000">
                        <a:alpha val="0"/>
                      </a:srgbClr>
                    </a:solidFill>
                  </a:tcPr>
                </a:tc>
                <a:tc>
                  <a:txBody>
                    <a:bodyPr/>
                    <a:lstStyle/>
                    <a:p>
                      <a:pPr indent="0" algn="ctr" fontAlgn="auto">
                        <a:lnSpc>
                          <a:spcPts val="2800"/>
                        </a:lnSpc>
                      </a:pPr>
                      <a:r>
                        <a:rPr lang="en-US" altLang="zh-CN" sz="2000" dirty="0">
                          <a:latin typeface="Times New Roman" panose="02020603050405020304" charset="0"/>
                          <a:cs typeface="Times New Roman" panose="02020603050405020304" charset="0"/>
                        </a:rPr>
                        <a:t>The proportion of truly stable materials that are correctly identified</a:t>
                      </a:r>
                    </a:p>
                  </a:txBody>
                  <a:tcPr anchor="ctr">
                    <a:lnB w="12700" cmpd="sng">
                      <a:solidFill>
                        <a:schemeClr val="tx1"/>
                      </a:solidFill>
                      <a:prstDash val="solid"/>
                    </a:lnB>
                    <a:solidFill>
                      <a:srgbClr val="000000">
                        <a:alpha val="0"/>
                      </a:srgbClr>
                    </a:solidFill>
                  </a:tcPr>
                </a:tc>
                <a:tc>
                  <a:txBody>
                    <a:bodyPr/>
                    <a:lstStyle/>
                    <a:p>
                      <a:pPr indent="0" algn="ctr" fontAlgn="auto">
                        <a:lnSpc>
                          <a:spcPts val="2800"/>
                        </a:lnSpc>
                      </a:pPr>
                      <a:r>
                        <a:rPr lang="en-US" altLang="zh-CN" sz="2000" dirty="0">
                          <a:latin typeface="Times New Roman" panose="02020603050405020304" charset="0"/>
                          <a:cs typeface="Times New Roman" panose="02020603050405020304" charset="0"/>
                        </a:rPr>
                        <a:t>Nearly 1</a:t>
                      </a:r>
                    </a:p>
                  </a:txBody>
                  <a:tcPr anchor="ctr">
                    <a:lnB w="12700" cmpd="sng">
                      <a:solidFill>
                        <a:schemeClr val="tx1"/>
                      </a:solidFill>
                      <a:prstDash val="solid"/>
                    </a:lnB>
                    <a:solidFill>
                      <a:srgbClr val="000000">
                        <a:alpha val="0"/>
                      </a:srgbClr>
                    </a:solidFill>
                  </a:tcPr>
                </a:tc>
                <a:extLst>
                  <a:ext uri="{0D108BD9-81ED-4DB2-BD59-A6C34878D82A}">
                    <a16:rowId xmlns:a16="http://schemas.microsoft.com/office/drawing/2014/main" val="10003"/>
                  </a:ext>
                </a:extLst>
              </a:tr>
            </a:tbl>
          </a:graphicData>
        </a:graphic>
      </p:graphicFrame>
      <p:sp>
        <p:nvSpPr>
          <p:cNvPr id="6" name="文本框 5"/>
          <p:cNvSpPr txBox="1"/>
          <p:nvPr/>
        </p:nvSpPr>
        <p:spPr>
          <a:xfrm>
            <a:off x="4451350" y="1374775"/>
            <a:ext cx="4488815" cy="398780"/>
          </a:xfrm>
          <a:prstGeom prst="rect">
            <a:avLst/>
          </a:prstGeom>
          <a:noFill/>
        </p:spPr>
        <p:txBody>
          <a:bodyPr wrap="square" rtlCol="0">
            <a:spAutoFit/>
          </a:bodyPr>
          <a:lstStyle/>
          <a:p>
            <a:r>
              <a:rPr lang="en-US" altLang="zh-CN" sz="2000" dirty="0"/>
              <a:t>Key Performance Indicators</a:t>
            </a:r>
          </a:p>
        </p:txBody>
      </p:sp>
      <p:sp>
        <p:nvSpPr>
          <p:cNvPr id="10" name="文本框 9"/>
          <p:cNvSpPr txBox="1"/>
          <p:nvPr/>
        </p:nvSpPr>
        <p:spPr>
          <a:xfrm>
            <a:off x="3842084" y="5867924"/>
            <a:ext cx="4796117" cy="808990"/>
          </a:xfrm>
          <a:prstGeom prst="rect">
            <a:avLst/>
          </a:prstGeom>
          <a:noFill/>
        </p:spPr>
        <p:txBody>
          <a:bodyPr wrap="square" rtlCol="0">
            <a:spAutoFit/>
          </a:bodyPr>
          <a:lstStyle/>
          <a:p>
            <a:pPr indent="0" fontAlgn="auto">
              <a:lnSpc>
                <a:spcPts val="2800"/>
              </a:lnSpc>
            </a:pPr>
            <a:r>
              <a:rPr lang="en-US" altLang="zh-CN" sz="2000" dirty="0"/>
              <a:t>TP (True Positive)    TN (True Negative) </a:t>
            </a:r>
          </a:p>
          <a:p>
            <a:pPr indent="0" fontAlgn="auto">
              <a:lnSpc>
                <a:spcPts val="2800"/>
              </a:lnSpc>
            </a:pPr>
            <a:r>
              <a:rPr kumimoji="0" lang="en-US" altLang="zh-CN" sz="200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FP (False Positive)   </a:t>
            </a:r>
            <a:r>
              <a:rPr lang="en-US" altLang="zh-CN" sz="2000" dirty="0"/>
              <a:t>FN (False Negative)</a:t>
            </a:r>
          </a:p>
        </p:txBody>
      </p:sp>
      <p:sp>
        <p:nvSpPr>
          <p:cNvPr id="4" name="Slide Number Placeholder 3">
            <a:extLst>
              <a:ext uri="{FF2B5EF4-FFF2-40B4-BE49-F238E27FC236}">
                <a16:creationId xmlns:a16="http://schemas.microsoft.com/office/drawing/2014/main" id="{0D4A7B9C-DDCA-8B89-D2A7-AF8FFDBFB52B}"/>
              </a:ext>
            </a:extLst>
          </p:cNvPr>
          <p:cNvSpPr>
            <a:spLocks noGrp="1"/>
          </p:cNvSpPr>
          <p:nvPr>
            <p:ph type="sldNum" sz="quarter" idx="12"/>
          </p:nvPr>
        </p:nvSpPr>
        <p:spPr/>
        <p:txBody>
          <a:bodyPr/>
          <a:lstStyle/>
          <a:p>
            <a:fld id="{49AE70B2-8BF9-45C0-BB95-33D1B9D3A854}" type="slidenum">
              <a:rPr lang="zh-CN" altLang="en-US" smtClean="0"/>
              <a:t>12</a:t>
            </a:fld>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混淆矩阵（Confusion matrix）+ 代码实现_混淆矩阵代码-CSDN博客"/>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0954" y="1736850"/>
            <a:ext cx="5410091" cy="405756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4700270" y="6099810"/>
            <a:ext cx="3327400" cy="398780"/>
          </a:xfrm>
          <a:prstGeom prst="rect">
            <a:avLst/>
          </a:prstGeom>
          <a:noFill/>
        </p:spPr>
        <p:txBody>
          <a:bodyPr wrap="square" rtlCol="0">
            <a:spAutoFit/>
          </a:bodyPr>
          <a:lstStyle/>
          <a:p>
            <a:r>
              <a:rPr lang="en-US" altLang="zh-CN" sz="2000">
                <a:solidFill>
                  <a:srgbClr val="002060"/>
                </a:solidFill>
                <a:latin typeface="+mn-ea"/>
                <a:sym typeface="+mn-ea"/>
              </a:rPr>
              <a:t>Figure:</a:t>
            </a:r>
            <a:r>
              <a:rPr lang="en-US" altLang="zh-CN" sz="2000" dirty="0"/>
              <a:t>Confusion Matrix</a:t>
            </a:r>
          </a:p>
        </p:txBody>
      </p:sp>
      <p:sp>
        <p:nvSpPr>
          <p:cNvPr id="3" name="文本框 2"/>
          <p:cNvSpPr txBox="1"/>
          <p:nvPr/>
        </p:nvSpPr>
        <p:spPr>
          <a:xfrm>
            <a:off x="1064959" y="910040"/>
            <a:ext cx="9757280" cy="1168400"/>
          </a:xfrm>
          <a:prstGeom prst="rect">
            <a:avLst/>
          </a:prstGeom>
          <a:noFill/>
        </p:spPr>
        <p:txBody>
          <a:bodyPr wrap="square" rtlCol="0">
            <a:spAutoFit/>
          </a:bodyPr>
          <a:lstStyle/>
          <a:p>
            <a:pPr indent="0" fontAlgn="auto">
              <a:lnSpc>
                <a:spcPts val="2800"/>
              </a:lnSpc>
            </a:pPr>
            <a:r>
              <a:rPr lang="en-US" altLang="zh-CN" sz="2000" dirty="0"/>
              <a:t>The confusion matrix is a tool used to evaluate the performance of classification models. The confusion matrix compares the classification results with the actual labels to illustrate the prediction performance of the model.</a:t>
            </a:r>
          </a:p>
        </p:txBody>
      </p:sp>
      <p:sp>
        <p:nvSpPr>
          <p:cNvPr id="4" name="文本框 3"/>
          <p:cNvSpPr txBox="1"/>
          <p:nvPr/>
        </p:nvSpPr>
        <p:spPr>
          <a:xfrm>
            <a:off x="751840" y="346710"/>
            <a:ext cx="6754495" cy="460375"/>
          </a:xfrm>
          <a:prstGeom prst="rect">
            <a:avLst/>
          </a:prstGeom>
          <a:noFill/>
        </p:spPr>
        <p:txBody>
          <a:bodyPr wrap="square" rtlCol="0">
            <a:spAutoFit/>
          </a:bodyPr>
          <a:lstStyle/>
          <a:p>
            <a:r>
              <a:rPr lang="en-US" altLang="zh-CN" sz="2400">
                <a:solidFill>
                  <a:schemeClr val="accent6">
                    <a:lumMod val="75000"/>
                  </a:schemeClr>
                </a:solidFill>
                <a:latin typeface="+mj-ea"/>
                <a:ea typeface="+mj-ea"/>
              </a:rPr>
              <a:t>Evaluation Metrics for Classification</a:t>
            </a:r>
          </a:p>
        </p:txBody>
      </p:sp>
      <p:sp>
        <p:nvSpPr>
          <p:cNvPr id="6" name="Slide Number Placeholder 5">
            <a:extLst>
              <a:ext uri="{FF2B5EF4-FFF2-40B4-BE49-F238E27FC236}">
                <a16:creationId xmlns:a16="http://schemas.microsoft.com/office/drawing/2014/main" id="{30EB4342-491E-2AC7-C5C8-4ED0768AAED6}"/>
              </a:ext>
            </a:extLst>
          </p:cNvPr>
          <p:cNvSpPr>
            <a:spLocks noGrp="1"/>
          </p:cNvSpPr>
          <p:nvPr>
            <p:ph type="sldNum" sz="quarter" idx="12"/>
          </p:nvPr>
        </p:nvSpPr>
        <p:spPr/>
        <p:txBody>
          <a:bodyPr/>
          <a:lstStyle/>
          <a:p>
            <a:fld id="{49AE70B2-8BF9-45C0-BB95-33D1B9D3A854}" type="slidenum">
              <a:rPr lang="zh-CN" altLang="en-US" smtClean="0"/>
              <a:t>13</a:t>
            </a:fld>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3363" y="222698"/>
            <a:ext cx="2895600" cy="460375"/>
          </a:xfrm>
          <a:prstGeom prst="rect">
            <a:avLst/>
          </a:prstGeom>
          <a:noFill/>
        </p:spPr>
        <p:txBody>
          <a:bodyPr wrap="square" rtlCol="0">
            <a:spAutoFit/>
          </a:bodyPr>
          <a:lstStyle/>
          <a:p>
            <a:r>
              <a:rPr lang="en-US" altLang="zh-CN" sz="2400">
                <a:solidFill>
                  <a:schemeClr val="accent6">
                    <a:lumMod val="75000"/>
                  </a:schemeClr>
                </a:solidFill>
                <a:latin typeface="+mj-ea"/>
                <a:ea typeface="+mj-ea"/>
              </a:rPr>
              <a:t>Application fields</a:t>
            </a:r>
          </a:p>
        </p:txBody>
      </p:sp>
      <p:sp>
        <p:nvSpPr>
          <p:cNvPr id="4" name="文本框 3"/>
          <p:cNvSpPr txBox="1"/>
          <p:nvPr/>
        </p:nvSpPr>
        <p:spPr>
          <a:xfrm>
            <a:off x="614400" y="778510"/>
            <a:ext cx="11314841" cy="5806077"/>
          </a:xfrm>
          <a:prstGeom prst="rect">
            <a:avLst/>
          </a:prstGeom>
          <a:noFill/>
        </p:spPr>
        <p:txBody>
          <a:bodyPr wrap="square">
            <a:spAutoFit/>
          </a:bodyPr>
          <a:lstStyle/>
          <a:p>
            <a:pPr marL="342900" indent="-342900" fontAlgn="auto">
              <a:lnSpc>
                <a:spcPts val="2800"/>
              </a:lnSpc>
              <a:buFont typeface="Arial" panose="020B0604020202020204" pitchFamily="34" charset="0"/>
              <a:buChar char="•"/>
            </a:pPr>
            <a:r>
              <a:rPr lang="en-US" altLang="zh-CN" sz="2000" i="0" dirty="0"/>
              <a:t>High-Throughput Virtual Screening</a:t>
            </a:r>
            <a:r>
              <a:rPr lang="en-US" altLang="zh-CN" sz="2000" dirty="0"/>
              <a:t> (</a:t>
            </a:r>
            <a:r>
              <a:rPr lang="en-US" altLang="zh-CN" sz="2000" i="0" dirty="0"/>
              <a:t>HTVS)</a:t>
            </a:r>
          </a:p>
          <a:p>
            <a:pPr indent="0" fontAlgn="auto">
              <a:lnSpc>
                <a:spcPts val="2800"/>
              </a:lnSpc>
            </a:pPr>
            <a:r>
              <a:rPr lang="en-US" altLang="zh-CN" dirty="0"/>
              <a:t>	e.g. Lithium battery electrolyte</a:t>
            </a:r>
          </a:p>
          <a:p>
            <a:pPr lvl="1">
              <a:lnSpc>
                <a:spcPts val="2800"/>
              </a:lnSpc>
            </a:pPr>
            <a:r>
              <a:rPr lang="en-US" altLang="zh-CN" dirty="0"/>
              <a:t>	Input: Ion conductivity + Electrochemical window</a:t>
            </a:r>
          </a:p>
          <a:p>
            <a:pPr indent="0" fontAlgn="auto">
              <a:lnSpc>
                <a:spcPts val="2800"/>
              </a:lnSpc>
            </a:pPr>
            <a:r>
              <a:rPr lang="en-US" altLang="zh-CN" dirty="0"/>
              <a:t>	Output: Safe/Unstable Classification → Experimental Verification Efficiency Increased by 5 </a:t>
            </a:r>
            <a:r>
              <a:rPr lang="en-US" altLang="zh-CN" sz="2000" dirty="0"/>
              <a:t>Times</a:t>
            </a:r>
          </a:p>
          <a:p>
            <a:pPr marL="342900" indent="-342900" fontAlgn="auto">
              <a:lnSpc>
                <a:spcPts val="2800"/>
              </a:lnSpc>
              <a:buFont typeface="Arial" panose="020B0604020202020204" pitchFamily="34" charset="0"/>
              <a:buChar char="•"/>
            </a:pPr>
            <a:r>
              <a:rPr lang="en-US" altLang="zh-CN" sz="2000" dirty="0"/>
              <a:t>Structural Classification</a:t>
            </a:r>
          </a:p>
          <a:p>
            <a:pPr indent="0" fontAlgn="auto">
              <a:lnSpc>
                <a:spcPts val="2800"/>
              </a:lnSpc>
            </a:pPr>
            <a:r>
              <a:rPr lang="en-US" altLang="zh-CN" sz="2000" i="0" dirty="0"/>
              <a:t>	</a:t>
            </a:r>
            <a:r>
              <a:rPr lang="en-US" altLang="zh-CN" i="0" dirty="0"/>
              <a:t>e.g. </a:t>
            </a:r>
            <a:r>
              <a:rPr lang="en-US" altLang="zh-CN" dirty="0"/>
              <a:t>Molecular dynamics trajectory analysis</a:t>
            </a:r>
          </a:p>
          <a:p>
            <a:pPr indent="0" fontAlgn="auto">
              <a:lnSpc>
                <a:spcPts val="2800"/>
              </a:lnSpc>
            </a:pPr>
            <a:r>
              <a:rPr lang="en-US" altLang="zh-CN" dirty="0"/>
              <a:t>	Input: Local atomic coordinates </a:t>
            </a:r>
          </a:p>
          <a:p>
            <a:pPr indent="0" fontAlgn="auto">
              <a:lnSpc>
                <a:spcPts val="2800"/>
              </a:lnSpc>
            </a:pPr>
            <a:r>
              <a:rPr lang="en-US" altLang="zh-CN" dirty="0"/>
              <a:t>	Output: Identification of amorphous/crystalline regions (SVM accuracy &gt; 92%)</a:t>
            </a:r>
          </a:p>
          <a:p>
            <a:pPr marL="342900" indent="-342900" fontAlgn="auto">
              <a:lnSpc>
                <a:spcPts val="2800"/>
              </a:lnSpc>
              <a:buFont typeface="Arial" panose="020B0604020202020204" pitchFamily="34" charset="0"/>
              <a:buChar char="•"/>
            </a:pPr>
            <a:r>
              <a:rPr lang="en-US" altLang="zh-CN" sz="2000" dirty="0"/>
              <a:t>Performance Prediction</a:t>
            </a:r>
          </a:p>
          <a:p>
            <a:pPr indent="0" fontAlgn="auto">
              <a:lnSpc>
                <a:spcPts val="2800"/>
              </a:lnSpc>
            </a:pPr>
            <a:r>
              <a:rPr lang="en-US" altLang="zh-CN" sz="2000" dirty="0"/>
              <a:t>	</a:t>
            </a:r>
            <a:r>
              <a:rPr lang="en-US" altLang="zh-CN" dirty="0"/>
              <a:t>e.g. Classification of catalyst activity levels</a:t>
            </a:r>
          </a:p>
          <a:p>
            <a:pPr indent="0" fontAlgn="auto">
              <a:lnSpc>
                <a:spcPts val="2800"/>
              </a:lnSpc>
            </a:pPr>
            <a:r>
              <a:rPr lang="en-US" altLang="zh-CN" dirty="0"/>
              <a:t>	Input: Surface adsorption energy + d-band center </a:t>
            </a:r>
          </a:p>
          <a:p>
            <a:pPr indent="0" fontAlgn="auto">
              <a:lnSpc>
                <a:spcPts val="2800"/>
              </a:lnSpc>
            </a:pPr>
            <a:r>
              <a:rPr lang="en-US" altLang="zh-CN" dirty="0"/>
              <a:t>	Output: High/Middle/Low Activity → Guide Experimental Synthesis</a:t>
            </a:r>
          </a:p>
          <a:p>
            <a:pPr marL="342900" indent="-342900" fontAlgn="auto">
              <a:lnSpc>
                <a:spcPts val="2800"/>
              </a:lnSpc>
              <a:buFont typeface="Arial" panose="020B0604020202020204" pitchFamily="34" charset="0"/>
              <a:buChar char="•"/>
            </a:pPr>
            <a:r>
              <a:rPr lang="en-US" altLang="zh-CN" sz="2000" dirty="0"/>
              <a:t>Synthetic Path Optimization</a:t>
            </a:r>
          </a:p>
          <a:p>
            <a:pPr indent="0" fontAlgn="auto">
              <a:lnSpc>
                <a:spcPts val="2800"/>
              </a:lnSpc>
            </a:pPr>
            <a:r>
              <a:rPr lang="en-US" altLang="zh-CN" sz="2000" dirty="0"/>
              <a:t>	</a:t>
            </a:r>
            <a:r>
              <a:rPr lang="en-US" altLang="zh-CN" dirty="0"/>
              <a:t>e.g. Prediction of MOF Synthesis Conditions</a:t>
            </a:r>
          </a:p>
          <a:p>
            <a:pPr indent="0" fontAlgn="auto">
              <a:lnSpc>
                <a:spcPts val="2800"/>
              </a:lnSpc>
            </a:pPr>
            <a:r>
              <a:rPr lang="en-US" altLang="zh-CN" dirty="0"/>
              <a:t>	Input: Solvent polarity + Reaction temperature </a:t>
            </a:r>
          </a:p>
          <a:p>
            <a:pPr indent="0" fontAlgn="auto">
              <a:lnSpc>
                <a:spcPts val="2800"/>
              </a:lnSpc>
            </a:pPr>
            <a:r>
              <a:rPr lang="en-US" altLang="zh-CN" dirty="0"/>
              <a:t>	Output: Probability of success/failure → Reduction of trial-and-error costs</a:t>
            </a:r>
            <a:endParaRPr lang="en-US" altLang="zh-CN" sz="2000" i="0" dirty="0"/>
          </a:p>
        </p:txBody>
      </p:sp>
      <p:sp>
        <p:nvSpPr>
          <p:cNvPr id="5" name="Slide Number Placeholder 4">
            <a:extLst>
              <a:ext uri="{FF2B5EF4-FFF2-40B4-BE49-F238E27FC236}">
                <a16:creationId xmlns:a16="http://schemas.microsoft.com/office/drawing/2014/main" id="{7FFE43AE-33E7-D819-9A16-74F114B1C6EB}"/>
              </a:ext>
            </a:extLst>
          </p:cNvPr>
          <p:cNvSpPr>
            <a:spLocks noGrp="1"/>
          </p:cNvSpPr>
          <p:nvPr>
            <p:ph type="sldNum" sz="quarter" idx="12"/>
          </p:nvPr>
        </p:nvSpPr>
        <p:spPr/>
        <p:txBody>
          <a:bodyPr/>
          <a:lstStyle/>
          <a:p>
            <a:fld id="{49AE70B2-8BF9-45C0-BB95-33D1B9D3A854}" type="slidenum">
              <a:rPr lang="zh-CN" altLang="en-US" smtClean="0"/>
              <a:t>14</a:t>
            </a:fld>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196590" y="2339975"/>
            <a:ext cx="8520430" cy="830997"/>
          </a:xfrm>
          <a:prstGeom prst="rect">
            <a:avLst/>
          </a:prstGeom>
          <a:noFill/>
        </p:spPr>
        <p:txBody>
          <a:bodyPr wrap="square" rtlCol="0" anchor="t">
            <a:spAutoFit/>
          </a:bodyPr>
          <a:lstStyle/>
          <a:p>
            <a:pPr marL="857250" indent="-857250">
              <a:buFont typeface="Wingdings" panose="05000000000000000000" charset="0"/>
              <a:buChar char="Ø"/>
            </a:pPr>
            <a:r>
              <a:rPr lang="en-US" altLang="zh-CN" sz="4800">
                <a:solidFill>
                  <a:srgbClr val="002060"/>
                </a:solidFill>
                <a:sym typeface="+mn-ea"/>
              </a:rPr>
              <a:t>Tree Models</a:t>
            </a:r>
          </a:p>
        </p:txBody>
      </p:sp>
      <p:sp>
        <p:nvSpPr>
          <p:cNvPr id="4" name="Slide Number Placeholder 3">
            <a:extLst>
              <a:ext uri="{FF2B5EF4-FFF2-40B4-BE49-F238E27FC236}">
                <a16:creationId xmlns:a16="http://schemas.microsoft.com/office/drawing/2014/main" id="{4911B890-B7D2-3E54-0BA6-FD0E77D29856}"/>
              </a:ext>
            </a:extLst>
          </p:cNvPr>
          <p:cNvSpPr>
            <a:spLocks noGrp="1"/>
          </p:cNvSpPr>
          <p:nvPr>
            <p:ph type="sldNum" sz="quarter" idx="12"/>
          </p:nvPr>
        </p:nvSpPr>
        <p:spPr/>
        <p:txBody>
          <a:bodyPr/>
          <a:lstStyle/>
          <a:p>
            <a:fld id="{49AE70B2-8BF9-45C0-BB95-33D1B9D3A854}" type="slidenum">
              <a:rPr lang="zh-CN" altLang="en-US" smtClean="0"/>
              <a:t>15</a:t>
            </a:fld>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8775" y="582930"/>
            <a:ext cx="4860290" cy="460375"/>
          </a:xfrm>
          <a:prstGeom prst="rect">
            <a:avLst/>
          </a:prstGeom>
          <a:noFill/>
        </p:spPr>
        <p:txBody>
          <a:bodyPr wrap="square" rtlCol="0">
            <a:spAutoFit/>
          </a:bodyPr>
          <a:lstStyle/>
          <a:p>
            <a:r>
              <a:rPr lang="en-US" altLang="zh-CN" sz="2400">
                <a:solidFill>
                  <a:schemeClr val="accent6">
                    <a:lumMod val="75000"/>
                  </a:schemeClr>
                </a:solidFill>
                <a:latin typeface="+mj-ea"/>
                <a:ea typeface="+mj-ea"/>
              </a:rPr>
              <a:t>Origin of tree models?</a:t>
            </a:r>
          </a:p>
        </p:txBody>
      </p:sp>
      <p:sp>
        <p:nvSpPr>
          <p:cNvPr id="3" name="文本框 2"/>
          <p:cNvSpPr txBox="1"/>
          <p:nvPr/>
        </p:nvSpPr>
        <p:spPr>
          <a:xfrm>
            <a:off x="4873400" y="457126"/>
            <a:ext cx="6589060" cy="6400800"/>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t>1960s: The basic idea of decision tree is proposed.</a:t>
            </a:r>
          </a:p>
          <a:p>
            <a:pPr marL="342900" indent="-342900">
              <a:buFont typeface="Arial" panose="020B0604020202020204" pitchFamily="34" charset="0"/>
              <a:buChar char="•"/>
            </a:pPr>
            <a:r>
              <a:rPr lang="en-US" altLang="zh-CN" sz="2000" dirty="0"/>
              <a:t>1975: ID3: The use of the information gain criterion to select the splitting attribute marked the official birth of the decision tree classification algorithm.</a:t>
            </a:r>
          </a:p>
          <a:p>
            <a:pPr marL="342900" indent="-342900" fontAlgn="auto">
              <a:lnSpc>
                <a:spcPts val="2800"/>
              </a:lnSpc>
              <a:buFont typeface="Arial" panose="020B0604020202020204" pitchFamily="34" charset="0"/>
              <a:buChar char="•"/>
            </a:pPr>
            <a:r>
              <a:rPr lang="en-US" altLang="zh-CN" sz="2000" dirty="0"/>
              <a:t>1980s-1990s:  C4.5, CART and the seeds of the idea of ensemble learning began to germinate.</a:t>
            </a:r>
          </a:p>
          <a:p>
            <a:pPr marL="342900" indent="-342900" fontAlgn="auto">
              <a:lnSpc>
                <a:spcPts val="2800"/>
              </a:lnSpc>
              <a:buFont typeface="Arial" panose="020B0604020202020204" pitchFamily="34" charset="0"/>
              <a:buChar char="•"/>
            </a:pPr>
            <a:r>
              <a:rPr lang="en-US" altLang="zh-CN" sz="2000" dirty="0"/>
              <a:t>1995: Random Forest: Improve the performance of tree ensemble, significantly enhancing the performance of classification and regression tasks.</a:t>
            </a:r>
          </a:p>
          <a:p>
            <a:pPr marL="342900" indent="-342900" fontAlgn="auto">
              <a:lnSpc>
                <a:spcPts val="2800"/>
              </a:lnSpc>
              <a:buFont typeface="Arial" panose="020B0604020202020204" pitchFamily="34" charset="0"/>
              <a:buChar char="•"/>
            </a:pPr>
            <a:r>
              <a:rPr lang="en-US" altLang="zh-CN" sz="2000" dirty="0"/>
              <a:t>2007: Gradient Boosting Machines (GBM) : The Boosting tree model framework based on gradient descent to optimize the loss function has significantly improved the accuracy.</a:t>
            </a:r>
          </a:p>
          <a:p>
            <a:pPr marL="342900" indent="-342900">
              <a:buFont typeface="Arial" panose="020B0604020202020204" pitchFamily="34" charset="0"/>
              <a:buChar char="•"/>
            </a:pPr>
            <a:r>
              <a:rPr lang="en-US" altLang="zh-CN" sz="2000" dirty="0"/>
              <a:t>2010s: The rise of XGBoost.</a:t>
            </a:r>
          </a:p>
          <a:p>
            <a:pPr marL="342900" indent="-342900">
              <a:buFont typeface="Arial" panose="020B0604020202020204" pitchFamily="34" charset="0"/>
              <a:buChar char="•"/>
            </a:pPr>
            <a:r>
              <a:rPr lang="en-US" altLang="zh-CN" sz="2000" dirty="0"/>
              <a:t>After 2016: LightGBM and CatBoost were released, improving training speed and accuracy. LightGBM innovatively adopted an efficient splitting algorithm based on histograms, while CatBoost addressed the bias of categorical features.</a:t>
            </a:r>
          </a:p>
        </p:txBody>
      </p:sp>
      <p:sp>
        <p:nvSpPr>
          <p:cNvPr id="4" name="文本框 3"/>
          <p:cNvSpPr txBox="1"/>
          <p:nvPr/>
        </p:nvSpPr>
        <p:spPr>
          <a:xfrm>
            <a:off x="519952" y="1882588"/>
            <a:ext cx="3155577" cy="2963545"/>
          </a:xfrm>
          <a:prstGeom prst="rect">
            <a:avLst/>
          </a:prstGeom>
          <a:noFill/>
        </p:spPr>
        <p:txBody>
          <a:bodyPr wrap="square" rtlCol="0">
            <a:spAutoFit/>
          </a:bodyPr>
          <a:lstStyle/>
          <a:p>
            <a:pPr indent="0" fontAlgn="auto">
              <a:lnSpc>
                <a:spcPts val="2800"/>
              </a:lnSpc>
            </a:pPr>
            <a:r>
              <a:rPr lang="en-US" altLang="zh-CN" sz="2000" b="1" dirty="0"/>
              <a:t>Definition: </a:t>
            </a:r>
            <a:r>
              <a:rPr lang="en-US" altLang="zh-CN" sz="2000" dirty="0"/>
              <a:t>The tree model is a </a:t>
            </a:r>
            <a:r>
              <a:rPr lang="en-US" altLang="zh-CN" sz="2000" dirty="0">
                <a:solidFill>
                  <a:srgbClr val="C00000"/>
                </a:solidFill>
              </a:rPr>
              <a:t>supervised</a:t>
            </a:r>
            <a:r>
              <a:rPr lang="en-US" altLang="zh-CN" sz="2000" dirty="0"/>
              <a:t> learning algorithm based on a </a:t>
            </a:r>
            <a:r>
              <a:rPr lang="en-US" altLang="zh-CN" sz="2000" dirty="0">
                <a:solidFill>
                  <a:srgbClr val="C00000"/>
                </a:solidFill>
              </a:rPr>
              <a:t>tree structure</a:t>
            </a:r>
            <a:r>
              <a:rPr lang="en-US" altLang="zh-CN" sz="2000" dirty="0"/>
              <a:t>. It predicts by recursively dividing the feature space into mutually exclusive regions.</a:t>
            </a:r>
          </a:p>
        </p:txBody>
      </p:sp>
      <p:sp>
        <p:nvSpPr>
          <p:cNvPr id="6" name="Slide Number Placeholder 5">
            <a:extLst>
              <a:ext uri="{FF2B5EF4-FFF2-40B4-BE49-F238E27FC236}">
                <a16:creationId xmlns:a16="http://schemas.microsoft.com/office/drawing/2014/main" id="{A44FF193-99B0-7156-F623-B6C701B952E4}"/>
              </a:ext>
            </a:extLst>
          </p:cNvPr>
          <p:cNvSpPr>
            <a:spLocks noGrp="1"/>
          </p:cNvSpPr>
          <p:nvPr>
            <p:ph type="sldNum" sz="quarter" idx="12"/>
          </p:nvPr>
        </p:nvSpPr>
        <p:spPr/>
        <p:txBody>
          <a:bodyPr/>
          <a:lstStyle/>
          <a:p>
            <a:fld id="{49AE70B2-8BF9-45C0-BB95-33D1B9D3A854}" type="slidenum">
              <a:rPr lang="zh-CN" altLang="en-US" smtClean="0"/>
              <a:t>16</a:t>
            </a:fld>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7189" y="1011558"/>
            <a:ext cx="4724400" cy="4041140"/>
          </a:xfrm>
          <a:prstGeom prst="rect">
            <a:avLst/>
          </a:prstGeom>
          <a:noFill/>
        </p:spPr>
        <p:txBody>
          <a:bodyPr wrap="square" rtlCol="0">
            <a:spAutoFit/>
          </a:bodyPr>
          <a:lstStyle/>
          <a:p>
            <a:pPr marL="285750" indent="-285750" fontAlgn="auto">
              <a:lnSpc>
                <a:spcPts val="2800"/>
              </a:lnSpc>
              <a:buFont typeface="Arial" panose="020B0604020202020204" pitchFamily="34" charset="0"/>
              <a:buChar char="•"/>
            </a:pPr>
            <a:r>
              <a:rPr lang="en-US" altLang="zh-CN" sz="2000" dirty="0"/>
              <a:t>A flowchart-like structure where each internal node represents a ”test” on an attribute (feature). </a:t>
            </a:r>
          </a:p>
          <a:p>
            <a:pPr marL="285750" indent="-285750" fontAlgn="auto">
              <a:lnSpc>
                <a:spcPts val="2800"/>
              </a:lnSpc>
              <a:buFont typeface="Arial" panose="020B0604020202020204" pitchFamily="34" charset="0"/>
              <a:buChar char="•"/>
            </a:pPr>
            <a:r>
              <a:rPr lang="en-US" altLang="zh-CN" sz="2000" dirty="0"/>
              <a:t>Each branch represents an outcome of the test. </a:t>
            </a:r>
          </a:p>
          <a:p>
            <a:pPr marL="285750" indent="-285750" fontAlgn="auto">
              <a:lnSpc>
                <a:spcPts val="2800"/>
              </a:lnSpc>
              <a:buFont typeface="Arial" panose="020B0604020202020204" pitchFamily="34" charset="0"/>
              <a:buChar char="•"/>
            </a:pPr>
            <a:r>
              <a:rPr lang="en-US" altLang="zh-CN" sz="2000" dirty="0"/>
              <a:t>Each leaf node represents a class label (decision). </a:t>
            </a:r>
          </a:p>
          <a:p>
            <a:pPr marL="342900" indent="-342900" fontAlgn="auto">
              <a:lnSpc>
                <a:spcPts val="2800"/>
              </a:lnSpc>
              <a:buFont typeface="Arial" panose="020B0604020202020204" pitchFamily="34" charset="0"/>
              <a:buChar char="•"/>
            </a:pPr>
            <a:r>
              <a:rPr lang="en-US" altLang="zh-CN" sz="2000" dirty="0"/>
              <a:t>Works by recursively splitting the data based on features to maximize homogeneity (purity) within each child node.</a:t>
            </a:r>
          </a:p>
        </p:txBody>
      </p:sp>
      <p:sp>
        <p:nvSpPr>
          <p:cNvPr id="3" name="文本框 2"/>
          <p:cNvSpPr txBox="1"/>
          <p:nvPr/>
        </p:nvSpPr>
        <p:spPr>
          <a:xfrm>
            <a:off x="587375" y="358775"/>
            <a:ext cx="4850765" cy="460375"/>
          </a:xfrm>
          <a:prstGeom prst="rect">
            <a:avLst/>
          </a:prstGeom>
          <a:noFill/>
        </p:spPr>
        <p:txBody>
          <a:bodyPr wrap="square" rtlCol="0">
            <a:spAutoFit/>
          </a:bodyPr>
          <a:lstStyle/>
          <a:p>
            <a:r>
              <a:rPr lang="en-US" altLang="zh-CN" dirty="0"/>
              <a:t> </a:t>
            </a:r>
            <a:r>
              <a:rPr lang="en-US" altLang="zh-CN" sz="2400">
                <a:solidFill>
                  <a:schemeClr val="accent6">
                    <a:lumMod val="75000"/>
                  </a:schemeClr>
                </a:solidFill>
                <a:latin typeface="+mj-ea"/>
                <a:ea typeface="+mj-ea"/>
              </a:rPr>
              <a:t>Decision Trees- The Basics</a:t>
            </a:r>
          </a:p>
        </p:txBody>
      </p:sp>
      <p:pic>
        <p:nvPicPr>
          <p:cNvPr id="6" name="图片 5"/>
          <p:cNvPicPr>
            <a:picLocks noChangeAspect="1"/>
          </p:cNvPicPr>
          <p:nvPr/>
        </p:nvPicPr>
        <p:blipFill>
          <a:blip r:embed="rId2"/>
          <a:stretch>
            <a:fillRect/>
          </a:stretch>
        </p:blipFill>
        <p:spPr>
          <a:xfrm>
            <a:off x="5239871" y="1299883"/>
            <a:ext cx="6870229" cy="3188478"/>
          </a:xfrm>
          <a:prstGeom prst="rect">
            <a:avLst/>
          </a:prstGeom>
        </p:spPr>
      </p:pic>
      <p:sp>
        <p:nvSpPr>
          <p:cNvPr id="7" name="文本框 6"/>
          <p:cNvSpPr txBox="1"/>
          <p:nvPr/>
        </p:nvSpPr>
        <p:spPr>
          <a:xfrm>
            <a:off x="6317615" y="5052695"/>
            <a:ext cx="5793105" cy="398780"/>
          </a:xfrm>
          <a:prstGeom prst="rect">
            <a:avLst/>
          </a:prstGeom>
          <a:noFill/>
        </p:spPr>
        <p:txBody>
          <a:bodyPr wrap="square" rtlCol="0">
            <a:spAutoFit/>
          </a:bodyPr>
          <a:lstStyle/>
          <a:p>
            <a:r>
              <a:rPr lang="en-US" altLang="zh-CN" sz="2000">
                <a:solidFill>
                  <a:srgbClr val="002060"/>
                </a:solidFill>
                <a:latin typeface="+mn-ea"/>
                <a:sym typeface="+mn-ea"/>
              </a:rPr>
              <a:t>Figure:</a:t>
            </a:r>
            <a:r>
              <a:rPr lang="en-US" altLang="zh-CN" sz="2000" dirty="0"/>
              <a:t>Decision Tree for Material Classification</a:t>
            </a:r>
          </a:p>
        </p:txBody>
      </p:sp>
      <p:sp>
        <p:nvSpPr>
          <p:cNvPr id="8" name="圆角矩形 7"/>
          <p:cNvSpPr/>
          <p:nvPr/>
        </p:nvSpPr>
        <p:spPr>
          <a:xfrm>
            <a:off x="667385" y="5380990"/>
            <a:ext cx="5979160" cy="122110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r>
              <a:rPr lang="en-US" altLang="zh-CN">
                <a:solidFill>
                  <a:schemeClr val="tx1"/>
                </a:solidFill>
              </a:rPr>
              <a:t> </a:t>
            </a:r>
          </a:p>
          <a:p>
            <a:pPr marL="285750" indent="-285750" fontAlgn="auto">
              <a:lnSpc>
                <a:spcPts val="2800"/>
              </a:lnSpc>
              <a:buFont typeface="Arial" panose="020B0604020202020204" pitchFamily="34" charset="0"/>
              <a:buChar char="•"/>
            </a:pPr>
            <a:r>
              <a:rPr lang="en-US" altLang="zh-CN" sz="2000" b="1" dirty="0">
                <a:solidFill>
                  <a:schemeClr val="tx1"/>
                </a:solidFill>
                <a:sym typeface="+mn-ea"/>
              </a:rPr>
              <a:t>Pros:</a:t>
            </a:r>
            <a:r>
              <a:rPr lang="en-US" altLang="zh-CN" sz="2000" dirty="0">
                <a:solidFill>
                  <a:schemeClr val="tx1"/>
                </a:solidFill>
                <a:sym typeface="+mn-ea"/>
              </a:rPr>
              <a:t> Highly interpretable, easy to understand. </a:t>
            </a:r>
            <a:endParaRPr lang="en-US" altLang="zh-CN" sz="2000" dirty="0">
              <a:solidFill>
                <a:schemeClr val="tx1"/>
              </a:solidFill>
            </a:endParaRPr>
          </a:p>
          <a:p>
            <a:pPr marL="285750" indent="-285750" fontAlgn="auto">
              <a:lnSpc>
                <a:spcPts val="2800"/>
              </a:lnSpc>
              <a:buFont typeface="Arial" panose="020B0604020202020204" pitchFamily="34" charset="0"/>
              <a:buChar char="•"/>
            </a:pPr>
            <a:r>
              <a:rPr lang="en-US" altLang="zh-CN" sz="2000" b="1" dirty="0">
                <a:solidFill>
                  <a:schemeClr val="tx1"/>
                </a:solidFill>
                <a:sym typeface="+mn-ea"/>
              </a:rPr>
              <a:t>Cons:</a:t>
            </a:r>
            <a:r>
              <a:rPr lang="en-US" altLang="zh-CN" sz="2000" dirty="0">
                <a:solidFill>
                  <a:schemeClr val="tx1"/>
                </a:solidFill>
                <a:sym typeface="+mn-ea"/>
              </a:rPr>
              <a:t> Prone to overfitting, sensitive</a:t>
            </a:r>
            <a:endParaRPr lang="en-US" altLang="zh-CN" sz="2000" i="1" dirty="0">
              <a:solidFill>
                <a:schemeClr val="tx1"/>
              </a:solidFill>
              <a:sym typeface="+mn-ea"/>
            </a:endParaRPr>
          </a:p>
        </p:txBody>
      </p:sp>
      <p:sp>
        <p:nvSpPr>
          <p:cNvPr id="12" name="同侧圆角矩形 11"/>
          <p:cNvSpPr/>
          <p:nvPr/>
        </p:nvSpPr>
        <p:spPr>
          <a:xfrm>
            <a:off x="667385" y="5436870"/>
            <a:ext cx="5979795" cy="392430"/>
          </a:xfrm>
          <a:prstGeom prst="round2Same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r>
              <a:rPr lang="en-US" altLang="zh-CN" sz="2000" dirty="0">
                <a:sym typeface="+mn-ea"/>
              </a:rPr>
              <a:t>Pros &amp; Cons </a:t>
            </a:r>
            <a:endParaRPr lang="en-US" altLang="zh-CN" sz="2000">
              <a:solidFill>
                <a:schemeClr val="bg1"/>
              </a:solidFill>
              <a:sym typeface="+mn-ea"/>
            </a:endParaRPr>
          </a:p>
        </p:txBody>
      </p:sp>
      <p:sp>
        <p:nvSpPr>
          <p:cNvPr id="5" name="Slide Number Placeholder 4">
            <a:extLst>
              <a:ext uri="{FF2B5EF4-FFF2-40B4-BE49-F238E27FC236}">
                <a16:creationId xmlns:a16="http://schemas.microsoft.com/office/drawing/2014/main" id="{D3BD1EF9-A86E-7178-C0AC-A0CE82CE3550}"/>
              </a:ext>
            </a:extLst>
          </p:cNvPr>
          <p:cNvSpPr>
            <a:spLocks noGrp="1"/>
          </p:cNvSpPr>
          <p:nvPr>
            <p:ph type="sldNum" sz="quarter" idx="12"/>
          </p:nvPr>
        </p:nvSpPr>
        <p:spPr/>
        <p:txBody>
          <a:bodyPr/>
          <a:lstStyle/>
          <a:p>
            <a:fld id="{49AE70B2-8BF9-45C0-BB95-33D1B9D3A854}" type="slidenum">
              <a:rPr lang="zh-CN" altLang="en-US" smtClean="0"/>
              <a:t>17</a:t>
            </a:fld>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8785" y="474345"/>
            <a:ext cx="6731635" cy="460375"/>
          </a:xfrm>
          <a:prstGeom prst="rect">
            <a:avLst/>
          </a:prstGeom>
          <a:noFill/>
        </p:spPr>
        <p:txBody>
          <a:bodyPr wrap="square" rtlCol="0">
            <a:spAutoFit/>
          </a:bodyPr>
          <a:lstStyle/>
          <a:p>
            <a:r>
              <a:rPr lang="en-US" altLang="zh-CN" sz="2400">
                <a:solidFill>
                  <a:schemeClr val="accent6">
                    <a:lumMod val="75000"/>
                  </a:schemeClr>
                </a:solidFill>
                <a:latin typeface="+mj-ea"/>
                <a:ea typeface="+mj-ea"/>
              </a:rPr>
              <a:t>Building a Decision Tree: Gini Impurity</a:t>
            </a:r>
          </a:p>
        </p:txBody>
      </p:sp>
      <p:sp>
        <p:nvSpPr>
          <p:cNvPr id="5" name="文本框 4"/>
          <p:cNvSpPr txBox="1"/>
          <p:nvPr/>
        </p:nvSpPr>
        <p:spPr>
          <a:xfrm>
            <a:off x="1003935" y="1150620"/>
            <a:ext cx="10384790" cy="1168400"/>
          </a:xfrm>
          <a:prstGeom prst="rect">
            <a:avLst/>
          </a:prstGeom>
          <a:noFill/>
        </p:spPr>
        <p:txBody>
          <a:bodyPr wrap="square">
            <a:spAutoFit/>
          </a:bodyPr>
          <a:lstStyle/>
          <a:p>
            <a:pPr marL="285750" indent="-285750" fontAlgn="auto">
              <a:lnSpc>
                <a:spcPts val="2800"/>
              </a:lnSpc>
              <a:buFont typeface="Arial" panose="020B0604020202020204" pitchFamily="34" charset="0"/>
              <a:buChar char="•"/>
            </a:pPr>
            <a:r>
              <a:rPr lang="en-US" altLang="zh-CN" sz="2000" dirty="0"/>
              <a:t>At each node, we select the feature and split point that best divides the data. </a:t>
            </a:r>
          </a:p>
          <a:p>
            <a:pPr marL="285750" indent="-285750" fontAlgn="auto">
              <a:lnSpc>
                <a:spcPts val="2800"/>
              </a:lnSpc>
              <a:buFont typeface="Arial" panose="020B0604020202020204" pitchFamily="34" charset="0"/>
              <a:buChar char="•"/>
            </a:pPr>
            <a:r>
              <a:rPr lang="en-US" altLang="zh-CN" sz="2000" b="1" dirty="0"/>
              <a:t>Gini Impurity </a:t>
            </a:r>
            <a:r>
              <a:rPr lang="en-US" altLang="zh-CN" sz="2000" dirty="0"/>
              <a:t>is a common metric to quantify the “purity” or “mixed-up-ness” of a node. </a:t>
            </a:r>
          </a:p>
          <a:p>
            <a:pPr marL="285750" indent="-285750" fontAlgn="auto">
              <a:lnSpc>
                <a:spcPts val="2800"/>
              </a:lnSpc>
              <a:buFont typeface="Arial" panose="020B0604020202020204" pitchFamily="34" charset="0"/>
              <a:buChar char="•"/>
            </a:pPr>
            <a:r>
              <a:rPr lang="en-US" altLang="zh-CN" sz="2000" dirty="0"/>
              <a:t>A node is pure if all its samples belong to the same class (Gini=0).</a:t>
            </a:r>
          </a:p>
        </p:txBody>
      </p:sp>
      <p:sp>
        <p:nvSpPr>
          <p:cNvPr id="3" name="圆角矩形 2"/>
          <p:cNvSpPr/>
          <p:nvPr/>
        </p:nvSpPr>
        <p:spPr>
          <a:xfrm>
            <a:off x="1209040" y="2534920"/>
            <a:ext cx="9973945" cy="190817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r>
              <a:rPr lang="en-US" altLang="zh-CN">
                <a:solidFill>
                  <a:schemeClr val="tx1"/>
                </a:solidFill>
              </a:rPr>
              <a:t> </a:t>
            </a:r>
          </a:p>
          <a:p>
            <a:pPr marL="285750" indent="-285750" fontAlgn="auto">
              <a:lnSpc>
                <a:spcPts val="2800"/>
              </a:lnSpc>
              <a:buFont typeface="Arial" panose="020B0604020202020204" pitchFamily="34" charset="0"/>
              <a:buChar char="•"/>
            </a:pPr>
            <a:endParaRPr lang="en-US" altLang="zh-CN" sz="2000" dirty="0">
              <a:solidFill>
                <a:schemeClr val="tx1"/>
              </a:solidFill>
              <a:sym typeface="+mn-ea"/>
            </a:endParaRPr>
          </a:p>
          <a:p>
            <a:pPr marL="285750" indent="-285750" fontAlgn="auto">
              <a:lnSpc>
                <a:spcPts val="2800"/>
              </a:lnSpc>
              <a:buFont typeface="Arial" panose="020B0604020202020204" pitchFamily="34" charset="0"/>
              <a:buChar char="•"/>
            </a:pPr>
            <a:endParaRPr lang="en-US" altLang="zh-CN" sz="2000" dirty="0">
              <a:solidFill>
                <a:schemeClr val="tx1"/>
              </a:solidFill>
              <a:sym typeface="+mn-ea"/>
            </a:endParaRPr>
          </a:p>
          <a:p>
            <a:pPr indent="0" fontAlgn="auto">
              <a:lnSpc>
                <a:spcPts val="2800"/>
              </a:lnSpc>
              <a:buFont typeface="Arial" panose="020B0604020202020204" pitchFamily="34" charset="0"/>
              <a:buNone/>
            </a:pPr>
            <a:r>
              <a:rPr lang="en-US" altLang="zh-CN" sz="2000" dirty="0">
                <a:solidFill>
                  <a:schemeClr val="tx1"/>
                </a:solidFill>
                <a:sym typeface="+mn-ea"/>
              </a:rPr>
              <a:t>For a node p with C classes, where p</a:t>
            </a:r>
            <a:r>
              <a:rPr lang="en-US" altLang="zh-CN" sz="2000" baseline="-25000" dirty="0">
                <a:solidFill>
                  <a:schemeClr val="tx1"/>
                </a:solidFill>
                <a:sym typeface="+mn-ea"/>
              </a:rPr>
              <a:t>k</a:t>
            </a:r>
            <a:r>
              <a:rPr lang="en-US" altLang="zh-CN" sz="2000" dirty="0">
                <a:solidFill>
                  <a:schemeClr val="tx1"/>
                </a:solidFill>
                <a:sym typeface="+mn-ea"/>
              </a:rPr>
              <a:t> is the proportion of samples belonging to class k:</a:t>
            </a:r>
          </a:p>
          <a:p>
            <a:pPr marL="285750" indent="-285750" fontAlgn="auto">
              <a:lnSpc>
                <a:spcPts val="2800"/>
              </a:lnSpc>
              <a:buFont typeface="Arial" panose="020B0604020202020204" pitchFamily="34" charset="0"/>
              <a:buChar char="•"/>
            </a:pPr>
            <a:endParaRPr lang="en-US" altLang="zh-CN" sz="2000" i="1" dirty="0">
              <a:solidFill>
                <a:schemeClr val="tx1"/>
              </a:solidFill>
              <a:sym typeface="+mn-ea"/>
            </a:endParaRPr>
          </a:p>
          <a:p>
            <a:pPr indent="0" fontAlgn="auto">
              <a:lnSpc>
                <a:spcPts val="2800"/>
              </a:lnSpc>
              <a:buFont typeface="Arial" panose="020B0604020202020204" pitchFamily="34" charset="0"/>
              <a:buNone/>
            </a:pPr>
            <a:endParaRPr lang="en-US" altLang="zh-CN" sz="2000" i="1" dirty="0">
              <a:solidFill>
                <a:schemeClr val="tx1"/>
              </a:solidFill>
              <a:sym typeface="+mn-ea"/>
            </a:endParaRPr>
          </a:p>
          <a:p>
            <a:pPr marL="285750" indent="-285750" fontAlgn="auto">
              <a:lnSpc>
                <a:spcPts val="2800"/>
              </a:lnSpc>
              <a:buFont typeface="Arial" panose="020B0604020202020204" pitchFamily="34" charset="0"/>
              <a:buChar char="•"/>
            </a:pPr>
            <a:endParaRPr lang="en-US" altLang="zh-CN" sz="2000" i="1" dirty="0">
              <a:solidFill>
                <a:schemeClr val="tx1"/>
              </a:solidFill>
              <a:sym typeface="+mn-ea"/>
            </a:endParaRPr>
          </a:p>
        </p:txBody>
      </p:sp>
      <mc:AlternateContent xmlns:mc="http://schemas.openxmlformats.org/markup-compatibility/2006" xmlns:a14="http://schemas.microsoft.com/office/drawing/2010/main">
        <mc:Choice Requires="a14">
          <p:sp>
            <p:nvSpPr>
              <p:cNvPr id="7" name="文本框 6"/>
              <p:cNvSpPr txBox="1"/>
              <p:nvPr/>
            </p:nvSpPr>
            <p:spPr>
              <a:xfrm>
                <a:off x="4341240" y="3541556"/>
                <a:ext cx="2110578" cy="7561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𝐺</m:t>
                      </m:r>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𝑝</m:t>
                          </m:r>
                        </m:e>
                      </m:d>
                      <m:r>
                        <a:rPr lang="zh-CN" altLang="en-US" i="0">
                          <a:solidFill>
                            <a:schemeClr val="tx1"/>
                          </a:solidFill>
                          <a:latin typeface="Cambria Math" panose="02040503050406030204" pitchFamily="18" charset="0"/>
                        </a:rPr>
                        <m:t>=1−</m:t>
                      </m:r>
                      <m:nary>
                        <m:naryPr>
                          <m:chr m:val="∑"/>
                          <m:limLoc m:val="undOvr"/>
                          <m:grow m:val="on"/>
                          <m:ctrlPr>
                            <a:rPr lang="zh-CN" altLang="en-US" i="1">
                              <a:solidFill>
                                <a:schemeClr val="tx1"/>
                              </a:solidFill>
                              <a:latin typeface="Cambria Math" panose="02040503050406030204" pitchFamily="18" charset="0"/>
                            </a:rPr>
                          </m:ctrlPr>
                        </m:naryPr>
                        <m:sub>
                          <m:r>
                            <a:rPr lang="zh-CN" altLang="en-US" i="1">
                              <a:solidFill>
                                <a:schemeClr val="tx1"/>
                              </a:solidFill>
                              <a:latin typeface="Cambria Math" panose="02040503050406030204" pitchFamily="18" charset="0"/>
                            </a:rPr>
                            <m:t>𝑘</m:t>
                          </m:r>
                          <m:r>
                            <a:rPr lang="zh-CN" altLang="en-US" i="0">
                              <a:solidFill>
                                <a:schemeClr val="tx1"/>
                              </a:solidFill>
                              <a:latin typeface="Cambria Math" panose="02040503050406030204" pitchFamily="18" charset="0"/>
                            </a:rPr>
                            <m:t>=1</m:t>
                          </m:r>
                        </m:sub>
                        <m:sup>
                          <m:r>
                            <a:rPr lang="zh-CN" altLang="en-US" i="1">
                              <a:solidFill>
                                <a:schemeClr val="tx1"/>
                              </a:solidFill>
                              <a:latin typeface="Cambria Math" panose="02040503050406030204" pitchFamily="18" charset="0"/>
                            </a:rPr>
                            <m:t>𝑐</m:t>
                          </m:r>
                        </m:sup>
                        <m:e>
                          <m:sSup>
                            <m:sSupPr>
                              <m:ctrlPr>
                                <a:rPr lang="zh-CN" altLang="en-US" i="1">
                                  <a:solidFill>
                                    <a:schemeClr val="tx1"/>
                                  </a:solidFill>
                                  <a:latin typeface="Cambria Math" panose="02040503050406030204" pitchFamily="18" charset="0"/>
                                </a:rPr>
                              </m:ctrlPr>
                            </m:sSupPr>
                            <m:e>
                              <m:d>
                                <m:dPr>
                                  <m:ctrlPr>
                                    <a:rPr lang="zh-CN" altLang="en-US" i="1">
                                      <a:solidFill>
                                        <a:schemeClr val="tx1"/>
                                      </a:solidFill>
                                      <a:latin typeface="Cambria Math" panose="02040503050406030204" pitchFamily="18" charset="0"/>
                                    </a:rPr>
                                  </m:ctrlPr>
                                </m:dPr>
                                <m:e>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𝑝</m:t>
                                      </m:r>
                                    </m:e>
                                    <m:sub>
                                      <m:r>
                                        <a:rPr lang="zh-CN" altLang="en-US" i="1">
                                          <a:solidFill>
                                            <a:schemeClr val="tx1"/>
                                          </a:solidFill>
                                          <a:latin typeface="Cambria Math" panose="02040503050406030204" pitchFamily="18" charset="0"/>
                                        </a:rPr>
                                        <m:t>𝑘</m:t>
                                      </m:r>
                                    </m:sub>
                                  </m:sSub>
                                </m:e>
                              </m:d>
                            </m:e>
                            <m:sup>
                              <m:r>
                                <a:rPr lang="zh-CN" altLang="en-US" i="0">
                                  <a:solidFill>
                                    <a:schemeClr val="tx1"/>
                                  </a:solidFill>
                                  <a:latin typeface="Cambria Math" panose="02040503050406030204" pitchFamily="18" charset="0"/>
                                </a:rPr>
                                <m:t>2</m:t>
                              </m:r>
                            </m:sup>
                          </m:sSup>
                        </m:e>
                      </m:nary>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4341240" y="3541556"/>
                <a:ext cx="2110578" cy="756169"/>
              </a:xfrm>
              <a:prstGeom prst="rect">
                <a:avLst/>
              </a:prstGeom>
              <a:blipFill rotWithShape="1">
                <a:blip r:embed="rId2"/>
                <a:stretch>
                  <a:fillRect l="-18" t="-21" r="-501" b="6"/>
                </a:stretch>
              </a:blipFill>
            </p:spPr>
            <p:txBody>
              <a:bodyPr/>
              <a:lstStyle/>
              <a:p>
                <a:r>
                  <a:rPr lang="zh-CN" altLang="en-US">
                    <a:noFill/>
                  </a:rPr>
                  <a:t> </a:t>
                </a:r>
              </a:p>
            </p:txBody>
          </p:sp>
        </mc:Fallback>
      </mc:AlternateContent>
      <p:sp>
        <p:nvSpPr>
          <p:cNvPr id="12" name="同侧圆角矩形 11"/>
          <p:cNvSpPr/>
          <p:nvPr/>
        </p:nvSpPr>
        <p:spPr>
          <a:xfrm>
            <a:off x="1242695" y="2534920"/>
            <a:ext cx="9974580" cy="568325"/>
          </a:xfrm>
          <a:prstGeom prst="round2Same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r>
              <a:rPr lang="en-US" altLang="zh-CN" sz="2000" b="1" dirty="0">
                <a:sym typeface="+mn-ea"/>
              </a:rPr>
              <a:t>Gini Impurity Formula </a:t>
            </a:r>
            <a:r>
              <a:rPr lang="en-US" altLang="zh-CN" sz="2000" dirty="0">
                <a:sym typeface="+mn-ea"/>
              </a:rPr>
              <a:t> </a:t>
            </a:r>
            <a:endParaRPr lang="en-US" altLang="zh-CN" sz="2000">
              <a:solidFill>
                <a:schemeClr val="bg1"/>
              </a:solidFill>
              <a:sym typeface="+mn-ea"/>
            </a:endParaRPr>
          </a:p>
        </p:txBody>
      </p:sp>
      <p:sp>
        <p:nvSpPr>
          <p:cNvPr id="4" name="圆角矩形 3"/>
          <p:cNvSpPr/>
          <p:nvPr/>
        </p:nvSpPr>
        <p:spPr>
          <a:xfrm>
            <a:off x="1243330" y="4735830"/>
            <a:ext cx="9973945" cy="190817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r>
              <a:rPr lang="en-US" altLang="zh-CN">
                <a:solidFill>
                  <a:schemeClr val="tx1"/>
                </a:solidFill>
              </a:rPr>
              <a:t> </a:t>
            </a:r>
          </a:p>
          <a:p>
            <a:pPr marL="285750" indent="-285750" fontAlgn="auto">
              <a:lnSpc>
                <a:spcPts val="2800"/>
              </a:lnSpc>
              <a:buFont typeface="Arial" panose="020B0604020202020204" pitchFamily="34" charset="0"/>
              <a:buChar char="•"/>
            </a:pPr>
            <a:endParaRPr lang="en-US" altLang="zh-CN" sz="2000" dirty="0">
              <a:solidFill>
                <a:schemeClr val="tx1"/>
              </a:solidFill>
              <a:sym typeface="+mn-ea"/>
            </a:endParaRPr>
          </a:p>
          <a:p>
            <a:pPr marL="285750" indent="-285750" fontAlgn="auto">
              <a:lnSpc>
                <a:spcPts val="2800"/>
              </a:lnSpc>
              <a:buFont typeface="Arial" panose="020B0604020202020204" pitchFamily="34" charset="0"/>
              <a:buChar char="•"/>
            </a:pPr>
            <a:endParaRPr lang="en-US" altLang="zh-CN" sz="2000" dirty="0">
              <a:solidFill>
                <a:schemeClr val="tx1"/>
              </a:solidFill>
              <a:sym typeface="+mn-ea"/>
            </a:endParaRPr>
          </a:p>
          <a:p>
            <a:pPr indent="0" fontAlgn="auto">
              <a:lnSpc>
                <a:spcPts val="2800"/>
              </a:lnSpc>
              <a:buFont typeface="Arial" panose="020B0604020202020204" pitchFamily="34" charset="0"/>
              <a:buNone/>
            </a:pPr>
            <a:r>
              <a:rPr lang="en-US" altLang="zh-CN" sz="2000" dirty="0">
                <a:solidFill>
                  <a:schemeClr val="tx1"/>
                </a:solidFill>
                <a:sym typeface="+mn-ea"/>
              </a:rPr>
              <a:t>Consider a node with 10 samples: 7 are Class A, 3 are Class B. </a:t>
            </a:r>
            <a:endParaRPr lang="en-US" altLang="zh-CN" sz="2000" dirty="0">
              <a:solidFill>
                <a:schemeClr val="tx1"/>
              </a:solidFill>
            </a:endParaRPr>
          </a:p>
          <a:p>
            <a:pPr indent="0" fontAlgn="auto">
              <a:lnSpc>
                <a:spcPts val="2800"/>
              </a:lnSpc>
              <a:buFont typeface="Arial" panose="020B0604020202020204" pitchFamily="34" charset="0"/>
              <a:buNone/>
            </a:pPr>
            <a:r>
              <a:rPr lang="en-US" altLang="zh-CN" sz="2000" dirty="0" err="1">
                <a:solidFill>
                  <a:schemeClr val="tx1"/>
                </a:solidFill>
                <a:sym typeface="+mn-ea"/>
              </a:rPr>
              <a:t>p</a:t>
            </a:r>
            <a:r>
              <a:rPr lang="en-US" altLang="zh-CN" sz="2000" baseline="-25000" dirty="0" err="1">
                <a:solidFill>
                  <a:schemeClr val="tx1"/>
                </a:solidFill>
                <a:sym typeface="+mn-ea"/>
              </a:rPr>
              <a:t>A</a:t>
            </a:r>
            <a:r>
              <a:rPr lang="en-US" altLang="zh-CN" sz="2000" dirty="0">
                <a:solidFill>
                  <a:schemeClr val="tx1"/>
                </a:solidFill>
                <a:sym typeface="+mn-ea"/>
              </a:rPr>
              <a:t> = 7/10 = 0.7, </a:t>
            </a:r>
            <a:r>
              <a:rPr lang="en-US" altLang="zh-CN" sz="2000" dirty="0" err="1">
                <a:solidFill>
                  <a:schemeClr val="tx1"/>
                </a:solidFill>
                <a:sym typeface="+mn-ea"/>
              </a:rPr>
              <a:t>p</a:t>
            </a:r>
            <a:r>
              <a:rPr lang="en-US" altLang="zh-CN" sz="2000" baseline="-25000" dirty="0" err="1">
                <a:solidFill>
                  <a:schemeClr val="tx1"/>
                </a:solidFill>
                <a:sym typeface="+mn-ea"/>
              </a:rPr>
              <a:t>B</a:t>
            </a:r>
            <a:r>
              <a:rPr lang="en-US" altLang="zh-CN" sz="2000" dirty="0">
                <a:solidFill>
                  <a:schemeClr val="tx1"/>
                </a:solidFill>
                <a:sym typeface="+mn-ea"/>
              </a:rPr>
              <a:t> = 3/10 = 0.3 </a:t>
            </a:r>
            <a:endParaRPr lang="en-US" altLang="zh-CN" sz="2000" dirty="0">
              <a:solidFill>
                <a:schemeClr val="tx1"/>
              </a:solidFill>
            </a:endParaRPr>
          </a:p>
          <a:p>
            <a:pPr indent="0" fontAlgn="auto">
              <a:lnSpc>
                <a:spcPts val="2800"/>
              </a:lnSpc>
              <a:buFont typeface="Arial" panose="020B0604020202020204" pitchFamily="34" charset="0"/>
              <a:buNone/>
            </a:pPr>
            <a:r>
              <a:rPr lang="en-US" altLang="zh-CN" sz="2000" dirty="0">
                <a:solidFill>
                  <a:schemeClr val="tx1"/>
                </a:solidFill>
                <a:sym typeface="+mn-ea"/>
              </a:rPr>
              <a:t>G = 1 − ((0.7)</a:t>
            </a:r>
            <a:r>
              <a:rPr lang="en-US" altLang="zh-CN" sz="2000" baseline="30000" dirty="0">
                <a:solidFill>
                  <a:schemeClr val="tx1"/>
                </a:solidFill>
                <a:sym typeface="+mn-ea"/>
              </a:rPr>
              <a:t>2</a:t>
            </a:r>
            <a:r>
              <a:rPr lang="en-US" altLang="zh-CN" sz="2000" dirty="0">
                <a:solidFill>
                  <a:schemeClr val="tx1"/>
                </a:solidFill>
                <a:sym typeface="+mn-ea"/>
              </a:rPr>
              <a:t>+(0.3)</a:t>
            </a:r>
            <a:r>
              <a:rPr lang="en-US" altLang="zh-CN" sz="2000" baseline="30000" dirty="0">
                <a:solidFill>
                  <a:schemeClr val="tx1"/>
                </a:solidFill>
                <a:sym typeface="+mn-ea"/>
              </a:rPr>
              <a:t>2</a:t>
            </a:r>
            <a:r>
              <a:rPr lang="en-US" altLang="zh-CN" sz="2000" dirty="0">
                <a:solidFill>
                  <a:schemeClr val="tx1"/>
                </a:solidFill>
                <a:sym typeface="+mn-ea"/>
              </a:rPr>
              <a:t>) = 1 − (0.49+0.09) = 1 − 0.58 = </a:t>
            </a:r>
            <a:r>
              <a:rPr lang="en-US" altLang="zh-CN" sz="2000" b="1" dirty="0">
                <a:solidFill>
                  <a:schemeClr val="tx1"/>
                </a:solidFill>
                <a:sym typeface="+mn-ea"/>
              </a:rPr>
              <a:t>0.42</a:t>
            </a:r>
            <a:endParaRPr lang="zh-CN" altLang="en-US" sz="2000" b="1" dirty="0">
              <a:solidFill>
                <a:schemeClr val="tx1"/>
              </a:solidFill>
            </a:endParaRPr>
          </a:p>
          <a:p>
            <a:pPr indent="0" fontAlgn="auto">
              <a:lnSpc>
                <a:spcPts val="2800"/>
              </a:lnSpc>
              <a:buFont typeface="Arial" panose="020B0604020202020204" pitchFamily="34" charset="0"/>
              <a:buNone/>
            </a:pPr>
            <a:endParaRPr lang="en-US" altLang="zh-CN" sz="2000" i="1" dirty="0">
              <a:solidFill>
                <a:schemeClr val="tx1"/>
              </a:solidFill>
              <a:sym typeface="+mn-ea"/>
            </a:endParaRPr>
          </a:p>
          <a:p>
            <a:pPr marL="285750" indent="-285750" fontAlgn="auto">
              <a:lnSpc>
                <a:spcPts val="2800"/>
              </a:lnSpc>
              <a:buFont typeface="Arial" panose="020B0604020202020204" pitchFamily="34" charset="0"/>
              <a:buChar char="•"/>
            </a:pPr>
            <a:endParaRPr lang="en-US" altLang="zh-CN" sz="2000" i="1" dirty="0">
              <a:solidFill>
                <a:schemeClr val="tx1"/>
              </a:solidFill>
              <a:sym typeface="+mn-ea"/>
            </a:endParaRPr>
          </a:p>
        </p:txBody>
      </p:sp>
      <p:sp>
        <p:nvSpPr>
          <p:cNvPr id="9" name="同侧圆角矩形 8"/>
          <p:cNvSpPr/>
          <p:nvPr/>
        </p:nvSpPr>
        <p:spPr>
          <a:xfrm>
            <a:off x="1242695" y="4735830"/>
            <a:ext cx="9974580" cy="568325"/>
          </a:xfrm>
          <a:prstGeom prst="round2SameRect">
            <a:avLst/>
          </a:prstGeom>
          <a:solidFill>
            <a:schemeClr val="accent4">
              <a:lumMod val="5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r>
              <a:rPr lang="en-US" altLang="zh-CN" sz="2000" dirty="0">
                <a:sym typeface="+mn-ea"/>
              </a:rPr>
              <a:t>Example Calculation</a:t>
            </a:r>
            <a:r>
              <a:rPr lang="en-US" altLang="zh-CN" sz="2000" b="1" dirty="0">
                <a:sym typeface="+mn-ea"/>
              </a:rPr>
              <a:t> </a:t>
            </a:r>
            <a:r>
              <a:rPr lang="en-US" altLang="zh-CN" sz="2000" dirty="0">
                <a:sym typeface="+mn-ea"/>
              </a:rPr>
              <a:t> </a:t>
            </a:r>
            <a:endParaRPr lang="en-US" altLang="zh-CN" sz="2000">
              <a:solidFill>
                <a:schemeClr val="bg1"/>
              </a:solidFill>
              <a:sym typeface="+mn-ea"/>
            </a:endParaRPr>
          </a:p>
        </p:txBody>
      </p:sp>
      <p:sp>
        <p:nvSpPr>
          <p:cNvPr id="8" name="Slide Number Placeholder 7">
            <a:extLst>
              <a:ext uri="{FF2B5EF4-FFF2-40B4-BE49-F238E27FC236}">
                <a16:creationId xmlns:a16="http://schemas.microsoft.com/office/drawing/2014/main" id="{04D8751F-1D53-8B3A-9A67-3867E40E0C9A}"/>
              </a:ext>
            </a:extLst>
          </p:cNvPr>
          <p:cNvSpPr>
            <a:spLocks noGrp="1"/>
          </p:cNvSpPr>
          <p:nvPr>
            <p:ph type="sldNum" sz="quarter" idx="12"/>
          </p:nvPr>
        </p:nvSpPr>
        <p:spPr/>
        <p:txBody>
          <a:bodyPr/>
          <a:lstStyle/>
          <a:p>
            <a:fld id="{49AE70B2-8BF9-45C0-BB95-33D1B9D3A854}" type="slidenum">
              <a:rPr lang="zh-CN" altLang="en-US" smtClean="0"/>
              <a:t>18</a:t>
            </a:fld>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9110" y="344170"/>
            <a:ext cx="8724900" cy="460375"/>
          </a:xfrm>
          <a:prstGeom prst="rect">
            <a:avLst/>
          </a:prstGeom>
          <a:noFill/>
        </p:spPr>
        <p:txBody>
          <a:bodyPr wrap="square" rtlCol="0">
            <a:spAutoFit/>
          </a:bodyPr>
          <a:lstStyle/>
          <a:p>
            <a:r>
              <a:rPr lang="en-US" altLang="zh-CN" sz="2400">
                <a:solidFill>
                  <a:schemeClr val="accent6">
                    <a:lumMod val="75000"/>
                  </a:schemeClr>
                </a:solidFill>
                <a:latin typeface="+mj-ea"/>
                <a:ea typeface="+mj-ea"/>
              </a:rPr>
              <a:t>Building a Decision Tree: Information Gain (Gini Gain)</a:t>
            </a:r>
          </a:p>
        </p:txBody>
      </p:sp>
      <p:sp>
        <p:nvSpPr>
          <p:cNvPr id="3" name="文本框 2"/>
          <p:cNvSpPr txBox="1"/>
          <p:nvPr/>
        </p:nvSpPr>
        <p:spPr>
          <a:xfrm>
            <a:off x="1066165" y="1278890"/>
            <a:ext cx="10524490" cy="1168400"/>
          </a:xfrm>
          <a:prstGeom prst="rect">
            <a:avLst/>
          </a:prstGeom>
          <a:noFill/>
        </p:spPr>
        <p:txBody>
          <a:bodyPr wrap="square" rtlCol="0">
            <a:spAutoFit/>
          </a:bodyPr>
          <a:lstStyle/>
          <a:p>
            <a:pPr marL="285750" indent="-285750" fontAlgn="auto">
              <a:lnSpc>
                <a:spcPts val="2800"/>
              </a:lnSpc>
              <a:buFont typeface="Arial" panose="020B0604020202020204" pitchFamily="34" charset="0"/>
              <a:buChar char="•"/>
            </a:pPr>
            <a:r>
              <a:rPr lang="en-US" altLang="zh-CN" sz="2000" dirty="0"/>
              <a:t>We want to find the split that maximizes the reduction in impurity. </a:t>
            </a:r>
          </a:p>
          <a:p>
            <a:pPr fontAlgn="auto">
              <a:lnSpc>
                <a:spcPts val="2800"/>
              </a:lnSpc>
            </a:pPr>
            <a:r>
              <a:rPr lang="en-US" altLang="zh-CN" sz="2000" dirty="0"/>
              <a:t>    This reduction is called </a:t>
            </a:r>
            <a:r>
              <a:rPr lang="en-US" altLang="zh-CN" sz="2000" b="1" dirty="0"/>
              <a:t>Information Gain </a:t>
            </a:r>
            <a:r>
              <a:rPr lang="en-US" altLang="zh-CN" sz="2000" dirty="0"/>
              <a:t>or</a:t>
            </a:r>
            <a:r>
              <a:rPr lang="en-US" altLang="zh-CN" sz="2000" b="1" dirty="0"/>
              <a:t> Gini Gain</a:t>
            </a:r>
            <a:r>
              <a:rPr lang="en-US" altLang="zh-CN" sz="2000" dirty="0"/>
              <a:t>. </a:t>
            </a:r>
          </a:p>
          <a:p>
            <a:pPr marL="285750" indent="-285750" fontAlgn="auto">
              <a:lnSpc>
                <a:spcPts val="2800"/>
              </a:lnSpc>
              <a:buFont typeface="Arial" panose="020B0604020202020204" pitchFamily="34" charset="0"/>
              <a:buChar char="•"/>
            </a:pPr>
            <a:r>
              <a:rPr lang="en-US" altLang="zh-CN" sz="2000" dirty="0"/>
              <a:t>The algorithm iterates through all possible features and split points to find the best one.</a:t>
            </a:r>
          </a:p>
        </p:txBody>
      </p:sp>
      <p:sp>
        <p:nvSpPr>
          <p:cNvPr id="6" name="圆角矩形 5"/>
          <p:cNvSpPr/>
          <p:nvPr/>
        </p:nvSpPr>
        <p:spPr>
          <a:xfrm>
            <a:off x="1209040" y="2854960"/>
            <a:ext cx="9973945" cy="355663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r>
              <a:rPr lang="en-US" altLang="zh-CN">
                <a:solidFill>
                  <a:schemeClr val="tx1"/>
                </a:solidFill>
              </a:rPr>
              <a:t> </a:t>
            </a:r>
          </a:p>
          <a:p>
            <a:pPr indent="0" fontAlgn="auto">
              <a:lnSpc>
                <a:spcPts val="2800"/>
              </a:lnSpc>
              <a:buFont typeface="Arial" panose="020B0604020202020204" pitchFamily="34" charset="0"/>
              <a:buNone/>
            </a:pPr>
            <a:r>
              <a:rPr lang="en-US" altLang="zh-CN" sz="2000" dirty="0">
                <a:solidFill>
                  <a:schemeClr val="tx1"/>
                </a:solidFill>
                <a:sym typeface="+mn-ea"/>
              </a:rPr>
              <a:t>For a parent node S split into m child nodes </a:t>
            </a:r>
            <a:r>
              <a:rPr lang="en-US" altLang="zh-CN" sz="2000" dirty="0" err="1">
                <a:solidFill>
                  <a:schemeClr val="tx1"/>
                </a:solidFill>
                <a:sym typeface="+mn-ea"/>
              </a:rPr>
              <a:t>S</a:t>
            </a:r>
            <a:r>
              <a:rPr lang="en-US" altLang="zh-CN" sz="2000" baseline="-25000" dirty="0" err="1">
                <a:solidFill>
                  <a:schemeClr val="tx1"/>
                </a:solidFill>
                <a:sym typeface="+mn-ea"/>
              </a:rPr>
              <a:t>v</a:t>
            </a:r>
            <a:r>
              <a:rPr lang="en-US" altLang="zh-CN" sz="2000" dirty="0">
                <a:solidFill>
                  <a:schemeClr val="tx1"/>
                </a:solidFill>
                <a:sym typeface="+mn-ea"/>
              </a:rPr>
              <a:t> based on attribute A:</a:t>
            </a:r>
            <a:endParaRPr lang="zh-CN" altLang="en-US" sz="2000" dirty="0">
              <a:solidFill>
                <a:schemeClr val="tx1"/>
              </a:solidFill>
            </a:endParaRPr>
          </a:p>
          <a:p>
            <a:pPr marL="285750" indent="-285750" fontAlgn="auto">
              <a:lnSpc>
                <a:spcPts val="2800"/>
              </a:lnSpc>
              <a:buFont typeface="Arial" panose="020B0604020202020204" pitchFamily="34" charset="0"/>
              <a:buChar char="•"/>
            </a:pPr>
            <a:endParaRPr lang="en-US" altLang="zh-CN" sz="2000" dirty="0">
              <a:solidFill>
                <a:schemeClr val="tx1"/>
              </a:solidFill>
              <a:sym typeface="+mn-ea"/>
            </a:endParaRPr>
          </a:p>
          <a:p>
            <a:pPr marL="285750" indent="-285750" fontAlgn="auto">
              <a:lnSpc>
                <a:spcPts val="2800"/>
              </a:lnSpc>
              <a:buFont typeface="Arial" panose="020B0604020202020204" pitchFamily="34" charset="0"/>
              <a:buChar char="•"/>
            </a:pPr>
            <a:endParaRPr lang="en-US" altLang="zh-CN" sz="2000" dirty="0">
              <a:solidFill>
                <a:schemeClr val="tx1"/>
              </a:solidFill>
              <a:sym typeface="+mn-ea"/>
            </a:endParaRPr>
          </a:p>
          <a:p>
            <a:pPr marL="285750" indent="-285750" fontAlgn="auto">
              <a:lnSpc>
                <a:spcPts val="2800"/>
              </a:lnSpc>
              <a:buFont typeface="Arial" panose="020B0604020202020204" pitchFamily="34" charset="0"/>
              <a:buChar char="•"/>
            </a:pPr>
            <a:endParaRPr lang="en-US" altLang="zh-CN" sz="2000" i="1" dirty="0">
              <a:solidFill>
                <a:schemeClr val="tx1"/>
              </a:solidFill>
              <a:sym typeface="+mn-ea"/>
            </a:endParaRPr>
          </a:p>
          <a:p>
            <a:pPr indent="0" fontAlgn="auto">
              <a:lnSpc>
                <a:spcPts val="2800"/>
              </a:lnSpc>
              <a:buFont typeface="Arial" panose="020B0604020202020204" pitchFamily="34" charset="0"/>
              <a:buNone/>
            </a:pPr>
            <a:endParaRPr lang="en-US" altLang="zh-CN" sz="2000" i="1" dirty="0">
              <a:solidFill>
                <a:schemeClr val="tx1"/>
              </a:solidFill>
              <a:sym typeface="+mn-ea"/>
            </a:endParaRPr>
          </a:p>
          <a:p>
            <a:pPr marL="285750" indent="-285750" fontAlgn="auto">
              <a:lnSpc>
                <a:spcPts val="2800"/>
              </a:lnSpc>
              <a:buFont typeface="Arial" panose="020B0604020202020204" pitchFamily="34" charset="0"/>
              <a:buChar char="•"/>
            </a:pPr>
            <a:endParaRPr lang="en-US" altLang="zh-CN" sz="2000" i="1" dirty="0">
              <a:solidFill>
                <a:schemeClr val="tx1"/>
              </a:solidFill>
              <a:sym typeface="+mn-ea"/>
            </a:endParaRPr>
          </a:p>
        </p:txBody>
      </p:sp>
      <mc:AlternateContent xmlns:mc="http://schemas.openxmlformats.org/markup-compatibility/2006" xmlns:a14="http://schemas.microsoft.com/office/drawing/2010/main">
        <mc:Choice Requires="a14">
          <p:sp>
            <p:nvSpPr>
              <p:cNvPr id="5" name="文本框 4"/>
              <p:cNvSpPr txBox="1"/>
              <p:nvPr/>
            </p:nvSpPr>
            <p:spPr>
              <a:xfrm>
                <a:off x="3740150" y="4370070"/>
                <a:ext cx="4287520" cy="957580"/>
              </a:xfrm>
              <a:prstGeom prst="rect">
                <a:avLst/>
              </a:prstGeom>
              <a:noFill/>
            </p:spPr>
            <p:txBody>
              <a:bodyPr wrap="none" lIns="0" tIns="0" rIns="0" bIns="0" rtlCol="0">
                <a:no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1"/>
                          </a:solidFill>
                          <a:latin typeface="Cambria Math" panose="02040503050406030204" pitchFamily="18" charset="0"/>
                        </a:rPr>
                        <m:t>𝐺𝑎</m:t>
                      </m:r>
                      <m:r>
                        <a:rPr lang="zh-CN" altLang="en-US" i="0">
                          <a:solidFill>
                            <a:schemeClr val="tx1"/>
                          </a:solidFill>
                          <a:latin typeface="Cambria Math" panose="02040503050406030204" pitchFamily="18" charset="0"/>
                        </a:rPr>
                        <m:t>ⅈ</m:t>
                      </m:r>
                      <m:r>
                        <a:rPr lang="zh-CN" altLang="en-US" i="1">
                          <a:solidFill>
                            <a:schemeClr val="tx1"/>
                          </a:solidFill>
                          <a:latin typeface="Cambria Math" panose="02040503050406030204" pitchFamily="18" charset="0"/>
                        </a:rPr>
                        <m:t>𝑛</m:t>
                      </m:r>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𝑆</m:t>
                          </m:r>
                          <m:r>
                            <a:rPr lang="zh-CN" altLang="en-US" i="0">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𝐴</m:t>
                          </m:r>
                        </m:e>
                      </m:d>
                      <m:r>
                        <a:rPr lang="zh-CN" altLang="en-US" i="0">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𝐺</m:t>
                      </m:r>
                      <m:d>
                        <m:dPr>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𝑠</m:t>
                          </m:r>
                        </m:e>
                      </m:d>
                      <m:r>
                        <a:rPr lang="zh-CN" altLang="en-US" i="0">
                          <a:solidFill>
                            <a:schemeClr val="tx1"/>
                          </a:solidFill>
                          <a:latin typeface="Cambria Math" panose="02040503050406030204" pitchFamily="18" charset="0"/>
                        </a:rPr>
                        <m:t>−</m:t>
                      </m:r>
                      <m:nary>
                        <m:naryPr>
                          <m:chr m:val="∑"/>
                          <m:limLoc m:val="undOvr"/>
                          <m:grow m:val="on"/>
                          <m:supHide m:val="on"/>
                          <m:ctrlPr>
                            <a:rPr lang="zh-CN" altLang="en-US" i="1">
                              <a:solidFill>
                                <a:schemeClr val="tx1"/>
                              </a:solidFill>
                              <a:latin typeface="Cambria Math" panose="02040503050406030204" pitchFamily="18" charset="0"/>
                            </a:rPr>
                          </m:ctrlPr>
                        </m:naryPr>
                        <m:sub>
                          <m:r>
                            <a:rPr lang="zh-CN" altLang="en-US" i="1">
                              <a:solidFill>
                                <a:schemeClr val="tx1"/>
                              </a:solidFill>
                              <a:latin typeface="Cambria Math" panose="02040503050406030204" pitchFamily="18" charset="0"/>
                            </a:rPr>
                            <m:t>𝑣</m:t>
                          </m:r>
                          <m:r>
                            <a:rPr lang="zh-CN" altLang="en-US" i="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𝑉</m:t>
                          </m:r>
                          <m:r>
                            <a:rPr lang="zh-CN" altLang="en-US" i="1">
                              <a:solidFill>
                                <a:schemeClr val="tx1"/>
                              </a:solidFill>
                              <a:latin typeface="Cambria Math" panose="02040503050406030204" pitchFamily="18" charset="0"/>
                            </a:rPr>
                            <m:t>𝑎</m:t>
                          </m:r>
                          <m:r>
                            <a:rPr lang="en-US" altLang="zh-CN" b="0" i="1" smtClean="0">
                              <a:solidFill>
                                <a:schemeClr val="tx1"/>
                              </a:solidFill>
                              <a:latin typeface="Cambria Math" panose="02040503050406030204" pitchFamily="18" charset="0"/>
                            </a:rPr>
                            <m:t>𝑙</m:t>
                          </m:r>
                          <m:r>
                            <a:rPr lang="zh-CN" altLang="en-US" i="1">
                              <a:solidFill>
                                <a:schemeClr val="tx1"/>
                              </a:solidFill>
                              <a:latin typeface="Cambria Math" panose="02040503050406030204" pitchFamily="18" charset="0"/>
                            </a:rPr>
                            <m:t>𝑢𝑒</m:t>
                          </m:r>
                          <m:r>
                            <a:rPr lang="en-US" altLang="zh-CN" b="0" i="1" smtClean="0">
                              <a:solidFill>
                                <a:schemeClr val="tx1"/>
                              </a:solidFill>
                              <a:latin typeface="Cambria Math" panose="02040503050406030204" pitchFamily="18" charset="0"/>
                            </a:rPr>
                            <m:t>𝑠</m:t>
                          </m:r>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𝐴</m:t>
                          </m:r>
                          <m:r>
                            <a:rPr lang="en-US" altLang="zh-CN" b="0" i="1" smtClean="0">
                              <a:solidFill>
                                <a:schemeClr val="tx1"/>
                              </a:solidFill>
                              <a:latin typeface="Cambria Math" panose="02040503050406030204" pitchFamily="18" charset="0"/>
                            </a:rPr>
                            <m:t>)</m:t>
                          </m:r>
                        </m:sub>
                        <m:sup/>
                        <m:e>
                          <m:f>
                            <m:fPr>
                              <m:ctrlPr>
                                <a:rPr lang="zh-CN" altLang="en-US" i="1">
                                  <a:solidFill>
                                    <a:schemeClr val="tx1"/>
                                  </a:solidFill>
                                  <a:latin typeface="Cambria Math" panose="02040503050406030204" pitchFamily="18" charset="0"/>
                                </a:rPr>
                              </m:ctrlPr>
                            </m:fPr>
                            <m:num>
                              <m:d>
                                <m:dPr>
                                  <m:begChr m:val="|"/>
                                  <m:endChr m:val="|"/>
                                  <m:ctrlPr>
                                    <a:rPr lang="zh-CN" altLang="en-US" i="1">
                                      <a:solidFill>
                                        <a:schemeClr val="tx1"/>
                                      </a:solidFill>
                                      <a:latin typeface="Cambria Math" panose="02040503050406030204" pitchFamily="18" charset="0"/>
                                    </a:rPr>
                                  </m:ctrlPr>
                                </m:dPr>
                                <m:e>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𝑠</m:t>
                                      </m:r>
                                    </m:e>
                                    <m:sub>
                                      <m:r>
                                        <a:rPr lang="zh-CN" altLang="en-US" i="1">
                                          <a:solidFill>
                                            <a:schemeClr val="tx1"/>
                                          </a:solidFill>
                                          <a:latin typeface="Cambria Math" panose="02040503050406030204" pitchFamily="18" charset="0"/>
                                        </a:rPr>
                                        <m:t>𝑣</m:t>
                                      </m:r>
                                    </m:sub>
                                  </m:sSub>
                                </m:e>
                              </m:d>
                            </m:num>
                            <m:den>
                              <m:r>
                                <a:rPr lang="en-US" altLang="zh-CN"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𝑠</m:t>
                              </m:r>
                              <m:r>
                                <a:rPr lang="en-US" altLang="zh-CN" b="0" i="1" smtClean="0">
                                  <a:solidFill>
                                    <a:schemeClr val="tx1"/>
                                  </a:solidFill>
                                  <a:latin typeface="Cambria Math" panose="02040503050406030204" pitchFamily="18" charset="0"/>
                                </a:rPr>
                                <m:t>|</m:t>
                              </m:r>
                            </m:den>
                          </m:f>
                          <m:r>
                            <a:rPr lang="zh-CN" altLang="en-US" i="1">
                              <a:solidFill>
                                <a:schemeClr val="tx1"/>
                              </a:solidFill>
                              <a:latin typeface="Cambria Math" panose="02040503050406030204" pitchFamily="18" charset="0"/>
                            </a:rPr>
                            <m:t>𝐺</m:t>
                          </m:r>
                          <m:d>
                            <m:dPr>
                              <m:ctrlPr>
                                <a:rPr lang="zh-CN" altLang="en-US" i="1">
                                  <a:solidFill>
                                    <a:schemeClr val="tx1"/>
                                  </a:solidFill>
                                  <a:latin typeface="Cambria Math" panose="02040503050406030204" pitchFamily="18" charset="0"/>
                                </a:rPr>
                              </m:ctrlPr>
                            </m:dPr>
                            <m:e>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𝑆</m:t>
                                  </m:r>
                                </m:e>
                                <m:sub>
                                  <m:r>
                                    <a:rPr lang="zh-CN" altLang="en-US" i="1">
                                      <a:solidFill>
                                        <a:schemeClr val="tx1"/>
                                      </a:solidFill>
                                      <a:latin typeface="Cambria Math" panose="02040503050406030204" pitchFamily="18" charset="0"/>
                                    </a:rPr>
                                    <m:t>𝑣</m:t>
                                  </m:r>
                                </m:sub>
                              </m:sSub>
                            </m:e>
                          </m:d>
                        </m:e>
                      </m:nary>
                    </m:oMath>
                  </m:oMathPara>
                </a14:m>
                <a:endParaRPr lang="zh-CN" altLang="en-US" dirty="0">
                  <a:latin typeface="Times New Roman" panose="02020603050405020304" charset="0"/>
                  <a:cs typeface="Times New Roman" panose="02020603050405020304" charset="0"/>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3740150" y="4370070"/>
                <a:ext cx="4287520" cy="957580"/>
              </a:xfrm>
              <a:prstGeom prst="rect">
                <a:avLst/>
              </a:prstGeom>
              <a:blipFill rotWithShape="1">
                <a:blip r:embed="rId2"/>
                <a:stretch>
                  <a:fillRect/>
                </a:stretch>
              </a:blipFill>
            </p:spPr>
            <p:txBody>
              <a:bodyPr/>
              <a:lstStyle/>
              <a:p>
                <a:r>
                  <a:rPr lang="zh-CN" altLang="en-US">
                    <a:noFill/>
                  </a:rPr>
                  <a:t> </a:t>
                </a:r>
              </a:p>
            </p:txBody>
          </p:sp>
        </mc:Fallback>
      </mc:AlternateContent>
      <p:sp>
        <p:nvSpPr>
          <p:cNvPr id="8" name="文本框 7"/>
          <p:cNvSpPr txBox="1"/>
          <p:nvPr/>
        </p:nvSpPr>
        <p:spPr>
          <a:xfrm>
            <a:off x="1466850" y="5602605"/>
            <a:ext cx="8892540" cy="808990"/>
          </a:xfrm>
          <a:prstGeom prst="rect">
            <a:avLst/>
          </a:prstGeom>
          <a:noFill/>
        </p:spPr>
        <p:txBody>
          <a:bodyPr wrap="square" rtlCol="0">
            <a:spAutoFit/>
          </a:bodyPr>
          <a:lstStyle/>
          <a:p>
            <a:pPr indent="0" fontAlgn="auto">
              <a:lnSpc>
                <a:spcPts val="2800"/>
              </a:lnSpc>
            </a:pPr>
            <a:r>
              <a:rPr lang="en-US" altLang="zh-CN" sz="2000" dirty="0"/>
              <a:t>Where |</a:t>
            </a:r>
            <a:r>
              <a:rPr lang="en-US" altLang="zh-CN" sz="2000" dirty="0" err="1"/>
              <a:t>S</a:t>
            </a:r>
            <a:r>
              <a:rPr lang="en-US" altLang="zh-CN" sz="2000" baseline="-25000" dirty="0" err="1"/>
              <a:t>v</a:t>
            </a:r>
            <a:r>
              <a:rPr lang="en-US" altLang="zh-CN" sz="2000" dirty="0"/>
              <a:t>| is the number of samples in child node </a:t>
            </a:r>
            <a:r>
              <a:rPr lang="en-US" altLang="zh-CN" sz="2000" dirty="0" err="1"/>
              <a:t>S</a:t>
            </a:r>
            <a:r>
              <a:rPr lang="en-US" altLang="zh-CN" sz="2000" baseline="-25000" dirty="0" err="1"/>
              <a:t>v</a:t>
            </a:r>
            <a:r>
              <a:rPr lang="en-US" altLang="zh-CN" sz="2000" dirty="0"/>
              <a:t>, and |S| is the number of samples in the parent node S.</a:t>
            </a:r>
          </a:p>
        </p:txBody>
      </p:sp>
      <p:sp>
        <p:nvSpPr>
          <p:cNvPr id="12" name="同侧圆角矩形 11"/>
          <p:cNvSpPr/>
          <p:nvPr/>
        </p:nvSpPr>
        <p:spPr>
          <a:xfrm>
            <a:off x="1209040" y="2854960"/>
            <a:ext cx="9974580" cy="752475"/>
          </a:xfrm>
          <a:prstGeom prst="round2Same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r>
              <a:rPr lang="en-US" altLang="zh-CN" sz="2000" dirty="0">
                <a:sym typeface="+mn-ea"/>
              </a:rPr>
              <a:t>Information Gain Formula for a Split </a:t>
            </a:r>
            <a:endParaRPr lang="en-US" altLang="zh-CN" sz="2000">
              <a:solidFill>
                <a:schemeClr val="bg1"/>
              </a:solidFill>
              <a:sym typeface="+mn-ea"/>
            </a:endParaRPr>
          </a:p>
        </p:txBody>
      </p:sp>
      <p:sp>
        <p:nvSpPr>
          <p:cNvPr id="7" name="Slide Number Placeholder 6">
            <a:extLst>
              <a:ext uri="{FF2B5EF4-FFF2-40B4-BE49-F238E27FC236}">
                <a16:creationId xmlns:a16="http://schemas.microsoft.com/office/drawing/2014/main" id="{9D9B2604-928A-3BE6-CCA8-6B7E4885950C}"/>
              </a:ext>
            </a:extLst>
          </p:cNvPr>
          <p:cNvSpPr>
            <a:spLocks noGrp="1"/>
          </p:cNvSpPr>
          <p:nvPr>
            <p:ph type="sldNum" sz="quarter" idx="12"/>
          </p:nvPr>
        </p:nvSpPr>
        <p:spPr/>
        <p:txBody>
          <a:bodyPr/>
          <a:lstStyle/>
          <a:p>
            <a:fld id="{49AE70B2-8BF9-45C0-BB95-33D1B9D3A854}" type="slidenum">
              <a:rPr lang="zh-CN" altLang="en-US" smtClean="0"/>
              <a:t>19</a:t>
            </a:fld>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A62F52B-6B9E-D253-5820-ED71B0535A7A}"/>
              </a:ext>
            </a:extLst>
          </p:cNvPr>
          <p:cNvSpPr txBox="1"/>
          <p:nvPr/>
        </p:nvSpPr>
        <p:spPr>
          <a:xfrm>
            <a:off x="358775" y="582930"/>
            <a:ext cx="4916170" cy="460375"/>
          </a:xfrm>
          <a:prstGeom prst="rect">
            <a:avLst/>
          </a:prstGeom>
          <a:noFill/>
        </p:spPr>
        <p:txBody>
          <a:bodyPr wrap="square" rtlCol="0">
            <a:spAutoFit/>
          </a:bodyPr>
          <a:lstStyle/>
          <a:p>
            <a:r>
              <a:rPr lang="en-US" altLang="zh-CN" sz="2400" dirty="0">
                <a:solidFill>
                  <a:schemeClr val="accent6">
                    <a:lumMod val="75000"/>
                  </a:schemeClr>
                </a:solidFill>
                <a:latin typeface="+mj-ea"/>
                <a:ea typeface="+mj-ea"/>
              </a:rPr>
              <a:t>Acknowledgements</a:t>
            </a:r>
          </a:p>
        </p:txBody>
      </p:sp>
      <p:pic>
        <p:nvPicPr>
          <p:cNvPr id="1026" name="Picture 2">
            <a:extLst>
              <a:ext uri="{FF2B5EF4-FFF2-40B4-BE49-F238E27FC236}">
                <a16:creationId xmlns:a16="http://schemas.microsoft.com/office/drawing/2014/main" id="{8EA909F9-9CA3-BFC0-68E7-FFDCE034BE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9786" y="1531230"/>
            <a:ext cx="1834493" cy="26773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DDCDE79-DF9A-F365-C428-FCB05484195D}"/>
              </a:ext>
            </a:extLst>
          </p:cNvPr>
          <p:cNvSpPr txBox="1"/>
          <p:nvPr/>
        </p:nvSpPr>
        <p:spPr>
          <a:xfrm>
            <a:off x="601240" y="4544451"/>
            <a:ext cx="4151586" cy="1477328"/>
          </a:xfrm>
          <a:prstGeom prst="rect">
            <a:avLst/>
          </a:prstGeom>
          <a:noFill/>
        </p:spPr>
        <p:txBody>
          <a:bodyPr wrap="square">
            <a:spAutoFit/>
          </a:bodyPr>
          <a:lstStyle/>
          <a:p>
            <a:pPr algn="ctr"/>
            <a:r>
              <a:rPr lang="en-US" b="1" dirty="0">
                <a:solidFill>
                  <a:srgbClr val="C00000"/>
                </a:solidFill>
              </a:rPr>
              <a:t>Professor Dong</a:t>
            </a:r>
            <a:r>
              <a:rPr lang="zh-CN" altLang="en-US" b="1" dirty="0">
                <a:solidFill>
                  <a:srgbClr val="C00000"/>
                </a:solidFill>
              </a:rPr>
              <a:t> </a:t>
            </a:r>
            <a:r>
              <a:rPr lang="en-US" altLang="zh-CN" b="1" dirty="0">
                <a:solidFill>
                  <a:srgbClr val="C00000"/>
                </a:solidFill>
              </a:rPr>
              <a:t>Hui</a:t>
            </a:r>
            <a:r>
              <a:rPr lang="en-US" b="1" dirty="0">
                <a:solidFill>
                  <a:srgbClr val="C00000"/>
                </a:solidFill>
              </a:rPr>
              <a:t> Zhang</a:t>
            </a:r>
          </a:p>
          <a:p>
            <a:pPr algn="ctr"/>
            <a:r>
              <a:rPr lang="en-US" dirty="0"/>
              <a:t> (Dalian Inst. of Chem. Phys.)</a:t>
            </a:r>
          </a:p>
          <a:p>
            <a:pPr algn="ctr"/>
            <a:r>
              <a:rPr lang="en-US" dirty="0"/>
              <a:t>who introduced me to the world of neural network potentials in 2010s</a:t>
            </a:r>
          </a:p>
          <a:p>
            <a:pPr algn="ctr"/>
            <a:r>
              <a:rPr lang="en-US" dirty="0"/>
              <a:t>(my fulfilling years</a:t>
            </a:r>
            <a:r>
              <a:rPr lang="zh-CN" altLang="en-US" dirty="0"/>
              <a:t> </a:t>
            </a:r>
            <a:r>
              <a:rPr lang="en-US" altLang="zh-CN" dirty="0"/>
              <a:t>as </a:t>
            </a:r>
            <a:r>
              <a:rPr lang="en-US" dirty="0"/>
              <a:t>PhD candidates)</a:t>
            </a:r>
          </a:p>
        </p:txBody>
      </p:sp>
      <p:pic>
        <p:nvPicPr>
          <p:cNvPr id="6" name="Picture 5">
            <a:extLst>
              <a:ext uri="{FF2B5EF4-FFF2-40B4-BE49-F238E27FC236}">
                <a16:creationId xmlns:a16="http://schemas.microsoft.com/office/drawing/2014/main" id="{B845F8A1-1910-4127-5027-F22E1C9B6D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5123" y="4382671"/>
            <a:ext cx="1834493" cy="1651615"/>
          </a:xfrm>
          <a:prstGeom prst="rect">
            <a:avLst/>
          </a:prstGeom>
        </p:spPr>
      </p:pic>
      <p:pic>
        <p:nvPicPr>
          <p:cNvPr id="8" name="Picture 7">
            <a:extLst>
              <a:ext uri="{FF2B5EF4-FFF2-40B4-BE49-F238E27FC236}">
                <a16:creationId xmlns:a16="http://schemas.microsoft.com/office/drawing/2014/main" id="{0AABA748-BAB6-AC31-F923-21D86F3E76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4601" y="4429672"/>
            <a:ext cx="3634594" cy="1587424"/>
          </a:xfrm>
          <a:prstGeom prst="rect">
            <a:avLst/>
          </a:prstGeom>
        </p:spPr>
      </p:pic>
      <p:pic>
        <p:nvPicPr>
          <p:cNvPr id="10" name="Picture 9">
            <a:extLst>
              <a:ext uri="{FF2B5EF4-FFF2-40B4-BE49-F238E27FC236}">
                <a16:creationId xmlns:a16="http://schemas.microsoft.com/office/drawing/2014/main" id="{0853B9BD-BCAE-4DCA-8BE3-C7CA1F1E2A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4601" y="2661744"/>
            <a:ext cx="5906816" cy="1458695"/>
          </a:xfrm>
          <a:prstGeom prst="rect">
            <a:avLst/>
          </a:prstGeom>
        </p:spPr>
      </p:pic>
      <p:sp>
        <p:nvSpPr>
          <p:cNvPr id="11" name="TextBox 10">
            <a:extLst>
              <a:ext uri="{FF2B5EF4-FFF2-40B4-BE49-F238E27FC236}">
                <a16:creationId xmlns:a16="http://schemas.microsoft.com/office/drawing/2014/main" id="{146B185B-3134-7104-B219-2C6CA9209C43}"/>
              </a:ext>
            </a:extLst>
          </p:cNvPr>
          <p:cNvSpPr txBox="1"/>
          <p:nvPr/>
        </p:nvSpPr>
        <p:spPr>
          <a:xfrm>
            <a:off x="6129631" y="6021779"/>
            <a:ext cx="5236921" cy="276999"/>
          </a:xfrm>
          <a:prstGeom prst="rect">
            <a:avLst/>
          </a:prstGeom>
          <a:noFill/>
        </p:spPr>
        <p:txBody>
          <a:bodyPr wrap="square">
            <a:spAutoFit/>
          </a:bodyPr>
          <a:lstStyle/>
          <a:p>
            <a:pPr algn="r"/>
            <a:r>
              <a:rPr lang="en-US" sz="1200" dirty="0">
                <a:solidFill>
                  <a:srgbClr val="C00000"/>
                </a:solidFill>
              </a:rPr>
              <a:t>Faraday Discussions, 2012, 157: 101-111.</a:t>
            </a:r>
          </a:p>
        </p:txBody>
      </p:sp>
      <p:sp>
        <p:nvSpPr>
          <p:cNvPr id="12" name="TextBox 11">
            <a:extLst>
              <a:ext uri="{FF2B5EF4-FFF2-40B4-BE49-F238E27FC236}">
                <a16:creationId xmlns:a16="http://schemas.microsoft.com/office/drawing/2014/main" id="{CCEA5EF2-7DB5-22BF-DA11-EE363C1EE354}"/>
              </a:ext>
            </a:extLst>
          </p:cNvPr>
          <p:cNvSpPr txBox="1"/>
          <p:nvPr/>
        </p:nvSpPr>
        <p:spPr>
          <a:xfrm>
            <a:off x="6416180" y="4120439"/>
            <a:ext cx="4950372" cy="276999"/>
          </a:xfrm>
          <a:prstGeom prst="rect">
            <a:avLst/>
          </a:prstGeom>
          <a:noFill/>
        </p:spPr>
        <p:txBody>
          <a:bodyPr wrap="square">
            <a:spAutoFit/>
          </a:bodyPr>
          <a:lstStyle>
            <a:defPPr>
              <a:defRPr lang="en-US"/>
            </a:defPPr>
            <a:lvl1pPr>
              <a:defRPr>
                <a:solidFill>
                  <a:srgbClr val="C00000"/>
                </a:solidFill>
              </a:defRPr>
            </a:lvl1pPr>
          </a:lstStyle>
          <a:p>
            <a:pPr algn="r"/>
            <a:r>
              <a:rPr lang="en-US" sz="1200" dirty="0"/>
              <a:t>J. Chem. Phys., 2013, 138(15): 154301.</a:t>
            </a:r>
          </a:p>
        </p:txBody>
      </p:sp>
      <p:sp>
        <p:nvSpPr>
          <p:cNvPr id="14" name="Slide Number Placeholder 13">
            <a:extLst>
              <a:ext uri="{FF2B5EF4-FFF2-40B4-BE49-F238E27FC236}">
                <a16:creationId xmlns:a16="http://schemas.microsoft.com/office/drawing/2014/main" id="{B00FFF90-12AD-F8FE-6BC0-C2A41EDD4A6E}"/>
              </a:ext>
            </a:extLst>
          </p:cNvPr>
          <p:cNvSpPr>
            <a:spLocks noGrp="1"/>
          </p:cNvSpPr>
          <p:nvPr>
            <p:ph type="sldNum" sz="quarter" idx="12"/>
          </p:nvPr>
        </p:nvSpPr>
        <p:spPr/>
        <p:txBody>
          <a:bodyPr/>
          <a:lstStyle/>
          <a:p>
            <a:fld id="{49AE70B2-8BF9-45C0-BB95-33D1B9D3A854}" type="slidenum">
              <a:rPr lang="zh-CN" altLang="en-US" smtClean="0"/>
              <a:t>2</a:t>
            </a:fld>
            <a:endParaRPr lang="zh-CN" altLang="en-US"/>
          </a:p>
        </p:txBody>
      </p:sp>
      <p:sp>
        <p:nvSpPr>
          <p:cNvPr id="15" name="TextBox 14">
            <a:extLst>
              <a:ext uri="{FF2B5EF4-FFF2-40B4-BE49-F238E27FC236}">
                <a16:creationId xmlns:a16="http://schemas.microsoft.com/office/drawing/2014/main" id="{A90FD0DB-B000-3DA2-D716-DDDD3FD9F10E}"/>
              </a:ext>
            </a:extLst>
          </p:cNvPr>
          <p:cNvSpPr txBox="1"/>
          <p:nvPr/>
        </p:nvSpPr>
        <p:spPr>
          <a:xfrm>
            <a:off x="5496910" y="804266"/>
            <a:ext cx="6336315" cy="1754326"/>
          </a:xfrm>
          <a:prstGeom prst="rect">
            <a:avLst/>
          </a:prstGeom>
          <a:noFill/>
        </p:spPr>
        <p:txBody>
          <a:bodyPr wrap="square">
            <a:spAutoFit/>
          </a:bodyPr>
          <a:lstStyle/>
          <a:p>
            <a:pPr algn="ctr"/>
            <a:r>
              <a:rPr lang="en-US" b="1" dirty="0"/>
              <a:t>Experimental / theoretical collaborators: </a:t>
            </a:r>
          </a:p>
          <a:p>
            <a:pPr algn="ctr"/>
            <a:r>
              <a:rPr lang="en-US" b="1" dirty="0" err="1">
                <a:solidFill>
                  <a:srgbClr val="C00000"/>
                </a:solidFill>
              </a:rPr>
              <a:t>Xueming</a:t>
            </a:r>
            <a:r>
              <a:rPr lang="en-US" b="1" dirty="0">
                <a:solidFill>
                  <a:srgbClr val="C00000"/>
                </a:solidFill>
              </a:rPr>
              <a:t> Yang </a:t>
            </a:r>
            <a:r>
              <a:rPr lang="en-US" b="1" dirty="0"/>
              <a:t>Group (DICP)</a:t>
            </a:r>
          </a:p>
          <a:p>
            <a:pPr algn="ctr"/>
            <a:r>
              <a:rPr lang="en-US" b="1" dirty="0">
                <a:solidFill>
                  <a:srgbClr val="C00000"/>
                </a:solidFill>
              </a:rPr>
              <a:t>Xin Xu </a:t>
            </a:r>
            <a:r>
              <a:rPr lang="en-US" b="1" dirty="0"/>
              <a:t>Group (Fudan Univ.)</a:t>
            </a:r>
          </a:p>
          <a:p>
            <a:pPr algn="ctr"/>
            <a:r>
              <a:rPr lang="en-US" b="1" dirty="0">
                <a:solidFill>
                  <a:srgbClr val="C00000"/>
                </a:solidFill>
              </a:rPr>
              <a:t>Hua Guo </a:t>
            </a:r>
            <a:r>
              <a:rPr lang="en-US" b="1" dirty="0"/>
              <a:t>Group (Univ. New Mexico)</a:t>
            </a:r>
          </a:p>
          <a:p>
            <a:pPr algn="ctr"/>
            <a:r>
              <a:rPr lang="en-US" dirty="0"/>
              <a:t>constructed the first </a:t>
            </a:r>
            <a:r>
              <a:rPr lang="en-US" i="1" dirty="0"/>
              <a:t>ab-initio</a:t>
            </a:r>
            <a:r>
              <a:rPr lang="en-US" dirty="0"/>
              <a:t>-based NN potential</a:t>
            </a:r>
          </a:p>
          <a:p>
            <a:pPr algn="ctr"/>
            <a:r>
              <a:rPr lang="en-US" dirty="0"/>
              <a:t>(fully converged to both fitting accuracy and dataset)</a:t>
            </a:r>
          </a:p>
        </p:txBody>
      </p:sp>
    </p:spTree>
    <p:extLst>
      <p:ext uri="{BB962C8B-B14F-4D97-AF65-F5344CB8AC3E}">
        <p14:creationId xmlns:p14="http://schemas.microsoft.com/office/powerpoint/2010/main" val="34698693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rcRect l="7460" t="4142" r="7912" b="6084"/>
          <a:stretch>
            <a:fillRect/>
          </a:stretch>
        </p:blipFill>
        <p:spPr>
          <a:xfrm>
            <a:off x="2570642" y="1331671"/>
            <a:ext cx="7178986" cy="3558988"/>
          </a:xfrm>
          <a:prstGeom prst="rect">
            <a:avLst/>
          </a:prstGeom>
        </p:spPr>
      </p:pic>
      <p:sp>
        <p:nvSpPr>
          <p:cNvPr id="2" name="文本框 1"/>
          <p:cNvSpPr txBox="1"/>
          <p:nvPr/>
        </p:nvSpPr>
        <p:spPr>
          <a:xfrm>
            <a:off x="499110" y="344170"/>
            <a:ext cx="8724900" cy="460375"/>
          </a:xfrm>
          <a:prstGeom prst="rect">
            <a:avLst/>
          </a:prstGeom>
          <a:noFill/>
        </p:spPr>
        <p:txBody>
          <a:bodyPr wrap="square" rtlCol="0">
            <a:spAutoFit/>
          </a:bodyPr>
          <a:lstStyle/>
          <a:p>
            <a:r>
              <a:rPr lang="en-US" altLang="zh-CN" sz="2400">
                <a:solidFill>
                  <a:schemeClr val="accent6">
                    <a:lumMod val="75000"/>
                  </a:schemeClr>
                </a:solidFill>
                <a:latin typeface="+mj-ea"/>
                <a:ea typeface="+mj-ea"/>
              </a:rPr>
              <a:t>Building a Decision Tree: Information Gain (Gini Gain)</a:t>
            </a:r>
          </a:p>
        </p:txBody>
      </p:sp>
      <p:sp>
        <p:nvSpPr>
          <p:cNvPr id="3" name="文本框 2"/>
          <p:cNvSpPr txBox="1"/>
          <p:nvPr/>
        </p:nvSpPr>
        <p:spPr>
          <a:xfrm>
            <a:off x="2907030" y="5417820"/>
            <a:ext cx="5793105" cy="398780"/>
          </a:xfrm>
          <a:prstGeom prst="rect">
            <a:avLst/>
          </a:prstGeom>
          <a:noFill/>
        </p:spPr>
        <p:txBody>
          <a:bodyPr wrap="square" rtlCol="0">
            <a:spAutoFit/>
          </a:bodyPr>
          <a:lstStyle/>
          <a:p>
            <a:r>
              <a:rPr lang="en-US" altLang="zh-CN" sz="2000" dirty="0">
                <a:solidFill>
                  <a:srgbClr val="002060"/>
                </a:solidFill>
                <a:latin typeface="+mn-ea"/>
                <a:sym typeface="+mn-ea"/>
              </a:rPr>
              <a:t>Figure:</a:t>
            </a:r>
            <a:r>
              <a:rPr lang="zh-CN" altLang="en-US" sz="2000" dirty="0">
                <a:solidFill>
                  <a:srgbClr val="002060"/>
                </a:solidFill>
                <a:latin typeface="+mn-ea"/>
                <a:sym typeface="+mn-ea"/>
              </a:rPr>
              <a:t> </a:t>
            </a:r>
            <a:r>
              <a:rPr lang="en-US" altLang="zh-CN" sz="2000" dirty="0">
                <a:solidFill>
                  <a:schemeClr val="tx1"/>
                </a:solidFill>
                <a:latin typeface="+mj-ea"/>
                <a:ea typeface="+mj-ea"/>
                <a:sym typeface="+mn-ea"/>
              </a:rPr>
              <a:t>Information Gain</a:t>
            </a:r>
          </a:p>
        </p:txBody>
      </p:sp>
      <p:sp>
        <p:nvSpPr>
          <p:cNvPr id="5" name="Slide Number Placeholder 4">
            <a:extLst>
              <a:ext uri="{FF2B5EF4-FFF2-40B4-BE49-F238E27FC236}">
                <a16:creationId xmlns:a16="http://schemas.microsoft.com/office/drawing/2014/main" id="{36CF87AD-AB55-8CA9-2EFA-CF4924FED439}"/>
              </a:ext>
            </a:extLst>
          </p:cNvPr>
          <p:cNvSpPr>
            <a:spLocks noGrp="1"/>
          </p:cNvSpPr>
          <p:nvPr>
            <p:ph type="sldNum" sz="quarter" idx="12"/>
          </p:nvPr>
        </p:nvSpPr>
        <p:spPr/>
        <p:txBody>
          <a:bodyPr/>
          <a:lstStyle/>
          <a:p>
            <a:fld id="{49AE70B2-8BF9-45C0-BB95-33D1B9D3A854}" type="slidenum">
              <a:rPr lang="zh-CN" altLang="en-US" smtClean="0"/>
              <a:t>20</a:t>
            </a:fld>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69645" y="831215"/>
            <a:ext cx="10262235" cy="1835150"/>
          </a:xfrm>
          <a:prstGeom prst="rect">
            <a:avLst/>
          </a:prstGeom>
          <a:noFill/>
        </p:spPr>
        <p:txBody>
          <a:bodyPr wrap="square" rtlCol="0">
            <a:spAutoFit/>
          </a:bodyPr>
          <a:lstStyle/>
          <a:p>
            <a:pPr marL="285750" indent="-285750" fontAlgn="auto">
              <a:lnSpc>
                <a:spcPts val="2800"/>
              </a:lnSpc>
              <a:buFont typeface="Wingdings" panose="05000000000000000000" charset="0"/>
              <a:buChar char="l"/>
            </a:pPr>
            <a:r>
              <a:rPr lang="en-US" altLang="zh-CN" sz="2000" dirty="0"/>
              <a:t>Single decision trees are often prone to overfitting and can be unstable. </a:t>
            </a:r>
          </a:p>
          <a:p>
            <a:pPr marL="285750" indent="-285750" fontAlgn="auto">
              <a:lnSpc>
                <a:spcPts val="2800"/>
              </a:lnSpc>
              <a:buFont typeface="Wingdings" panose="05000000000000000000" charset="0"/>
              <a:buChar char="l"/>
            </a:pPr>
            <a:r>
              <a:rPr lang="en-US" altLang="zh-CN" sz="2000" dirty="0"/>
              <a:t>Ensemble methods combine the predictions of multiple individual models (often ”weak learners”) to produce a more robust and accurate model. </a:t>
            </a:r>
          </a:p>
          <a:p>
            <a:pPr marL="285750" indent="-285750" fontAlgn="auto">
              <a:lnSpc>
                <a:spcPts val="2800"/>
              </a:lnSpc>
              <a:buFont typeface="Wingdings" panose="05000000000000000000" charset="0"/>
              <a:buChar char="l"/>
            </a:pPr>
            <a:r>
              <a:rPr lang="en-US" altLang="zh-CN" sz="2000" dirty="0"/>
              <a:t>Two main types: </a:t>
            </a:r>
          </a:p>
          <a:p>
            <a:endParaRPr lang="en-US" altLang="zh-CN" sz="2000" dirty="0"/>
          </a:p>
        </p:txBody>
      </p:sp>
      <p:sp>
        <p:nvSpPr>
          <p:cNvPr id="3" name="文本框 2"/>
          <p:cNvSpPr txBox="1"/>
          <p:nvPr/>
        </p:nvSpPr>
        <p:spPr>
          <a:xfrm>
            <a:off x="786130" y="370840"/>
            <a:ext cx="6574155" cy="460375"/>
          </a:xfrm>
          <a:prstGeom prst="rect">
            <a:avLst/>
          </a:prstGeom>
          <a:noFill/>
        </p:spPr>
        <p:txBody>
          <a:bodyPr wrap="square" rtlCol="0">
            <a:spAutoFit/>
          </a:bodyPr>
          <a:lstStyle/>
          <a:p>
            <a:r>
              <a:rPr lang="en-US" altLang="zh-CN" sz="2400">
                <a:solidFill>
                  <a:schemeClr val="accent6">
                    <a:lumMod val="75000"/>
                  </a:schemeClr>
                </a:solidFill>
                <a:latin typeface="+mj-ea"/>
                <a:ea typeface="+mj-ea"/>
              </a:rPr>
              <a:t>Ensemble Methods: Beyond Single Trees</a:t>
            </a:r>
          </a:p>
        </p:txBody>
      </p:sp>
      <p:sp>
        <p:nvSpPr>
          <p:cNvPr id="8" name="文本框 7"/>
          <p:cNvSpPr txBox="1"/>
          <p:nvPr/>
        </p:nvSpPr>
        <p:spPr>
          <a:xfrm>
            <a:off x="196850" y="6315075"/>
            <a:ext cx="12323445" cy="450215"/>
          </a:xfrm>
          <a:prstGeom prst="rect">
            <a:avLst/>
          </a:prstGeom>
          <a:noFill/>
        </p:spPr>
        <p:txBody>
          <a:bodyPr wrap="square">
            <a:spAutoFit/>
          </a:bodyPr>
          <a:lstStyle/>
          <a:p>
            <a:pPr indent="0" fontAlgn="auto">
              <a:lnSpc>
                <a:spcPts val="2800"/>
              </a:lnSpc>
            </a:pPr>
            <a:r>
              <a:rPr lang="en-US" altLang="zh-CN" sz="2000">
                <a:solidFill>
                  <a:srgbClr val="002060"/>
                </a:solidFill>
                <a:latin typeface="+mn-ea"/>
                <a:sym typeface="+mn-ea"/>
              </a:rPr>
              <a:t>Figure:</a:t>
            </a:r>
            <a:r>
              <a:rPr lang="en-US" altLang="zh-CN" sz="2000" dirty="0"/>
              <a:t>Ensemble Learning Concept (Imagine multiple decision trees contributing to a final decision)</a:t>
            </a:r>
          </a:p>
        </p:txBody>
      </p:sp>
      <p:sp>
        <p:nvSpPr>
          <p:cNvPr id="4" name="文本框 3"/>
          <p:cNvSpPr txBox="1"/>
          <p:nvPr/>
        </p:nvSpPr>
        <p:spPr>
          <a:xfrm>
            <a:off x="1800860" y="2403475"/>
            <a:ext cx="8886190" cy="1835150"/>
          </a:xfrm>
          <a:prstGeom prst="rect">
            <a:avLst/>
          </a:prstGeom>
          <a:noFill/>
        </p:spPr>
        <p:txBody>
          <a:bodyPr wrap="square" rtlCol="0">
            <a:spAutoFit/>
          </a:bodyPr>
          <a:lstStyle/>
          <a:p>
            <a:pPr marL="285750" indent="-285750" fontAlgn="auto">
              <a:lnSpc>
                <a:spcPts val="2800"/>
              </a:lnSpc>
              <a:buFont typeface="Arial" panose="020B0604020202020204" pitchFamily="34" charset="0"/>
              <a:buChar char="•"/>
            </a:pPr>
            <a:r>
              <a:rPr lang="en-US" altLang="zh-CN" sz="2000" b="1" dirty="0">
                <a:sym typeface="+mn-ea"/>
              </a:rPr>
              <a:t>Bagging</a:t>
            </a:r>
            <a:r>
              <a:rPr lang="en-US" altLang="zh-CN" sz="2000" dirty="0">
                <a:sym typeface="+mn-ea"/>
              </a:rPr>
              <a:t> (Bootstrap Aggregating): Build multiple models independently and average their   predictions (e.g., Random Forests). </a:t>
            </a:r>
            <a:endParaRPr lang="en-US" altLang="zh-CN" sz="2000" dirty="0"/>
          </a:p>
          <a:p>
            <a:pPr marL="285750" indent="-285750" fontAlgn="auto">
              <a:lnSpc>
                <a:spcPts val="2800"/>
              </a:lnSpc>
              <a:buFont typeface="Arial" panose="020B0604020202020204" pitchFamily="34" charset="0"/>
              <a:buChar char="•"/>
            </a:pPr>
            <a:r>
              <a:rPr lang="en-US" altLang="zh-CN" sz="2000" b="1" dirty="0">
                <a:sym typeface="+mn-ea"/>
              </a:rPr>
              <a:t>Boosting:</a:t>
            </a:r>
            <a:r>
              <a:rPr lang="en-US" altLang="zh-CN" sz="2000" dirty="0">
                <a:sym typeface="+mn-ea"/>
              </a:rPr>
              <a:t> Build models sequentially, where each new model corrects the errors of the previous ones (e.g., Gradient Boosting).</a:t>
            </a:r>
            <a:endParaRPr lang="zh-CN" altLang="en-US" sz="2000" dirty="0"/>
          </a:p>
          <a:p>
            <a:endParaRPr lang="zh-CN" altLang="en-US" sz="2000" dirty="0"/>
          </a:p>
        </p:txBody>
      </p:sp>
      <p:pic>
        <p:nvPicPr>
          <p:cNvPr id="7" name="图片 6"/>
          <p:cNvPicPr>
            <a:picLocks noChangeAspect="1"/>
          </p:cNvPicPr>
          <p:nvPr/>
        </p:nvPicPr>
        <p:blipFill>
          <a:blip r:embed="rId2"/>
          <a:stretch>
            <a:fillRect/>
          </a:stretch>
        </p:blipFill>
        <p:spPr>
          <a:xfrm>
            <a:off x="1633070" y="3962518"/>
            <a:ext cx="7581900" cy="2352675"/>
          </a:xfrm>
          <a:prstGeom prst="rect">
            <a:avLst/>
          </a:prstGeom>
        </p:spPr>
      </p:pic>
      <p:sp>
        <p:nvSpPr>
          <p:cNvPr id="6" name="Slide Number Placeholder 5">
            <a:extLst>
              <a:ext uri="{FF2B5EF4-FFF2-40B4-BE49-F238E27FC236}">
                <a16:creationId xmlns:a16="http://schemas.microsoft.com/office/drawing/2014/main" id="{2534C85B-39AF-1804-04D4-7E39A28163C4}"/>
              </a:ext>
            </a:extLst>
          </p:cNvPr>
          <p:cNvSpPr>
            <a:spLocks noGrp="1"/>
          </p:cNvSpPr>
          <p:nvPr>
            <p:ph type="sldNum" sz="quarter" idx="12"/>
          </p:nvPr>
        </p:nvSpPr>
        <p:spPr/>
        <p:txBody>
          <a:bodyPr/>
          <a:lstStyle/>
          <a:p>
            <a:fld id="{49AE70B2-8BF9-45C0-BB95-33D1B9D3A854}" type="slidenum">
              <a:rPr lang="zh-CN" altLang="en-US" smtClean="0"/>
              <a:t>21</a:t>
            </a:fld>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03412" y="412376"/>
            <a:ext cx="3299011" cy="460375"/>
          </a:xfrm>
          <a:prstGeom prst="rect">
            <a:avLst/>
          </a:prstGeom>
          <a:noFill/>
        </p:spPr>
        <p:txBody>
          <a:bodyPr wrap="square" rtlCol="0">
            <a:spAutoFit/>
          </a:bodyPr>
          <a:lstStyle/>
          <a:p>
            <a:r>
              <a:rPr lang="en-US" altLang="zh-CN" sz="2400">
                <a:solidFill>
                  <a:schemeClr val="accent6">
                    <a:lumMod val="75000"/>
                  </a:schemeClr>
                </a:solidFill>
                <a:latin typeface="+mj-ea"/>
                <a:ea typeface="+mj-ea"/>
              </a:rPr>
              <a:t>Random Forests</a:t>
            </a:r>
          </a:p>
        </p:txBody>
      </p:sp>
      <p:sp>
        <p:nvSpPr>
          <p:cNvPr id="3" name="文本框 2"/>
          <p:cNvSpPr txBox="1"/>
          <p:nvPr/>
        </p:nvSpPr>
        <p:spPr>
          <a:xfrm>
            <a:off x="703580" y="872490"/>
            <a:ext cx="10433685" cy="2604770"/>
          </a:xfrm>
          <a:prstGeom prst="rect">
            <a:avLst/>
          </a:prstGeom>
          <a:noFill/>
        </p:spPr>
        <p:txBody>
          <a:bodyPr wrap="square" rtlCol="0">
            <a:spAutoFit/>
          </a:bodyPr>
          <a:lstStyle/>
          <a:p>
            <a:pPr indent="0" fontAlgn="auto">
              <a:lnSpc>
                <a:spcPts val="2800"/>
              </a:lnSpc>
            </a:pPr>
            <a:r>
              <a:rPr lang="en-US" altLang="zh-CN" sz="2000" dirty="0"/>
              <a:t>An </a:t>
            </a:r>
            <a:r>
              <a:rPr lang="en-US" altLang="zh-CN" sz="2000" dirty="0">
                <a:solidFill>
                  <a:srgbClr val="C00000"/>
                </a:solidFill>
              </a:rPr>
              <a:t>ensemble learning method </a:t>
            </a:r>
            <a:r>
              <a:rPr lang="en-US" altLang="zh-CN" sz="2000" dirty="0"/>
              <a:t>for both classification and regression. Builds multiple decision trees and merges their predictions to get a more accurate and stable prediction. </a:t>
            </a:r>
          </a:p>
          <a:p>
            <a:pPr indent="0" fontAlgn="auto">
              <a:lnSpc>
                <a:spcPts val="2800"/>
              </a:lnSpc>
            </a:pPr>
            <a:r>
              <a:rPr lang="en-US" altLang="zh-CN" sz="2000" dirty="0"/>
              <a:t>Two key randomization techniques: </a:t>
            </a:r>
          </a:p>
          <a:p>
            <a:pPr indent="0" fontAlgn="auto">
              <a:lnSpc>
                <a:spcPts val="2800"/>
              </a:lnSpc>
            </a:pPr>
            <a:r>
              <a:rPr lang="en-US" altLang="zh-CN" sz="2000" dirty="0"/>
              <a:t>1. Bagging (Bootstrap Aggregating): Each tree is trained on a different random subset (with replacement) of the training data. </a:t>
            </a:r>
          </a:p>
          <a:p>
            <a:pPr indent="0" fontAlgn="auto">
              <a:lnSpc>
                <a:spcPts val="2800"/>
              </a:lnSpc>
            </a:pPr>
            <a:r>
              <a:rPr lang="en-US" altLang="zh-CN" sz="2000" dirty="0"/>
              <a:t>2. Feature Randomness: At each split in a tree, only a random subset of features is considered.</a:t>
            </a:r>
          </a:p>
        </p:txBody>
      </p:sp>
      <p:pic>
        <p:nvPicPr>
          <p:cNvPr id="5" name="图片 4"/>
          <p:cNvPicPr>
            <a:picLocks noChangeAspect="1"/>
          </p:cNvPicPr>
          <p:nvPr/>
        </p:nvPicPr>
        <p:blipFill>
          <a:blip r:embed="rId2"/>
          <a:stretch>
            <a:fillRect/>
          </a:stretch>
        </p:blipFill>
        <p:spPr>
          <a:xfrm>
            <a:off x="4025152" y="3198084"/>
            <a:ext cx="4930589" cy="3194791"/>
          </a:xfrm>
          <a:prstGeom prst="rect">
            <a:avLst/>
          </a:prstGeom>
        </p:spPr>
      </p:pic>
      <p:sp>
        <p:nvSpPr>
          <p:cNvPr id="4" name="文本框 3"/>
          <p:cNvSpPr txBox="1"/>
          <p:nvPr/>
        </p:nvSpPr>
        <p:spPr>
          <a:xfrm>
            <a:off x="4874260" y="6393180"/>
            <a:ext cx="2945765" cy="443865"/>
          </a:xfrm>
          <a:prstGeom prst="rect">
            <a:avLst/>
          </a:prstGeom>
          <a:noFill/>
        </p:spPr>
        <p:txBody>
          <a:bodyPr wrap="square" rtlCol="0">
            <a:noAutofit/>
          </a:bodyPr>
          <a:lstStyle/>
          <a:p>
            <a:r>
              <a:rPr lang="en-US" altLang="zh-CN" sz="2000">
                <a:solidFill>
                  <a:srgbClr val="002060"/>
                </a:solidFill>
                <a:latin typeface="+mn-ea"/>
                <a:sym typeface="+mn-ea"/>
              </a:rPr>
              <a:t>Figure:</a:t>
            </a:r>
            <a:r>
              <a:rPr lang="en-US" altLang="zh-CN" sz="2000" dirty="0">
                <a:sym typeface="+mn-ea"/>
              </a:rPr>
              <a:t>Random Forests</a:t>
            </a:r>
            <a:endParaRPr lang="en-US" altLang="zh-CN" sz="2000" dirty="0"/>
          </a:p>
          <a:p>
            <a:endParaRPr lang="en-US" altLang="zh-CN" sz="2000" dirty="0"/>
          </a:p>
        </p:txBody>
      </p:sp>
      <p:sp>
        <p:nvSpPr>
          <p:cNvPr id="7" name="Slide Number Placeholder 6">
            <a:extLst>
              <a:ext uri="{FF2B5EF4-FFF2-40B4-BE49-F238E27FC236}">
                <a16:creationId xmlns:a16="http://schemas.microsoft.com/office/drawing/2014/main" id="{644B3671-1315-7EFB-071D-F641E080BB90}"/>
              </a:ext>
            </a:extLst>
          </p:cNvPr>
          <p:cNvSpPr>
            <a:spLocks noGrp="1"/>
          </p:cNvSpPr>
          <p:nvPr>
            <p:ph type="sldNum" sz="quarter" idx="12"/>
          </p:nvPr>
        </p:nvSpPr>
        <p:spPr/>
        <p:txBody>
          <a:bodyPr/>
          <a:lstStyle/>
          <a:p>
            <a:fld id="{49AE70B2-8BF9-45C0-BB95-33D1B9D3A854}" type="slidenum">
              <a:rPr lang="zh-CN" altLang="en-US" smtClean="0"/>
              <a:t>22</a:t>
            </a:fld>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58495" y="428625"/>
            <a:ext cx="7741285" cy="460375"/>
          </a:xfrm>
          <a:prstGeom prst="rect">
            <a:avLst/>
          </a:prstGeom>
          <a:noFill/>
        </p:spPr>
        <p:txBody>
          <a:bodyPr wrap="square" rtlCol="0">
            <a:spAutoFit/>
          </a:bodyPr>
          <a:lstStyle/>
          <a:p>
            <a:r>
              <a:rPr lang="en-US" altLang="zh-CN" sz="2400">
                <a:solidFill>
                  <a:schemeClr val="accent6">
                    <a:lumMod val="75000"/>
                  </a:schemeClr>
                </a:solidFill>
                <a:latin typeface="+mj-ea"/>
                <a:ea typeface="+mj-ea"/>
              </a:rPr>
              <a:t>Gradient Boosting (e.g., XGBoost, LightGBM)</a:t>
            </a:r>
          </a:p>
        </p:txBody>
      </p:sp>
      <p:sp>
        <p:nvSpPr>
          <p:cNvPr id="3" name="文本框 2"/>
          <p:cNvSpPr txBox="1"/>
          <p:nvPr/>
        </p:nvSpPr>
        <p:spPr>
          <a:xfrm>
            <a:off x="762000" y="1107440"/>
            <a:ext cx="6935470" cy="5118100"/>
          </a:xfrm>
          <a:prstGeom prst="rect">
            <a:avLst/>
          </a:prstGeom>
          <a:noFill/>
        </p:spPr>
        <p:txBody>
          <a:bodyPr wrap="square" rtlCol="0">
            <a:spAutoFit/>
          </a:bodyPr>
          <a:lstStyle/>
          <a:p>
            <a:pPr fontAlgn="auto">
              <a:lnSpc>
                <a:spcPts val="2800"/>
              </a:lnSpc>
            </a:pPr>
            <a:r>
              <a:rPr lang="en-US" altLang="zh-CN" sz="2000" dirty="0"/>
              <a:t>An ensemble method where new models are added to sequentially correct the errors made by previous models. </a:t>
            </a:r>
          </a:p>
          <a:p>
            <a:pPr fontAlgn="auto">
              <a:lnSpc>
                <a:spcPts val="2800"/>
              </a:lnSpc>
            </a:pPr>
            <a:r>
              <a:rPr lang="en-US" altLang="zh-CN" sz="2000" dirty="0"/>
              <a:t>Builds trees one at a time, where each new tree tries to minimize the loss function of the previous model by learning from the “residuals” (errors). </a:t>
            </a:r>
          </a:p>
          <a:p>
            <a:pPr fontAlgn="auto">
              <a:lnSpc>
                <a:spcPts val="2800"/>
              </a:lnSpc>
            </a:pPr>
            <a:r>
              <a:rPr lang="en-US" altLang="zh-CN" sz="2000" dirty="0"/>
              <a:t>How it works (intuition):</a:t>
            </a:r>
          </a:p>
          <a:p>
            <a:pPr marL="342900" indent="-342900" fontAlgn="auto">
              <a:lnSpc>
                <a:spcPts val="2800"/>
              </a:lnSpc>
              <a:buAutoNum type="arabicPeriod"/>
            </a:pPr>
            <a:r>
              <a:rPr lang="en-US" altLang="zh-CN" sz="2000" dirty="0"/>
              <a:t>Start with an initial simple model (e.g., a single leaf predicting the average). </a:t>
            </a:r>
          </a:p>
          <a:p>
            <a:pPr marL="342900" indent="-342900" fontAlgn="auto">
              <a:lnSpc>
                <a:spcPts val="2800"/>
              </a:lnSpc>
              <a:buAutoNum type="arabicPeriod"/>
            </a:pPr>
            <a:r>
              <a:rPr lang="en-US" altLang="zh-CN" sz="2000" dirty="0"/>
              <a:t>Calculate the “residuals” (errors) of this model. </a:t>
            </a:r>
          </a:p>
          <a:p>
            <a:pPr marL="342900" indent="-342900" fontAlgn="auto">
              <a:lnSpc>
                <a:spcPts val="2800"/>
              </a:lnSpc>
              <a:buAutoNum type="arabicPeriod"/>
            </a:pPr>
            <a:r>
              <a:rPr lang="en-US" altLang="zh-CN" sz="2000" dirty="0"/>
              <a:t>Train a new weak learner (decision tree) to predict these residuals. </a:t>
            </a:r>
          </a:p>
          <a:p>
            <a:pPr marL="342900" indent="-342900" fontAlgn="auto">
              <a:lnSpc>
                <a:spcPts val="2800"/>
              </a:lnSpc>
              <a:buAutoNum type="arabicPeriod"/>
            </a:pPr>
            <a:r>
              <a:rPr lang="en-US" altLang="zh-CN" sz="2000" dirty="0"/>
              <a:t>Add the predictions of this new tree to the previous model’s predictions, scaled by a learning rate. </a:t>
            </a:r>
          </a:p>
          <a:p>
            <a:pPr marL="342900" indent="-342900" fontAlgn="auto">
              <a:lnSpc>
                <a:spcPts val="2800"/>
              </a:lnSpc>
              <a:buAutoNum type="arabicPeriod"/>
            </a:pPr>
            <a:r>
              <a:rPr lang="en-US" altLang="zh-CN" sz="2000" dirty="0"/>
              <a:t>Repeat steps 2-4 for many iterations</a:t>
            </a:r>
          </a:p>
        </p:txBody>
      </p:sp>
      <p:pic>
        <p:nvPicPr>
          <p:cNvPr id="5" name="图片 4"/>
          <p:cNvPicPr>
            <a:picLocks noChangeAspect="1"/>
          </p:cNvPicPr>
          <p:nvPr/>
        </p:nvPicPr>
        <p:blipFill>
          <a:blip r:embed="rId2"/>
          <a:stretch>
            <a:fillRect/>
          </a:stretch>
        </p:blipFill>
        <p:spPr>
          <a:xfrm>
            <a:off x="7914827" y="2009697"/>
            <a:ext cx="3460377" cy="2981582"/>
          </a:xfrm>
          <a:prstGeom prst="rect">
            <a:avLst/>
          </a:prstGeom>
        </p:spPr>
      </p:pic>
      <p:sp>
        <p:nvSpPr>
          <p:cNvPr id="6" name="Slide Number Placeholder 5">
            <a:extLst>
              <a:ext uri="{FF2B5EF4-FFF2-40B4-BE49-F238E27FC236}">
                <a16:creationId xmlns:a16="http://schemas.microsoft.com/office/drawing/2014/main" id="{7E3DD55D-D868-986F-03A5-B01A289A406B}"/>
              </a:ext>
            </a:extLst>
          </p:cNvPr>
          <p:cNvSpPr>
            <a:spLocks noGrp="1"/>
          </p:cNvSpPr>
          <p:nvPr>
            <p:ph type="sldNum" sz="quarter" idx="12"/>
          </p:nvPr>
        </p:nvSpPr>
        <p:spPr/>
        <p:txBody>
          <a:bodyPr/>
          <a:lstStyle/>
          <a:p>
            <a:fld id="{49AE70B2-8BF9-45C0-BB95-33D1B9D3A854}" type="slidenum">
              <a:rPr lang="zh-CN" altLang="en-US" smtClean="0"/>
              <a:t>23</a:t>
            </a:fld>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nvGraphicFramePr>
        <p:xfrm>
          <a:off x="2024527" y="1384362"/>
          <a:ext cx="8142941" cy="4572000"/>
        </p:xfrm>
        <a:graphic>
          <a:graphicData uri="http://schemas.openxmlformats.org/drawingml/2006/table">
            <a:tbl>
              <a:tblPr firstRow="1" bandRow="1">
                <a:tableStyleId>{5C22544A-7EE6-4342-B048-85BDC9FD1C3A}</a:tableStyleId>
              </a:tblPr>
              <a:tblGrid>
                <a:gridCol w="2046941">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gridCol w="2032000">
                  <a:extLst>
                    <a:ext uri="{9D8B030D-6E8A-4147-A177-3AD203B41FA5}">
                      <a16:colId xmlns:a16="http://schemas.microsoft.com/office/drawing/2014/main" val="20003"/>
                    </a:ext>
                  </a:extLst>
                </a:gridCol>
              </a:tblGrid>
              <a:tr h="370840">
                <a:tc>
                  <a:txBody>
                    <a:bodyPr/>
                    <a:lstStyle/>
                    <a:p>
                      <a:pPr algn="ctr"/>
                      <a:r>
                        <a:rPr lang="en-US" sz="2000" b="1" dirty="0">
                          <a:solidFill>
                            <a:srgbClr val="404040"/>
                          </a:solidFill>
                          <a:effectLst/>
                          <a:latin typeface="Times New Roman" panose="02020603050405020304" charset="0"/>
                          <a:cs typeface="Times New Roman" panose="02020603050405020304" charset="0"/>
                        </a:rPr>
                        <a:t>Characteristic</a:t>
                      </a:r>
                    </a:p>
                  </a:txBody>
                  <a:tcPr marR="95250" marT="95250" marB="95250" anchor="ctr">
                    <a:lnT w="12700">
                      <a:solidFill>
                        <a:schemeClr val="tx1"/>
                      </a:solidFill>
                      <a:prstDash val="solid"/>
                    </a:lnT>
                    <a:lnB w="12700" cmpd="sng">
                      <a:solidFill>
                        <a:schemeClr val="tx1"/>
                      </a:solidFill>
                      <a:prstDash val="solid"/>
                    </a:lnB>
                    <a:noFill/>
                  </a:tcPr>
                </a:tc>
                <a:tc>
                  <a:txBody>
                    <a:bodyPr/>
                    <a:lstStyle/>
                    <a:p>
                      <a:pPr algn="ctr"/>
                      <a:r>
                        <a:rPr lang="en-US" sz="2000" b="1">
                          <a:solidFill>
                            <a:srgbClr val="404040"/>
                          </a:solidFill>
                          <a:effectLst/>
                          <a:latin typeface="Times New Roman" panose="02020603050405020304" charset="0"/>
                          <a:cs typeface="Times New Roman" panose="02020603050405020304" charset="0"/>
                        </a:rPr>
                        <a:t>XGBoost</a:t>
                      </a:r>
                    </a:p>
                  </a:txBody>
                  <a:tcPr marL="95250" marR="95250" marT="95250" marB="95250" anchor="ctr">
                    <a:lnT w="12700">
                      <a:solidFill>
                        <a:schemeClr val="tx1"/>
                      </a:solidFill>
                      <a:prstDash val="solid"/>
                    </a:lnT>
                    <a:lnB w="12700" cmpd="sng">
                      <a:solidFill>
                        <a:schemeClr val="tx1"/>
                      </a:solidFill>
                      <a:prstDash val="solid"/>
                    </a:lnB>
                    <a:noFill/>
                  </a:tcPr>
                </a:tc>
                <a:tc>
                  <a:txBody>
                    <a:bodyPr/>
                    <a:lstStyle/>
                    <a:p>
                      <a:pPr algn="ctr"/>
                      <a:r>
                        <a:rPr lang="en-US" sz="2000" b="1">
                          <a:solidFill>
                            <a:srgbClr val="404040"/>
                          </a:solidFill>
                          <a:effectLst/>
                          <a:latin typeface="Times New Roman" panose="02020603050405020304" charset="0"/>
                          <a:cs typeface="Times New Roman" panose="02020603050405020304" charset="0"/>
                        </a:rPr>
                        <a:t>LightGBM</a:t>
                      </a:r>
                    </a:p>
                  </a:txBody>
                  <a:tcPr marL="95250" marR="95250" marT="95250" marB="95250" anchor="ctr">
                    <a:lnT w="12700">
                      <a:solidFill>
                        <a:schemeClr val="tx1"/>
                      </a:solidFill>
                      <a:prstDash val="solid"/>
                    </a:lnT>
                    <a:lnB w="12700" cmpd="sng">
                      <a:solidFill>
                        <a:schemeClr val="tx1"/>
                      </a:solidFill>
                      <a:prstDash val="solid"/>
                    </a:lnB>
                    <a:noFill/>
                  </a:tcPr>
                </a:tc>
                <a:tc>
                  <a:txBody>
                    <a:bodyPr/>
                    <a:lstStyle/>
                    <a:p>
                      <a:pPr algn="ctr"/>
                      <a:r>
                        <a:rPr lang="en-US" sz="2000" b="1">
                          <a:solidFill>
                            <a:srgbClr val="404040"/>
                          </a:solidFill>
                          <a:effectLst/>
                          <a:latin typeface="Times New Roman" panose="02020603050405020304" charset="0"/>
                          <a:cs typeface="Times New Roman" panose="02020603050405020304" charset="0"/>
                        </a:rPr>
                        <a:t>Random Forest</a:t>
                      </a:r>
                    </a:p>
                  </a:txBody>
                  <a:tcPr marL="95250" marR="95250" marT="95250" marB="95250" anchor="ctr">
                    <a:lnT w="12700">
                      <a:solidFill>
                        <a:schemeClr val="tx1"/>
                      </a:solidFill>
                      <a:prstDash val="solid"/>
                    </a:lnT>
                    <a:lnB w="12700" cmpd="sng">
                      <a:solidFill>
                        <a:schemeClr val="tx1"/>
                      </a:solidFill>
                      <a:prstDash val="solid"/>
                    </a:lnB>
                    <a:noFill/>
                  </a:tcPr>
                </a:tc>
                <a:extLst>
                  <a:ext uri="{0D108BD9-81ED-4DB2-BD59-A6C34878D82A}">
                    <a16:rowId xmlns:a16="http://schemas.microsoft.com/office/drawing/2014/main" val="10000"/>
                  </a:ext>
                </a:extLst>
              </a:tr>
              <a:tr h="370840">
                <a:tc>
                  <a:txBody>
                    <a:bodyPr/>
                    <a:lstStyle/>
                    <a:p>
                      <a:pPr algn="ctr"/>
                      <a:r>
                        <a:rPr lang="en-US" sz="2000" b="1" dirty="0">
                          <a:effectLst/>
                          <a:latin typeface="Times New Roman" panose="02020603050405020304" charset="0"/>
                          <a:cs typeface="Times New Roman" panose="02020603050405020304" charset="0"/>
                        </a:rPr>
                        <a:t>Training Speed</a:t>
                      </a:r>
                    </a:p>
                  </a:txBody>
                  <a:tcPr marR="95250" marT="95250" marB="95250" anchor="ctr">
                    <a:lnT w="12700" cmpd="sng">
                      <a:solidFill>
                        <a:schemeClr val="tx1"/>
                      </a:solidFill>
                      <a:prstDash val="solid"/>
                    </a:lnT>
                    <a:noFill/>
                  </a:tcPr>
                </a:tc>
                <a:tc>
                  <a:txBody>
                    <a:bodyPr/>
                    <a:lstStyle/>
                    <a:p>
                      <a:pPr algn="ctr"/>
                      <a:r>
                        <a:rPr lang="en-US" sz="2000" dirty="0">
                          <a:effectLst/>
                          <a:latin typeface="Times New Roman" panose="02020603050405020304" charset="0"/>
                          <a:cs typeface="Times New Roman" panose="02020603050405020304" charset="0"/>
                        </a:rPr>
                        <a:t>Medium</a:t>
                      </a:r>
                    </a:p>
                  </a:txBody>
                  <a:tcPr marL="95250" marR="95250" marT="95250" marB="95250" anchor="ctr">
                    <a:lnT w="12700" cmpd="sng">
                      <a:solidFill>
                        <a:schemeClr val="tx1"/>
                      </a:solidFill>
                      <a:prstDash val="solid"/>
                    </a:lnT>
                    <a:noFill/>
                  </a:tcPr>
                </a:tc>
                <a:tc>
                  <a:txBody>
                    <a:bodyPr/>
                    <a:lstStyle/>
                    <a:p>
                      <a:pPr algn="ctr"/>
                      <a:r>
                        <a:rPr lang="en-US" sz="2000" b="1">
                          <a:effectLst/>
                          <a:latin typeface="Times New Roman" panose="02020603050405020304" charset="0"/>
                          <a:cs typeface="Times New Roman" panose="02020603050405020304" charset="0"/>
                        </a:rPr>
                        <a:t>Fast</a:t>
                      </a:r>
                    </a:p>
                  </a:txBody>
                  <a:tcPr marL="95250" marR="95250" marT="95250" marB="95250" anchor="ctr">
                    <a:lnT w="12700" cmpd="sng">
                      <a:solidFill>
                        <a:schemeClr val="tx1"/>
                      </a:solidFill>
                      <a:prstDash val="solid"/>
                    </a:lnT>
                    <a:noFill/>
                  </a:tcPr>
                </a:tc>
                <a:tc>
                  <a:txBody>
                    <a:bodyPr/>
                    <a:lstStyle/>
                    <a:p>
                      <a:pPr algn="ctr"/>
                      <a:r>
                        <a:rPr lang="en-US" sz="2000">
                          <a:effectLst/>
                          <a:latin typeface="Times New Roman" panose="02020603050405020304" charset="0"/>
                          <a:cs typeface="Times New Roman" panose="02020603050405020304" charset="0"/>
                        </a:rPr>
                        <a:t>Slow</a:t>
                      </a:r>
                    </a:p>
                  </a:txBody>
                  <a:tcPr marL="95250" marR="95250" marT="95250" marB="95250" anchor="ctr">
                    <a:lnT w="12700" cmpd="sng">
                      <a:solidFill>
                        <a:schemeClr val="tx1"/>
                      </a:solidFill>
                      <a:prstDash val="solid"/>
                    </a:lnT>
                    <a:noFill/>
                  </a:tcPr>
                </a:tc>
                <a:extLst>
                  <a:ext uri="{0D108BD9-81ED-4DB2-BD59-A6C34878D82A}">
                    <a16:rowId xmlns:a16="http://schemas.microsoft.com/office/drawing/2014/main" val="10001"/>
                  </a:ext>
                </a:extLst>
              </a:tr>
              <a:tr h="370840">
                <a:tc>
                  <a:txBody>
                    <a:bodyPr/>
                    <a:lstStyle/>
                    <a:p>
                      <a:pPr algn="ctr"/>
                      <a:r>
                        <a:rPr lang="en-US" sz="2000" b="1">
                          <a:effectLst/>
                          <a:latin typeface="Times New Roman" panose="02020603050405020304" charset="0"/>
                          <a:cs typeface="Times New Roman" panose="02020603050405020304" charset="0"/>
                        </a:rPr>
                        <a:t>Prediction Accuracy</a:t>
                      </a:r>
                    </a:p>
                  </a:txBody>
                  <a:tcPr marR="95250" marT="95250" marB="95250" anchor="ctr">
                    <a:noFill/>
                  </a:tcPr>
                </a:tc>
                <a:tc>
                  <a:txBody>
                    <a:bodyPr/>
                    <a:lstStyle/>
                    <a:p>
                      <a:pPr algn="ctr"/>
                      <a:r>
                        <a:rPr lang="en-US" sz="2000" b="1" dirty="0">
                          <a:effectLst/>
                          <a:latin typeface="Times New Roman" panose="02020603050405020304" charset="0"/>
                          <a:cs typeface="Times New Roman" panose="02020603050405020304" charset="0"/>
                        </a:rPr>
                        <a:t>High</a:t>
                      </a:r>
                    </a:p>
                  </a:txBody>
                  <a:tcPr marL="95250" marR="95250" marT="95250" marB="95250" anchor="ctr">
                    <a:noFill/>
                  </a:tcPr>
                </a:tc>
                <a:tc>
                  <a:txBody>
                    <a:bodyPr/>
                    <a:lstStyle/>
                    <a:p>
                      <a:pPr algn="ctr"/>
                      <a:r>
                        <a:rPr lang="en-US" sz="2000" dirty="0">
                          <a:effectLst/>
                          <a:latin typeface="Times New Roman" panose="02020603050405020304" charset="0"/>
                          <a:cs typeface="Times New Roman" panose="02020603050405020304" charset="0"/>
                        </a:rPr>
                        <a:t>Medium-High</a:t>
                      </a:r>
                    </a:p>
                  </a:txBody>
                  <a:tcPr marL="95250" marR="95250" marT="95250" marB="95250" anchor="ctr">
                    <a:noFill/>
                  </a:tcPr>
                </a:tc>
                <a:tc>
                  <a:txBody>
                    <a:bodyPr/>
                    <a:lstStyle/>
                    <a:p>
                      <a:pPr algn="ctr"/>
                      <a:r>
                        <a:rPr lang="en-US" sz="2000">
                          <a:effectLst/>
                          <a:latin typeface="Times New Roman" panose="02020603050405020304" charset="0"/>
                          <a:cs typeface="Times New Roman" panose="02020603050405020304" charset="0"/>
                        </a:rPr>
                        <a:t>Medium</a:t>
                      </a:r>
                    </a:p>
                  </a:txBody>
                  <a:tcPr marL="95250" marR="95250" marT="95250" marB="95250" anchor="ctr">
                    <a:noFill/>
                  </a:tcPr>
                </a:tc>
                <a:extLst>
                  <a:ext uri="{0D108BD9-81ED-4DB2-BD59-A6C34878D82A}">
                    <a16:rowId xmlns:a16="http://schemas.microsoft.com/office/drawing/2014/main" val="10002"/>
                  </a:ext>
                </a:extLst>
              </a:tr>
              <a:tr h="370840">
                <a:tc>
                  <a:txBody>
                    <a:bodyPr/>
                    <a:lstStyle/>
                    <a:p>
                      <a:pPr algn="ctr"/>
                      <a:r>
                        <a:rPr lang="en-US" sz="2000" b="1">
                          <a:effectLst/>
                          <a:latin typeface="Times New Roman" panose="02020603050405020304" charset="0"/>
                          <a:cs typeface="Times New Roman" panose="02020603050405020304" charset="0"/>
                        </a:rPr>
                        <a:t>Memory Usage</a:t>
                      </a:r>
                    </a:p>
                  </a:txBody>
                  <a:tcPr marR="95250" marT="95250" marB="95250" anchor="ctr">
                    <a:noFill/>
                  </a:tcPr>
                </a:tc>
                <a:tc>
                  <a:txBody>
                    <a:bodyPr/>
                    <a:lstStyle/>
                    <a:p>
                      <a:pPr algn="ctr"/>
                      <a:r>
                        <a:rPr lang="en-US" sz="2000">
                          <a:effectLst/>
                          <a:latin typeface="Times New Roman" panose="02020603050405020304" charset="0"/>
                          <a:cs typeface="Times New Roman" panose="02020603050405020304" charset="0"/>
                        </a:rPr>
                        <a:t>Medium</a:t>
                      </a:r>
                    </a:p>
                  </a:txBody>
                  <a:tcPr marL="95250" marR="95250" marT="95250" marB="95250" anchor="ctr">
                    <a:noFill/>
                  </a:tcPr>
                </a:tc>
                <a:tc>
                  <a:txBody>
                    <a:bodyPr/>
                    <a:lstStyle/>
                    <a:p>
                      <a:pPr algn="ctr"/>
                      <a:r>
                        <a:rPr lang="en-US" sz="2000" b="1" dirty="0">
                          <a:effectLst/>
                          <a:latin typeface="Times New Roman" panose="02020603050405020304" charset="0"/>
                          <a:cs typeface="Times New Roman" panose="02020603050405020304" charset="0"/>
                        </a:rPr>
                        <a:t>Low</a:t>
                      </a:r>
                    </a:p>
                  </a:txBody>
                  <a:tcPr marL="95250" marR="95250" marT="95250" marB="95250" anchor="ctr">
                    <a:noFill/>
                  </a:tcPr>
                </a:tc>
                <a:tc>
                  <a:txBody>
                    <a:bodyPr/>
                    <a:lstStyle/>
                    <a:p>
                      <a:pPr algn="ctr"/>
                      <a:r>
                        <a:rPr lang="en-US" sz="2000">
                          <a:effectLst/>
                          <a:latin typeface="Times New Roman" panose="02020603050405020304" charset="0"/>
                          <a:cs typeface="Times New Roman" panose="02020603050405020304" charset="0"/>
                        </a:rPr>
                        <a:t>High</a:t>
                      </a:r>
                    </a:p>
                  </a:txBody>
                  <a:tcPr marL="95250" marR="95250" marT="95250" marB="95250" anchor="ctr">
                    <a:noFill/>
                  </a:tcPr>
                </a:tc>
                <a:extLst>
                  <a:ext uri="{0D108BD9-81ED-4DB2-BD59-A6C34878D82A}">
                    <a16:rowId xmlns:a16="http://schemas.microsoft.com/office/drawing/2014/main" val="10003"/>
                  </a:ext>
                </a:extLst>
              </a:tr>
              <a:tr h="370840">
                <a:tc>
                  <a:txBody>
                    <a:bodyPr/>
                    <a:lstStyle/>
                    <a:p>
                      <a:pPr algn="ctr"/>
                      <a:r>
                        <a:rPr lang="en-US" sz="2000" b="1">
                          <a:effectLst/>
                          <a:latin typeface="Times New Roman" panose="02020603050405020304" charset="0"/>
                          <a:cs typeface="Times New Roman" panose="02020603050405020304" charset="0"/>
                        </a:rPr>
                        <a:t>Overfitting Risk</a:t>
                      </a:r>
                    </a:p>
                  </a:txBody>
                  <a:tcPr marR="95250" marT="95250" marB="95250" anchor="ctr">
                    <a:noFill/>
                  </a:tcPr>
                </a:tc>
                <a:tc>
                  <a:txBody>
                    <a:bodyPr/>
                    <a:lstStyle/>
                    <a:p>
                      <a:pPr algn="ctr"/>
                      <a:r>
                        <a:rPr lang="en-US" sz="2000">
                          <a:effectLst/>
                          <a:latin typeface="Times New Roman" panose="02020603050405020304" charset="0"/>
                          <a:cs typeface="Times New Roman" panose="02020603050405020304" charset="0"/>
                        </a:rPr>
                        <a:t>Medium-Low</a:t>
                      </a:r>
                    </a:p>
                  </a:txBody>
                  <a:tcPr marL="95250" marR="95250" marT="95250" marB="95250" anchor="ctr">
                    <a:noFill/>
                  </a:tcPr>
                </a:tc>
                <a:tc>
                  <a:txBody>
                    <a:bodyPr/>
                    <a:lstStyle/>
                    <a:p>
                      <a:pPr algn="ctr"/>
                      <a:r>
                        <a:rPr lang="en-US" sz="2000" dirty="0">
                          <a:effectLst/>
                          <a:latin typeface="Times New Roman" panose="02020603050405020304" charset="0"/>
                          <a:cs typeface="Times New Roman" panose="02020603050405020304" charset="0"/>
                        </a:rPr>
                        <a:t>Medium</a:t>
                      </a:r>
                    </a:p>
                  </a:txBody>
                  <a:tcPr marL="95250" marR="95250" marT="95250" marB="95250" anchor="ctr">
                    <a:noFill/>
                  </a:tcPr>
                </a:tc>
                <a:tc>
                  <a:txBody>
                    <a:bodyPr/>
                    <a:lstStyle/>
                    <a:p>
                      <a:pPr algn="ctr"/>
                      <a:r>
                        <a:rPr lang="en-US" sz="2000" b="1" dirty="0">
                          <a:effectLst/>
                          <a:latin typeface="Times New Roman" panose="02020603050405020304" charset="0"/>
                          <a:cs typeface="Times New Roman" panose="02020603050405020304" charset="0"/>
                        </a:rPr>
                        <a:t>Low</a:t>
                      </a:r>
                    </a:p>
                  </a:txBody>
                  <a:tcPr marL="95250" marR="95250" marT="95250" marB="95250" anchor="ctr">
                    <a:noFill/>
                  </a:tcPr>
                </a:tc>
                <a:extLst>
                  <a:ext uri="{0D108BD9-81ED-4DB2-BD59-A6C34878D82A}">
                    <a16:rowId xmlns:a16="http://schemas.microsoft.com/office/drawing/2014/main" val="10004"/>
                  </a:ext>
                </a:extLst>
              </a:tr>
              <a:tr h="370840">
                <a:tc>
                  <a:txBody>
                    <a:bodyPr/>
                    <a:lstStyle/>
                    <a:p>
                      <a:pPr algn="ctr"/>
                      <a:r>
                        <a:rPr lang="en-US" sz="2000" b="1">
                          <a:effectLst/>
                          <a:latin typeface="Times New Roman" panose="02020603050405020304" charset="0"/>
                          <a:cs typeface="Times New Roman" panose="02020603050405020304" charset="0"/>
                        </a:rPr>
                        <a:t>Interpretability</a:t>
                      </a:r>
                    </a:p>
                  </a:txBody>
                  <a:tcPr marR="95250" marT="95250" marB="95250" anchor="ctr">
                    <a:noFill/>
                  </a:tcPr>
                </a:tc>
                <a:tc>
                  <a:txBody>
                    <a:bodyPr/>
                    <a:lstStyle/>
                    <a:p>
                      <a:pPr algn="ctr"/>
                      <a:r>
                        <a:rPr lang="en-US" sz="2000">
                          <a:effectLst/>
                          <a:latin typeface="Times New Roman" panose="02020603050405020304" charset="0"/>
                          <a:cs typeface="Times New Roman" panose="02020603050405020304" charset="0"/>
                        </a:rPr>
                        <a:t>Medium</a:t>
                      </a:r>
                    </a:p>
                  </a:txBody>
                  <a:tcPr marL="95250" marR="95250" marT="95250" marB="95250" anchor="ctr">
                    <a:noFill/>
                  </a:tcPr>
                </a:tc>
                <a:tc>
                  <a:txBody>
                    <a:bodyPr/>
                    <a:lstStyle/>
                    <a:p>
                      <a:pPr algn="ctr"/>
                      <a:r>
                        <a:rPr lang="en-US" sz="2000">
                          <a:effectLst/>
                          <a:latin typeface="Times New Roman" panose="02020603050405020304" charset="0"/>
                          <a:cs typeface="Times New Roman" panose="02020603050405020304" charset="0"/>
                        </a:rPr>
                        <a:t>Medium</a:t>
                      </a:r>
                    </a:p>
                  </a:txBody>
                  <a:tcPr marL="95250" marR="95250" marT="95250" marB="95250" anchor="ctr">
                    <a:noFill/>
                  </a:tcPr>
                </a:tc>
                <a:tc>
                  <a:txBody>
                    <a:bodyPr/>
                    <a:lstStyle/>
                    <a:p>
                      <a:pPr algn="ctr"/>
                      <a:r>
                        <a:rPr lang="en-US" sz="2000" b="1" dirty="0">
                          <a:effectLst/>
                          <a:latin typeface="Times New Roman" panose="02020603050405020304" charset="0"/>
                          <a:cs typeface="Times New Roman" panose="02020603050405020304" charset="0"/>
                        </a:rPr>
                        <a:t>High</a:t>
                      </a:r>
                    </a:p>
                  </a:txBody>
                  <a:tcPr marL="95250" marR="95250" marT="95250" marB="95250" anchor="ctr">
                    <a:noFill/>
                  </a:tcPr>
                </a:tc>
                <a:extLst>
                  <a:ext uri="{0D108BD9-81ED-4DB2-BD59-A6C34878D82A}">
                    <a16:rowId xmlns:a16="http://schemas.microsoft.com/office/drawing/2014/main" val="10005"/>
                  </a:ext>
                </a:extLst>
              </a:tr>
              <a:tr h="370840">
                <a:tc>
                  <a:txBody>
                    <a:bodyPr/>
                    <a:lstStyle/>
                    <a:p>
                      <a:pPr algn="ctr"/>
                      <a:r>
                        <a:rPr lang="en-US" sz="2000" b="1">
                          <a:effectLst/>
                          <a:latin typeface="Times New Roman" panose="02020603050405020304" charset="0"/>
                          <a:cs typeface="Times New Roman" panose="02020603050405020304" charset="0"/>
                        </a:rPr>
                        <a:t>GPU Support</a:t>
                      </a:r>
                    </a:p>
                  </a:txBody>
                  <a:tcPr marR="95250" marT="95250" marB="95250" anchor="ctr">
                    <a:noFill/>
                  </a:tcPr>
                </a:tc>
                <a:tc>
                  <a:txBody>
                    <a:bodyPr/>
                    <a:lstStyle/>
                    <a:p>
                      <a:pPr algn="ctr"/>
                      <a:r>
                        <a:rPr lang="en-US" sz="2000" b="1">
                          <a:effectLst/>
                          <a:latin typeface="Times New Roman" panose="02020603050405020304" charset="0"/>
                          <a:cs typeface="Times New Roman" panose="02020603050405020304" charset="0"/>
                        </a:rPr>
                        <a:t>Excellent</a:t>
                      </a:r>
                    </a:p>
                  </a:txBody>
                  <a:tcPr marL="95250" marR="95250" marT="95250" marB="95250" anchor="ctr">
                    <a:noFill/>
                  </a:tcPr>
                </a:tc>
                <a:tc>
                  <a:txBody>
                    <a:bodyPr/>
                    <a:lstStyle/>
                    <a:p>
                      <a:pPr algn="ctr"/>
                      <a:r>
                        <a:rPr lang="en-US" sz="2000" b="1">
                          <a:effectLst/>
                          <a:latin typeface="Times New Roman" panose="02020603050405020304" charset="0"/>
                          <a:cs typeface="Times New Roman" panose="02020603050405020304" charset="0"/>
                        </a:rPr>
                        <a:t>Excellent</a:t>
                      </a:r>
                    </a:p>
                  </a:txBody>
                  <a:tcPr marL="95250" marR="95250" marT="95250" marB="95250" anchor="ctr">
                    <a:noFill/>
                  </a:tcPr>
                </a:tc>
                <a:tc>
                  <a:txBody>
                    <a:bodyPr/>
                    <a:lstStyle/>
                    <a:p>
                      <a:pPr algn="ctr"/>
                      <a:r>
                        <a:rPr lang="en-US" sz="2000" dirty="0">
                          <a:effectLst/>
                          <a:latin typeface="Times New Roman" panose="02020603050405020304" charset="0"/>
                          <a:cs typeface="Times New Roman" panose="02020603050405020304" charset="0"/>
                        </a:rPr>
                        <a:t>Limited</a:t>
                      </a:r>
                    </a:p>
                  </a:txBody>
                  <a:tcPr marL="95250" marR="95250" marT="95250" marB="95250" anchor="ctr">
                    <a:noFill/>
                  </a:tcPr>
                </a:tc>
                <a:extLst>
                  <a:ext uri="{0D108BD9-81ED-4DB2-BD59-A6C34878D82A}">
                    <a16:rowId xmlns:a16="http://schemas.microsoft.com/office/drawing/2014/main" val="10006"/>
                  </a:ext>
                </a:extLst>
              </a:tr>
              <a:tr h="370840">
                <a:tc>
                  <a:txBody>
                    <a:bodyPr/>
                    <a:lstStyle/>
                    <a:p>
                      <a:pPr algn="ctr"/>
                      <a:r>
                        <a:rPr lang="en-US" sz="2000" b="1">
                          <a:effectLst/>
                          <a:latin typeface="Times New Roman" panose="02020603050405020304" charset="0"/>
                          <a:cs typeface="Times New Roman" panose="02020603050405020304" charset="0"/>
                        </a:rPr>
                        <a:t>High-Dim Data Handling</a:t>
                      </a:r>
                    </a:p>
                  </a:txBody>
                  <a:tcPr marR="95250" marT="95250" marB="95250" anchor="ctr">
                    <a:lnB w="12700" cmpd="sng">
                      <a:solidFill>
                        <a:schemeClr val="tx1"/>
                      </a:solidFill>
                      <a:prstDash val="solid"/>
                    </a:lnB>
                    <a:noFill/>
                  </a:tcPr>
                </a:tc>
                <a:tc>
                  <a:txBody>
                    <a:bodyPr/>
                    <a:lstStyle/>
                    <a:p>
                      <a:pPr algn="ctr"/>
                      <a:r>
                        <a:rPr lang="en-US" sz="2000">
                          <a:effectLst/>
                          <a:latin typeface="Times New Roman" panose="02020603050405020304" charset="0"/>
                          <a:cs typeface="Times New Roman" panose="02020603050405020304" charset="0"/>
                        </a:rPr>
                        <a:t>Excellent</a:t>
                      </a:r>
                    </a:p>
                  </a:txBody>
                  <a:tcPr marL="95250" marR="95250" marT="95250" marB="95250" anchor="ctr">
                    <a:lnB w="12700" cmpd="sng">
                      <a:solidFill>
                        <a:schemeClr val="tx1"/>
                      </a:solidFill>
                      <a:prstDash val="solid"/>
                    </a:lnB>
                    <a:noFill/>
                  </a:tcPr>
                </a:tc>
                <a:tc>
                  <a:txBody>
                    <a:bodyPr/>
                    <a:lstStyle/>
                    <a:p>
                      <a:pPr algn="ctr"/>
                      <a:r>
                        <a:rPr lang="en-US" sz="2000" b="1">
                          <a:effectLst/>
                          <a:latin typeface="Times New Roman" panose="02020603050405020304" charset="0"/>
                          <a:cs typeface="Times New Roman" panose="02020603050405020304" charset="0"/>
                        </a:rPr>
                        <a:t>Excellent</a:t>
                      </a:r>
                    </a:p>
                  </a:txBody>
                  <a:tcPr marL="95250" marR="95250" marT="95250" marB="95250" anchor="ctr">
                    <a:lnB w="12700" cmpd="sng">
                      <a:solidFill>
                        <a:schemeClr val="tx1"/>
                      </a:solidFill>
                      <a:prstDash val="solid"/>
                    </a:lnB>
                    <a:noFill/>
                  </a:tcPr>
                </a:tc>
                <a:tc>
                  <a:txBody>
                    <a:bodyPr/>
                    <a:lstStyle/>
                    <a:p>
                      <a:pPr algn="ctr"/>
                      <a:r>
                        <a:rPr lang="en-US" sz="2000" dirty="0">
                          <a:effectLst/>
                          <a:latin typeface="Times New Roman" panose="02020603050405020304" charset="0"/>
                          <a:cs typeface="Times New Roman" panose="02020603050405020304" charset="0"/>
                        </a:rPr>
                        <a:t>Good</a:t>
                      </a:r>
                    </a:p>
                  </a:txBody>
                  <a:tcPr marL="95250" marR="95250" marT="95250" marB="95250" anchor="ctr">
                    <a:lnB w="12700" cmpd="sng">
                      <a:solidFill>
                        <a:schemeClr val="tx1"/>
                      </a:solidFill>
                      <a:prstDash val="solid"/>
                    </a:lnB>
                    <a:noFill/>
                  </a:tcPr>
                </a:tc>
                <a:extLst>
                  <a:ext uri="{0D108BD9-81ED-4DB2-BD59-A6C34878D82A}">
                    <a16:rowId xmlns:a16="http://schemas.microsoft.com/office/drawing/2014/main" val="10007"/>
                  </a:ext>
                </a:extLst>
              </a:tr>
            </a:tbl>
          </a:graphicData>
        </a:graphic>
      </p:graphicFrame>
      <p:sp>
        <p:nvSpPr>
          <p:cNvPr id="4" name="文本框 3"/>
          <p:cNvSpPr txBox="1"/>
          <p:nvPr/>
        </p:nvSpPr>
        <p:spPr>
          <a:xfrm>
            <a:off x="251460" y="333375"/>
            <a:ext cx="11490325" cy="460375"/>
          </a:xfrm>
          <a:prstGeom prst="rect">
            <a:avLst/>
          </a:prstGeom>
          <a:noFill/>
        </p:spPr>
        <p:txBody>
          <a:bodyPr wrap="square" rtlCol="0">
            <a:spAutoFit/>
          </a:bodyPr>
          <a:lstStyle/>
          <a:p>
            <a:r>
              <a:rPr lang="en-US" altLang="zh-CN" sz="2400">
                <a:solidFill>
                  <a:schemeClr val="accent6">
                    <a:lumMod val="75000"/>
                  </a:schemeClr>
                </a:solidFill>
                <a:latin typeface="+mj-ea"/>
                <a:ea typeface="+mj-ea"/>
              </a:rPr>
              <a:t>XGBoost vs LightGBM vs Random Forest Performance Comparison</a:t>
            </a:r>
          </a:p>
        </p:txBody>
      </p:sp>
      <p:sp>
        <p:nvSpPr>
          <p:cNvPr id="5" name="Slide Number Placeholder 4">
            <a:extLst>
              <a:ext uri="{FF2B5EF4-FFF2-40B4-BE49-F238E27FC236}">
                <a16:creationId xmlns:a16="http://schemas.microsoft.com/office/drawing/2014/main" id="{63263445-85B9-548A-AB3B-80211055273F}"/>
              </a:ext>
            </a:extLst>
          </p:cNvPr>
          <p:cNvSpPr>
            <a:spLocks noGrp="1"/>
          </p:cNvSpPr>
          <p:nvPr>
            <p:ph type="sldNum" sz="quarter" idx="12"/>
          </p:nvPr>
        </p:nvSpPr>
        <p:spPr/>
        <p:txBody>
          <a:bodyPr/>
          <a:lstStyle/>
          <a:p>
            <a:fld id="{49AE70B2-8BF9-45C0-BB95-33D1B9D3A854}" type="slidenum">
              <a:rPr lang="zh-CN" altLang="en-US" smtClean="0"/>
              <a:t>24</a:t>
            </a:fld>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5068" y="63313"/>
            <a:ext cx="2895600" cy="460375"/>
          </a:xfrm>
          <a:prstGeom prst="rect">
            <a:avLst/>
          </a:prstGeom>
          <a:noFill/>
        </p:spPr>
        <p:txBody>
          <a:bodyPr wrap="square" rtlCol="0">
            <a:spAutoFit/>
          </a:bodyPr>
          <a:lstStyle/>
          <a:p>
            <a:r>
              <a:rPr lang="en-US" altLang="zh-CN" sz="2400">
                <a:solidFill>
                  <a:schemeClr val="accent6">
                    <a:lumMod val="75000"/>
                  </a:schemeClr>
                </a:solidFill>
                <a:latin typeface="+mj-ea"/>
                <a:ea typeface="+mj-ea"/>
              </a:rPr>
              <a:t>Application fields</a:t>
            </a:r>
          </a:p>
        </p:txBody>
      </p:sp>
      <p:sp>
        <p:nvSpPr>
          <p:cNvPr id="3" name="文本框 2"/>
          <p:cNvSpPr txBox="1"/>
          <p:nvPr/>
        </p:nvSpPr>
        <p:spPr>
          <a:xfrm>
            <a:off x="895350" y="448310"/>
            <a:ext cx="11771630" cy="6554470"/>
          </a:xfrm>
          <a:prstGeom prst="rect">
            <a:avLst/>
          </a:prstGeom>
          <a:noFill/>
        </p:spPr>
        <p:txBody>
          <a:bodyPr wrap="square" rtlCol="0">
            <a:spAutoFit/>
          </a:bodyPr>
          <a:lstStyle/>
          <a:p>
            <a:pPr indent="0" fontAlgn="auto">
              <a:lnSpc>
                <a:spcPts val="2800"/>
              </a:lnSpc>
            </a:pPr>
            <a:r>
              <a:rPr lang="en-US" altLang="zh-CN" sz="2000" b="1" dirty="0"/>
              <a:t>1. Perovskite solar cell screening</a:t>
            </a:r>
          </a:p>
          <a:p>
            <a:pPr indent="0" fontAlgn="auto">
              <a:lnSpc>
                <a:spcPts val="2800"/>
              </a:lnSpc>
            </a:pPr>
            <a:r>
              <a:rPr lang="en-US" altLang="zh-CN" dirty="0"/>
              <a:t>	Method: </a:t>
            </a:r>
            <a:r>
              <a:rPr lang="en-US" altLang="zh-CN" dirty="0" err="1"/>
              <a:t>XGBoost</a:t>
            </a:r>
            <a:r>
              <a:rPr lang="en-US" altLang="zh-CN" dirty="0"/>
              <a:t> classifier. </a:t>
            </a:r>
          </a:p>
          <a:p>
            <a:pPr indent="0" fontAlgn="auto">
              <a:lnSpc>
                <a:spcPts val="2800"/>
              </a:lnSpc>
            </a:pPr>
            <a:r>
              <a:rPr lang="en-US" altLang="zh-CN" dirty="0"/>
              <a:t>	Input: Tolerance factor + Octahedral factor Output: Stable / Unstable.</a:t>
            </a:r>
          </a:p>
          <a:p>
            <a:pPr indent="0" fontAlgn="auto">
              <a:lnSpc>
                <a:spcPts val="2800"/>
              </a:lnSpc>
            </a:pPr>
            <a:r>
              <a:rPr lang="en-US" altLang="zh-CN" dirty="0"/>
              <a:t>	Result: 142 viable experimental materials were selected from 120,000 candidates.</a:t>
            </a:r>
          </a:p>
          <a:p>
            <a:pPr indent="0" fontAlgn="auto">
              <a:lnSpc>
                <a:spcPts val="2800"/>
              </a:lnSpc>
            </a:pPr>
            <a:r>
              <a:rPr lang="en-US" altLang="zh-CN" sz="2000" b="1" dirty="0"/>
              <a:t>2. Classification of semiconductor point defects</a:t>
            </a:r>
          </a:p>
          <a:p>
            <a:pPr indent="0" fontAlgn="auto">
              <a:lnSpc>
                <a:spcPts val="2800"/>
              </a:lnSpc>
            </a:pPr>
            <a:r>
              <a:rPr lang="en-US" altLang="zh-CN" sz="2000" dirty="0"/>
              <a:t>	</a:t>
            </a:r>
            <a:r>
              <a:rPr lang="en-US" altLang="zh-CN" dirty="0"/>
              <a:t>Input: Defect formation energy + Charge transfer quantity. </a:t>
            </a:r>
          </a:p>
          <a:p>
            <a:pPr indent="0" fontAlgn="auto">
              <a:lnSpc>
                <a:spcPts val="2800"/>
              </a:lnSpc>
            </a:pPr>
            <a:r>
              <a:rPr lang="en-US" altLang="zh-CN" dirty="0"/>
              <a:t>	Output: Reorganization center / Non-radiation center. </a:t>
            </a:r>
          </a:p>
          <a:p>
            <a:pPr indent="0" fontAlgn="auto">
              <a:lnSpc>
                <a:spcPts val="2800"/>
              </a:lnSpc>
            </a:pPr>
            <a:r>
              <a:rPr lang="en-US" altLang="zh-CN" dirty="0"/>
              <a:t>	Key finding: The SHAP values reveal that the S impurity is the main recombination center.</a:t>
            </a:r>
          </a:p>
          <a:p>
            <a:pPr indent="0" fontAlgn="auto">
              <a:lnSpc>
                <a:spcPts val="2800"/>
              </a:lnSpc>
            </a:pPr>
            <a:r>
              <a:rPr lang="en-US" altLang="zh-CN" sz="2000" b="1" dirty="0"/>
              <a:t>3. Prediction of MOF synthesis success rate</a:t>
            </a:r>
          </a:p>
          <a:p>
            <a:pPr indent="0" fontAlgn="auto">
              <a:lnSpc>
                <a:spcPts val="2800"/>
              </a:lnSpc>
            </a:pPr>
            <a:r>
              <a:rPr lang="en-US" altLang="zh-CN" dirty="0"/>
              <a:t>	Characteristics: Solvent polarity + Reaction temperature + Ligand length. </a:t>
            </a:r>
          </a:p>
          <a:p>
            <a:pPr indent="0" fontAlgn="auto">
              <a:lnSpc>
                <a:spcPts val="2800"/>
              </a:lnSpc>
            </a:pPr>
            <a:r>
              <a:rPr lang="en-US" altLang="zh-CN" dirty="0"/>
              <a:t>	Model: </a:t>
            </a:r>
            <a:r>
              <a:rPr lang="en-US" altLang="zh-CN" dirty="0" err="1"/>
              <a:t>LightGBM</a:t>
            </a:r>
            <a:r>
              <a:rPr lang="en-US" altLang="zh-CN" dirty="0"/>
              <a:t> classifier (AUC = 0.91). </a:t>
            </a:r>
          </a:p>
          <a:p>
            <a:pPr indent="0" fontAlgn="auto">
              <a:lnSpc>
                <a:spcPts val="2800"/>
              </a:lnSpc>
            </a:pPr>
            <a:r>
              <a:rPr lang="en-US" altLang="zh-CN" dirty="0"/>
              <a:t>	Application: Reduces failed experiments by 63%.</a:t>
            </a:r>
          </a:p>
          <a:p>
            <a:pPr indent="0" fontAlgn="auto">
              <a:lnSpc>
                <a:spcPts val="2800"/>
              </a:lnSpc>
            </a:pPr>
            <a:r>
              <a:rPr lang="en-US" altLang="zh-CN" sz="2000" b="1" dirty="0"/>
              <a:t>4. Classification of Molecular Dynamics Trajectories</a:t>
            </a:r>
          </a:p>
          <a:p>
            <a:pPr indent="0" fontAlgn="auto">
              <a:lnSpc>
                <a:spcPts val="2800"/>
              </a:lnSpc>
            </a:pPr>
            <a:r>
              <a:rPr lang="en-US" altLang="zh-CN" sz="2000" dirty="0"/>
              <a:t>	</a:t>
            </a:r>
            <a:r>
              <a:rPr lang="en-US" altLang="zh-CN" dirty="0"/>
              <a:t>(1) MD simulation </a:t>
            </a:r>
          </a:p>
          <a:p>
            <a:pPr indent="0" fontAlgn="auto">
              <a:lnSpc>
                <a:spcPts val="2800"/>
              </a:lnSpc>
            </a:pPr>
            <a:r>
              <a:rPr lang="en-US" altLang="zh-CN" dirty="0"/>
              <a:t>	(2) Extract local atomic environment </a:t>
            </a:r>
          </a:p>
          <a:p>
            <a:pPr indent="0" fontAlgn="auto">
              <a:lnSpc>
                <a:spcPts val="2800"/>
              </a:lnSpc>
            </a:pPr>
            <a:r>
              <a:rPr lang="en-US" altLang="zh-CN" dirty="0"/>
              <a:t>	(3) Random forest classification </a:t>
            </a:r>
          </a:p>
          <a:p>
            <a:pPr indent="0" fontAlgn="auto">
              <a:lnSpc>
                <a:spcPts val="2800"/>
              </a:lnSpc>
            </a:pPr>
            <a:r>
              <a:rPr lang="en-US" altLang="zh-CN" dirty="0"/>
              <a:t>	(4) Identify BCC/HCP/Amorphous regions</a:t>
            </a:r>
          </a:p>
          <a:p>
            <a:pPr indent="0" fontAlgn="auto">
              <a:lnSpc>
                <a:spcPts val="2800"/>
              </a:lnSpc>
            </a:pPr>
            <a:r>
              <a:rPr lang="en-US" altLang="zh-CN" dirty="0"/>
              <a:t>	The accuracy rate is 98.7%, which is 17 times faster than SVM.</a:t>
            </a:r>
          </a:p>
        </p:txBody>
      </p:sp>
      <p:sp>
        <p:nvSpPr>
          <p:cNvPr id="5" name="Slide Number Placeholder 4">
            <a:extLst>
              <a:ext uri="{FF2B5EF4-FFF2-40B4-BE49-F238E27FC236}">
                <a16:creationId xmlns:a16="http://schemas.microsoft.com/office/drawing/2014/main" id="{26D715C8-F874-6491-A1A1-397109849927}"/>
              </a:ext>
            </a:extLst>
          </p:cNvPr>
          <p:cNvSpPr>
            <a:spLocks noGrp="1"/>
          </p:cNvSpPr>
          <p:nvPr>
            <p:ph type="sldNum" sz="quarter" idx="12"/>
          </p:nvPr>
        </p:nvSpPr>
        <p:spPr/>
        <p:txBody>
          <a:bodyPr/>
          <a:lstStyle/>
          <a:p>
            <a:fld id="{49AE70B2-8BF9-45C0-BB95-33D1B9D3A854}" type="slidenum">
              <a:rPr lang="zh-CN" altLang="en-US" smtClean="0"/>
              <a:t>25</a:t>
            </a:fld>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212340" y="2339975"/>
            <a:ext cx="8520430" cy="830997"/>
          </a:xfrm>
          <a:prstGeom prst="rect">
            <a:avLst/>
          </a:prstGeom>
          <a:noFill/>
        </p:spPr>
        <p:txBody>
          <a:bodyPr wrap="square" rtlCol="0" anchor="t">
            <a:spAutoFit/>
          </a:bodyPr>
          <a:lstStyle/>
          <a:p>
            <a:pPr marL="857250" indent="-857250">
              <a:buFont typeface="Wingdings" panose="05000000000000000000" charset="0"/>
              <a:buChar char="Ø"/>
            </a:pPr>
            <a:r>
              <a:rPr lang="en-US" altLang="zh-CN" sz="4800">
                <a:solidFill>
                  <a:srgbClr val="002060"/>
                </a:solidFill>
                <a:sym typeface="+mn-ea"/>
              </a:rPr>
              <a:t>Neural Networks</a:t>
            </a:r>
          </a:p>
        </p:txBody>
      </p:sp>
      <p:sp>
        <p:nvSpPr>
          <p:cNvPr id="4" name="Slide Number Placeholder 3">
            <a:extLst>
              <a:ext uri="{FF2B5EF4-FFF2-40B4-BE49-F238E27FC236}">
                <a16:creationId xmlns:a16="http://schemas.microsoft.com/office/drawing/2014/main" id="{1E6A50A4-020A-8009-A42E-815FB98F0CD3}"/>
              </a:ext>
            </a:extLst>
          </p:cNvPr>
          <p:cNvSpPr>
            <a:spLocks noGrp="1"/>
          </p:cNvSpPr>
          <p:nvPr>
            <p:ph type="sldNum" sz="quarter" idx="12"/>
          </p:nvPr>
        </p:nvSpPr>
        <p:spPr/>
        <p:txBody>
          <a:bodyPr/>
          <a:lstStyle/>
          <a:p>
            <a:fld id="{49AE70B2-8BF9-45C0-BB95-33D1B9D3A854}" type="slidenum">
              <a:rPr lang="zh-CN" altLang="en-US" smtClean="0"/>
              <a:t>26</a:t>
            </a:fld>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50850" y="368300"/>
            <a:ext cx="5070475" cy="485775"/>
          </a:xfrm>
          <a:prstGeom prst="rect">
            <a:avLst/>
          </a:prstGeom>
          <a:noFill/>
        </p:spPr>
        <p:txBody>
          <a:bodyPr wrap="square" rtlCol="0">
            <a:noAutofit/>
          </a:bodyPr>
          <a:lstStyle/>
          <a:p>
            <a:r>
              <a:rPr lang="en-US" altLang="zh-CN" sz="2400">
                <a:solidFill>
                  <a:schemeClr val="accent6">
                    <a:lumMod val="75000"/>
                  </a:schemeClr>
                </a:solidFill>
                <a:latin typeface="+mj-ea"/>
                <a:ea typeface="+mj-ea"/>
              </a:rPr>
              <a:t>Biological Inspiration &amp; History</a:t>
            </a:r>
          </a:p>
        </p:txBody>
      </p:sp>
      <p:pic>
        <p:nvPicPr>
          <p:cNvPr id="6" name="图片 1" descr="IMG_256"/>
          <p:cNvPicPr>
            <a:picLocks noChangeAspect="1"/>
          </p:cNvPicPr>
          <p:nvPr/>
        </p:nvPicPr>
        <p:blipFill>
          <a:blip r:embed="rId3"/>
          <a:stretch>
            <a:fillRect/>
          </a:stretch>
        </p:blipFill>
        <p:spPr>
          <a:xfrm>
            <a:off x="697230" y="1213485"/>
            <a:ext cx="4286250" cy="2152650"/>
          </a:xfrm>
          <a:prstGeom prst="rect">
            <a:avLst/>
          </a:prstGeom>
          <a:noFill/>
          <a:ln w="9525">
            <a:noFill/>
          </a:ln>
        </p:spPr>
      </p:pic>
      <p:sp>
        <p:nvSpPr>
          <p:cNvPr id="7" name="文本框 6"/>
          <p:cNvSpPr txBox="1"/>
          <p:nvPr/>
        </p:nvSpPr>
        <p:spPr>
          <a:xfrm>
            <a:off x="1167765" y="3574415"/>
            <a:ext cx="4003675" cy="398780"/>
          </a:xfrm>
          <a:prstGeom prst="rect">
            <a:avLst/>
          </a:prstGeom>
          <a:noFill/>
        </p:spPr>
        <p:txBody>
          <a:bodyPr wrap="square" rtlCol="0">
            <a:spAutoFit/>
          </a:bodyPr>
          <a:lstStyle/>
          <a:p>
            <a:r>
              <a:rPr lang="en-US" altLang="zh-CN" sz="2000">
                <a:solidFill>
                  <a:srgbClr val="002060"/>
                </a:solidFill>
                <a:latin typeface="+mn-ea"/>
              </a:rPr>
              <a:t>Figure:</a:t>
            </a:r>
            <a:r>
              <a:rPr lang="en-US" altLang="zh-CN" sz="2000">
                <a:latin typeface="+mn-ea"/>
              </a:rPr>
              <a:t> A Biological Neuron</a:t>
            </a:r>
          </a:p>
        </p:txBody>
      </p:sp>
      <p:sp>
        <p:nvSpPr>
          <p:cNvPr id="8" name="文本框 7"/>
          <p:cNvSpPr txBox="1"/>
          <p:nvPr/>
        </p:nvSpPr>
        <p:spPr>
          <a:xfrm>
            <a:off x="1025525" y="4588510"/>
            <a:ext cx="5070475" cy="2245360"/>
          </a:xfrm>
          <a:prstGeom prst="rect">
            <a:avLst/>
          </a:prstGeom>
          <a:noFill/>
        </p:spPr>
        <p:txBody>
          <a:bodyPr wrap="square" rtlCol="0">
            <a:spAutoFit/>
          </a:bodyPr>
          <a:lstStyle/>
          <a:p>
            <a:pPr marL="285750" indent="-285750" fontAlgn="auto">
              <a:lnSpc>
                <a:spcPts val="2800"/>
              </a:lnSpc>
              <a:buFont typeface="Arial" panose="020B0604020202020204" pitchFamily="34" charset="0"/>
              <a:buChar char="•"/>
            </a:pPr>
            <a:r>
              <a:rPr lang="en-US" altLang="zh-CN" sz="2000">
                <a:latin typeface="+mj-ea"/>
                <a:ea typeface="+mj-ea"/>
              </a:rPr>
              <a:t>Receive signals from dendrites.</a:t>
            </a:r>
          </a:p>
          <a:p>
            <a:pPr marL="285750" indent="-285750" fontAlgn="auto">
              <a:lnSpc>
                <a:spcPts val="2800"/>
              </a:lnSpc>
              <a:buFont typeface="Arial" panose="020B0604020202020204" pitchFamily="34" charset="0"/>
              <a:buChar char="•"/>
            </a:pPr>
            <a:r>
              <a:rPr lang="en-US" altLang="zh-CN" sz="2000">
                <a:latin typeface="+mj-ea"/>
                <a:ea typeface="+mj-ea"/>
              </a:rPr>
              <a:t>Process signals in the cell body.</a:t>
            </a:r>
          </a:p>
          <a:p>
            <a:pPr marL="285750" indent="-285750" fontAlgn="auto">
              <a:lnSpc>
                <a:spcPts val="2800"/>
              </a:lnSpc>
              <a:buFont typeface="Arial" panose="020B0604020202020204" pitchFamily="34" charset="0"/>
              <a:buChar char="•"/>
            </a:pPr>
            <a:r>
              <a:rPr lang="en-US" altLang="zh-CN" sz="2000">
                <a:latin typeface="+mj-ea"/>
                <a:ea typeface="+mj-ea"/>
              </a:rPr>
              <a:t>Transmit signals via axon to other neurons.</a:t>
            </a:r>
          </a:p>
          <a:p>
            <a:pPr marL="285750" indent="-285750" fontAlgn="auto">
              <a:lnSpc>
                <a:spcPts val="2800"/>
              </a:lnSpc>
              <a:buFont typeface="Arial" panose="020B0604020202020204" pitchFamily="34" charset="0"/>
              <a:buChar char="•"/>
            </a:pPr>
            <a:r>
              <a:rPr lang="en-US" altLang="zh-CN" sz="2000">
                <a:latin typeface="+mj-ea"/>
                <a:ea typeface="+mj-ea"/>
              </a:rPr>
              <a:t>Synapses adjust strength of connections.</a:t>
            </a:r>
          </a:p>
        </p:txBody>
      </p:sp>
      <p:sp>
        <p:nvSpPr>
          <p:cNvPr id="9" name="文本框 8"/>
          <p:cNvSpPr txBox="1"/>
          <p:nvPr/>
        </p:nvSpPr>
        <p:spPr>
          <a:xfrm>
            <a:off x="6809740" y="1394460"/>
            <a:ext cx="5104130" cy="4759325"/>
          </a:xfrm>
          <a:prstGeom prst="rect">
            <a:avLst/>
          </a:prstGeom>
          <a:noFill/>
        </p:spPr>
        <p:txBody>
          <a:bodyPr wrap="square" rtlCol="0">
            <a:spAutoFit/>
          </a:bodyPr>
          <a:lstStyle/>
          <a:p>
            <a:pPr marL="285750" indent="-285750" fontAlgn="auto">
              <a:lnSpc>
                <a:spcPts val="2800"/>
              </a:lnSpc>
              <a:buFont typeface="Arial" panose="020B0604020202020204" pitchFamily="34" charset="0"/>
              <a:buChar char="•"/>
            </a:pPr>
            <a:r>
              <a:rPr lang="en-US" altLang="zh-CN" sz="2000" b="1">
                <a:latin typeface="+mn-ea"/>
              </a:rPr>
              <a:t>1943:</a:t>
            </a:r>
            <a:r>
              <a:rPr lang="en-US" altLang="zh-CN" sz="2000">
                <a:latin typeface="+mn-ea"/>
              </a:rPr>
              <a:t> McCulloch and Pitts propose the first computational model of a neuron.</a:t>
            </a:r>
          </a:p>
          <a:p>
            <a:pPr marL="285750" indent="-285750" fontAlgn="auto">
              <a:lnSpc>
                <a:spcPts val="2800"/>
              </a:lnSpc>
              <a:buFont typeface="Arial" panose="020B0604020202020204" pitchFamily="34" charset="0"/>
              <a:buChar char="•"/>
            </a:pPr>
            <a:r>
              <a:rPr lang="en-US" altLang="zh-CN" sz="2000" b="1">
                <a:latin typeface="+mn-ea"/>
              </a:rPr>
              <a:t>1957:</a:t>
            </a:r>
            <a:r>
              <a:rPr lang="en-US" altLang="zh-CN" sz="2000">
                <a:latin typeface="+mn-ea"/>
              </a:rPr>
              <a:t> Frank Rosenblatt creates the</a:t>
            </a:r>
            <a:r>
              <a:rPr lang="en-US" altLang="zh-CN" sz="2000" b="1">
                <a:latin typeface="+mn-ea"/>
              </a:rPr>
              <a:t> Perceptron</a:t>
            </a:r>
            <a:r>
              <a:rPr lang="en-US" altLang="zh-CN" sz="2000">
                <a:latin typeface="+mn-ea"/>
              </a:rPr>
              <a:t>, the first functional artificial neural network.</a:t>
            </a:r>
          </a:p>
          <a:p>
            <a:pPr marL="285750" indent="-285750" fontAlgn="auto">
              <a:lnSpc>
                <a:spcPts val="2800"/>
              </a:lnSpc>
              <a:buFont typeface="Arial" panose="020B0604020202020204" pitchFamily="34" charset="0"/>
              <a:buChar char="•"/>
            </a:pPr>
            <a:r>
              <a:rPr lang="en-US" altLang="zh-CN" sz="2000" b="1">
                <a:latin typeface="+mn-ea"/>
              </a:rPr>
              <a:t>1969:</a:t>
            </a:r>
            <a:r>
              <a:rPr lang="en-US" altLang="zh-CN" sz="2000">
                <a:latin typeface="+mn-ea"/>
              </a:rPr>
              <a:t> Minsky and Papert’s</a:t>
            </a:r>
          </a:p>
          <a:p>
            <a:pPr fontAlgn="auto">
              <a:lnSpc>
                <a:spcPts val="2800"/>
              </a:lnSpc>
            </a:pPr>
            <a:r>
              <a:rPr lang="en-US" altLang="zh-CN" sz="2000">
                <a:latin typeface="+mn-ea"/>
              </a:rPr>
              <a:t>    ”Perceptrons” highlights</a:t>
            </a:r>
          </a:p>
          <a:p>
            <a:pPr fontAlgn="auto">
              <a:lnSpc>
                <a:spcPts val="2800"/>
              </a:lnSpc>
            </a:pPr>
            <a:r>
              <a:rPr lang="en-US" altLang="zh-CN" sz="2000">
                <a:latin typeface="+mn-ea"/>
              </a:rPr>
              <a:t>     limitations (e.g., XOR problem),</a:t>
            </a:r>
          </a:p>
          <a:p>
            <a:pPr fontAlgn="auto">
              <a:lnSpc>
                <a:spcPts val="2800"/>
              </a:lnSpc>
            </a:pPr>
            <a:r>
              <a:rPr lang="en-US" altLang="zh-CN" sz="2000">
                <a:latin typeface="+mn-ea"/>
              </a:rPr>
              <a:t>     leading to ”AI Winter”.</a:t>
            </a:r>
          </a:p>
          <a:p>
            <a:pPr marL="285750" indent="-285750" fontAlgn="auto">
              <a:lnSpc>
                <a:spcPts val="2800"/>
              </a:lnSpc>
              <a:buFont typeface="Arial" panose="020B0604020202020204" pitchFamily="34" charset="0"/>
              <a:buChar char="•"/>
            </a:pPr>
            <a:r>
              <a:rPr lang="en-US" altLang="zh-CN" sz="2000" b="1">
                <a:latin typeface="+mn-ea"/>
              </a:rPr>
              <a:t>1980s:</a:t>
            </a:r>
            <a:r>
              <a:rPr lang="en-US" altLang="zh-CN" sz="2000">
                <a:latin typeface="+mn-ea"/>
              </a:rPr>
              <a:t> Backpropagation algorithm</a:t>
            </a:r>
          </a:p>
          <a:p>
            <a:pPr fontAlgn="auto">
              <a:lnSpc>
                <a:spcPts val="2800"/>
              </a:lnSpc>
            </a:pPr>
            <a:r>
              <a:rPr lang="en-US" altLang="zh-CN" sz="2000">
                <a:latin typeface="+mn-ea"/>
              </a:rPr>
              <a:t>    rediscovered/popularized, enabling</a:t>
            </a:r>
          </a:p>
          <a:p>
            <a:pPr fontAlgn="auto">
              <a:lnSpc>
                <a:spcPts val="2800"/>
              </a:lnSpc>
            </a:pPr>
            <a:r>
              <a:rPr lang="en-US" altLang="zh-CN" sz="2000">
                <a:latin typeface="+mn-ea"/>
              </a:rPr>
              <a:t>    training of multi-layer networks</a:t>
            </a:r>
          </a:p>
        </p:txBody>
      </p:sp>
      <p:sp>
        <p:nvSpPr>
          <p:cNvPr id="10" name="文本框 9"/>
          <p:cNvSpPr txBox="1"/>
          <p:nvPr/>
        </p:nvSpPr>
        <p:spPr>
          <a:xfrm>
            <a:off x="6278880" y="668655"/>
            <a:ext cx="2536825" cy="398780"/>
          </a:xfrm>
          <a:prstGeom prst="rect">
            <a:avLst/>
          </a:prstGeom>
          <a:noFill/>
        </p:spPr>
        <p:txBody>
          <a:bodyPr wrap="square" rtlCol="0">
            <a:spAutoFit/>
          </a:bodyPr>
          <a:lstStyle/>
          <a:p>
            <a:r>
              <a:rPr lang="en-US" altLang="zh-CN" sz="2000" b="1">
                <a:latin typeface="+mn-ea"/>
              </a:rPr>
              <a:t>Brief History:</a:t>
            </a:r>
          </a:p>
        </p:txBody>
      </p:sp>
      <p:sp>
        <p:nvSpPr>
          <p:cNvPr id="11" name="文本框 10"/>
          <p:cNvSpPr txBox="1"/>
          <p:nvPr/>
        </p:nvSpPr>
        <p:spPr>
          <a:xfrm>
            <a:off x="615950" y="4150995"/>
            <a:ext cx="2621915" cy="398780"/>
          </a:xfrm>
          <a:prstGeom prst="rect">
            <a:avLst/>
          </a:prstGeom>
          <a:noFill/>
        </p:spPr>
        <p:txBody>
          <a:bodyPr wrap="square" rtlCol="0">
            <a:spAutoFit/>
          </a:bodyPr>
          <a:lstStyle/>
          <a:p>
            <a:r>
              <a:rPr lang="en-US" altLang="zh-CN" sz="2000" b="1">
                <a:latin typeface="+mn-ea"/>
                <a:sym typeface="+mn-ea"/>
              </a:rPr>
              <a:t>Biological Neurons</a:t>
            </a:r>
            <a:r>
              <a:rPr lang="en-US" altLang="zh-CN" sz="2000" b="1">
                <a:latin typeface="+mn-ea"/>
              </a:rPr>
              <a:t>:</a:t>
            </a:r>
          </a:p>
        </p:txBody>
      </p:sp>
      <p:sp>
        <p:nvSpPr>
          <p:cNvPr id="3" name="Slide Number Placeholder 2">
            <a:extLst>
              <a:ext uri="{FF2B5EF4-FFF2-40B4-BE49-F238E27FC236}">
                <a16:creationId xmlns:a16="http://schemas.microsoft.com/office/drawing/2014/main" id="{854458B1-6F2F-BC91-8E91-19DBA553847E}"/>
              </a:ext>
            </a:extLst>
          </p:cNvPr>
          <p:cNvSpPr>
            <a:spLocks noGrp="1"/>
          </p:cNvSpPr>
          <p:nvPr>
            <p:ph type="sldNum" sz="quarter" idx="12"/>
          </p:nvPr>
        </p:nvSpPr>
        <p:spPr/>
        <p:txBody>
          <a:bodyPr/>
          <a:lstStyle/>
          <a:p>
            <a:fld id="{49AE70B2-8BF9-45C0-BB95-33D1B9D3A854}" type="slidenum">
              <a:rPr lang="zh-CN" altLang="en-US" smtClean="0"/>
              <a:t>27</a:t>
            </a:fld>
            <a:endParaRPr lang="zh-CN" altLang="en-US"/>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50850" y="368300"/>
            <a:ext cx="5070475" cy="485775"/>
          </a:xfrm>
          <a:prstGeom prst="rect">
            <a:avLst/>
          </a:prstGeom>
          <a:noFill/>
        </p:spPr>
        <p:txBody>
          <a:bodyPr wrap="square" rtlCol="0">
            <a:noAutofit/>
          </a:bodyPr>
          <a:lstStyle/>
          <a:p>
            <a:r>
              <a:rPr lang="en-US" altLang="zh-CN" sz="2400">
                <a:solidFill>
                  <a:schemeClr val="accent6">
                    <a:lumMod val="75000"/>
                  </a:schemeClr>
                </a:solidFill>
                <a:latin typeface="+mj-ea"/>
                <a:ea typeface="+mj-ea"/>
              </a:rPr>
              <a:t>The Artificial Neuron (Perceptron)</a:t>
            </a:r>
          </a:p>
        </p:txBody>
      </p:sp>
      <p:pic>
        <p:nvPicPr>
          <p:cNvPr id="3" name="图片 2" descr="无标题"/>
          <p:cNvPicPr>
            <a:picLocks noChangeAspect="1"/>
          </p:cNvPicPr>
          <p:nvPr/>
        </p:nvPicPr>
        <p:blipFill>
          <a:blip r:embed="rId3"/>
          <a:srcRect b="48222"/>
          <a:stretch>
            <a:fillRect/>
          </a:stretch>
        </p:blipFill>
        <p:spPr>
          <a:xfrm>
            <a:off x="6096000" y="1613555"/>
            <a:ext cx="5114925" cy="2176145"/>
          </a:xfrm>
          <a:prstGeom prst="rect">
            <a:avLst/>
          </a:prstGeom>
        </p:spPr>
      </p:pic>
      <p:sp>
        <p:nvSpPr>
          <p:cNvPr id="4" name="文本框 3"/>
          <p:cNvSpPr txBox="1"/>
          <p:nvPr/>
        </p:nvSpPr>
        <p:spPr>
          <a:xfrm>
            <a:off x="6292850" y="4248805"/>
            <a:ext cx="4720590" cy="398780"/>
          </a:xfrm>
          <a:prstGeom prst="rect">
            <a:avLst/>
          </a:prstGeom>
          <a:noFill/>
        </p:spPr>
        <p:txBody>
          <a:bodyPr wrap="square" rtlCol="0">
            <a:spAutoFit/>
          </a:bodyPr>
          <a:lstStyle/>
          <a:p>
            <a:r>
              <a:rPr lang="en-US" altLang="zh-CN" sz="2000">
                <a:solidFill>
                  <a:srgbClr val="002060"/>
                </a:solidFill>
                <a:latin typeface="+mn-ea"/>
              </a:rPr>
              <a:t>Figure:</a:t>
            </a:r>
            <a:r>
              <a:rPr lang="en-US" altLang="zh-CN" sz="2000">
                <a:latin typeface="+mn-ea"/>
              </a:rPr>
              <a:t> Artificial Neuron (Perceptron)</a:t>
            </a:r>
          </a:p>
        </p:txBody>
      </p:sp>
      <p:sp>
        <p:nvSpPr>
          <p:cNvPr id="6" name="文本框 5"/>
          <p:cNvSpPr txBox="1"/>
          <p:nvPr/>
        </p:nvSpPr>
        <p:spPr>
          <a:xfrm>
            <a:off x="1130935" y="930910"/>
            <a:ext cx="6280785" cy="1527175"/>
          </a:xfrm>
          <a:prstGeom prst="rect">
            <a:avLst/>
          </a:prstGeom>
          <a:noFill/>
        </p:spPr>
        <p:txBody>
          <a:bodyPr wrap="square" rtlCol="0">
            <a:spAutoFit/>
          </a:bodyPr>
          <a:lstStyle/>
          <a:p>
            <a:pPr marL="342900" indent="-342900" fontAlgn="auto">
              <a:lnSpc>
                <a:spcPts val="2800"/>
              </a:lnSpc>
              <a:buFont typeface="Wingdings" panose="05000000000000000000" charset="0"/>
              <a:buChar char="l"/>
            </a:pPr>
            <a:r>
              <a:rPr lang="en-US" altLang="zh-CN" sz="2000">
                <a:latin typeface="+mn-ea"/>
              </a:rPr>
              <a:t>The fundamental building block </a:t>
            </a:r>
          </a:p>
          <a:p>
            <a:pPr fontAlgn="auto">
              <a:lnSpc>
                <a:spcPts val="2800"/>
              </a:lnSpc>
            </a:pPr>
            <a:r>
              <a:rPr lang="en-US" altLang="zh-CN" sz="2000">
                <a:latin typeface="+mn-ea"/>
              </a:rPr>
              <a:t>of a Neural Network.</a:t>
            </a:r>
          </a:p>
          <a:p>
            <a:pPr marL="285750" indent="-285750" fontAlgn="auto">
              <a:lnSpc>
                <a:spcPts val="2800"/>
              </a:lnSpc>
              <a:buFont typeface="Wingdings" panose="05000000000000000000" charset="0"/>
              <a:buChar char="l"/>
            </a:pPr>
            <a:r>
              <a:rPr lang="en-US" altLang="zh-CN" sz="2000">
                <a:latin typeface="+mn-ea"/>
              </a:rPr>
              <a:t>Mimics the biological neuron’s </a:t>
            </a:r>
          </a:p>
          <a:p>
            <a:pPr fontAlgn="auto">
              <a:lnSpc>
                <a:spcPts val="2800"/>
              </a:lnSpc>
            </a:pPr>
            <a:r>
              <a:rPr lang="en-US" altLang="zh-CN" sz="2000">
                <a:latin typeface="+mn-ea"/>
              </a:rPr>
              <a:t>function:</a:t>
            </a:r>
          </a:p>
        </p:txBody>
      </p:sp>
      <p:sp>
        <p:nvSpPr>
          <p:cNvPr id="7" name="文本框 6"/>
          <p:cNvSpPr txBox="1"/>
          <p:nvPr/>
        </p:nvSpPr>
        <p:spPr>
          <a:xfrm>
            <a:off x="1600835" y="2417445"/>
            <a:ext cx="4812030" cy="2963545"/>
          </a:xfrm>
          <a:prstGeom prst="rect">
            <a:avLst/>
          </a:prstGeom>
          <a:noFill/>
        </p:spPr>
        <p:txBody>
          <a:bodyPr wrap="square" rtlCol="0">
            <a:spAutoFit/>
          </a:bodyPr>
          <a:lstStyle/>
          <a:p>
            <a:pPr marL="285750" indent="-285750" fontAlgn="auto">
              <a:lnSpc>
                <a:spcPts val="2800"/>
              </a:lnSpc>
              <a:buFont typeface="Arial" panose="020B0604020202020204" pitchFamily="34" charset="0"/>
              <a:buChar char="•"/>
            </a:pPr>
            <a:r>
              <a:rPr lang="en-US" altLang="zh-CN" sz="2000">
                <a:latin typeface="+mn-ea"/>
              </a:rPr>
              <a:t>Receives multiple numerical</a:t>
            </a:r>
          </a:p>
          <a:p>
            <a:pPr fontAlgn="auto">
              <a:lnSpc>
                <a:spcPts val="2800"/>
              </a:lnSpc>
            </a:pPr>
            <a:r>
              <a:rPr lang="en-US" altLang="zh-CN" sz="2000" b="1">
                <a:latin typeface="+mn-ea"/>
              </a:rPr>
              <a:t>inputs</a:t>
            </a:r>
            <a:r>
              <a:rPr lang="en-US" altLang="zh-CN" sz="2000">
                <a:latin typeface="+mn-ea"/>
              </a:rPr>
              <a:t> (</a:t>
            </a:r>
            <a:r>
              <a:rPr lang="en-US" altLang="zh-CN" sz="2000" i="1">
                <a:latin typeface="+mn-ea"/>
              </a:rPr>
              <a:t>x</a:t>
            </a:r>
            <a:r>
              <a:rPr lang="en-US" altLang="zh-CN" sz="2000" i="1" baseline="-25000">
                <a:latin typeface="+mn-ea"/>
              </a:rPr>
              <a:t>i</a:t>
            </a:r>
            <a:r>
              <a:rPr lang="en-US" altLang="zh-CN" sz="2000">
                <a:latin typeface="+mn-ea"/>
              </a:rPr>
              <a:t>).</a:t>
            </a:r>
          </a:p>
          <a:p>
            <a:pPr marL="285750" indent="-285750" fontAlgn="auto">
              <a:lnSpc>
                <a:spcPts val="2800"/>
              </a:lnSpc>
              <a:buFont typeface="Arial" panose="020B0604020202020204" pitchFamily="34" charset="0"/>
              <a:buChar char="•"/>
            </a:pPr>
            <a:r>
              <a:rPr lang="en-US" altLang="zh-CN" sz="2000">
                <a:latin typeface="+mn-ea"/>
              </a:rPr>
              <a:t>Each input is multiplied by a</a:t>
            </a:r>
          </a:p>
          <a:p>
            <a:pPr fontAlgn="auto">
              <a:lnSpc>
                <a:spcPts val="2800"/>
              </a:lnSpc>
            </a:pPr>
            <a:r>
              <a:rPr lang="en-US" altLang="zh-CN" sz="2000">
                <a:latin typeface="+mn-ea"/>
              </a:rPr>
              <a:t>corresponding </a:t>
            </a:r>
            <a:r>
              <a:rPr lang="en-US" altLang="zh-CN" sz="2000" b="1">
                <a:latin typeface="+mn-ea"/>
              </a:rPr>
              <a:t>weight</a:t>
            </a:r>
            <a:r>
              <a:rPr lang="en-US" altLang="zh-CN" sz="2000">
                <a:latin typeface="+mn-ea"/>
              </a:rPr>
              <a:t> (</a:t>
            </a:r>
            <a:r>
              <a:rPr lang="en-US" altLang="zh-CN" sz="2000" i="1">
                <a:latin typeface="+mn-ea"/>
              </a:rPr>
              <a:t>w</a:t>
            </a:r>
            <a:r>
              <a:rPr lang="en-US" altLang="zh-CN" sz="2000" i="1" baseline="-25000">
                <a:latin typeface="+mn-ea"/>
              </a:rPr>
              <a:t>i</a:t>
            </a:r>
            <a:r>
              <a:rPr lang="en-US" altLang="zh-CN" sz="2000">
                <a:latin typeface="+mn-ea"/>
              </a:rPr>
              <a:t>).</a:t>
            </a:r>
          </a:p>
          <a:p>
            <a:pPr marL="285750" indent="-285750" fontAlgn="auto">
              <a:lnSpc>
                <a:spcPts val="2800"/>
              </a:lnSpc>
              <a:buFont typeface="Arial" panose="020B0604020202020204" pitchFamily="34" charset="0"/>
              <a:buChar char="•"/>
            </a:pPr>
            <a:r>
              <a:rPr lang="en-US" altLang="zh-CN" sz="2000">
                <a:latin typeface="+mn-ea"/>
              </a:rPr>
              <a:t>A </a:t>
            </a:r>
            <a:r>
              <a:rPr lang="en-US" altLang="zh-CN" sz="2000" b="1">
                <a:latin typeface="+mn-ea"/>
              </a:rPr>
              <a:t>bias</a:t>
            </a:r>
            <a:r>
              <a:rPr lang="en-US" altLang="zh-CN" sz="2000">
                <a:latin typeface="+mn-ea"/>
              </a:rPr>
              <a:t> (b) term is added.</a:t>
            </a:r>
          </a:p>
          <a:p>
            <a:pPr marL="285750" indent="-285750" fontAlgn="auto">
              <a:lnSpc>
                <a:spcPts val="2800"/>
              </a:lnSpc>
              <a:buFont typeface="Arial" panose="020B0604020202020204" pitchFamily="34" charset="0"/>
              <a:buChar char="•"/>
            </a:pPr>
            <a:r>
              <a:rPr lang="en-US" altLang="zh-CN" sz="2000">
                <a:latin typeface="+mn-ea"/>
              </a:rPr>
              <a:t>The sum is passed through an</a:t>
            </a:r>
          </a:p>
          <a:p>
            <a:pPr fontAlgn="auto">
              <a:lnSpc>
                <a:spcPts val="2800"/>
              </a:lnSpc>
            </a:pPr>
            <a:r>
              <a:rPr lang="en-US" altLang="zh-CN" sz="2000" b="1">
                <a:latin typeface="+mn-ea"/>
              </a:rPr>
              <a:t>activation function</a:t>
            </a:r>
            <a:r>
              <a:rPr lang="en-US" altLang="zh-CN" sz="2000">
                <a:latin typeface="+mn-ea"/>
              </a:rPr>
              <a:t> (</a:t>
            </a:r>
            <a:r>
              <a:rPr lang="en-US" altLang="zh-CN" sz="2000" i="1">
                <a:latin typeface="+mn-ea"/>
              </a:rPr>
              <a:t>f</a:t>
            </a:r>
            <a:r>
              <a:rPr lang="en-US" altLang="zh-CN" sz="2000">
                <a:latin typeface="+mn-ea"/>
              </a:rPr>
              <a:t> ).</a:t>
            </a:r>
          </a:p>
          <a:p>
            <a:pPr marL="285750" indent="-285750" fontAlgn="auto">
              <a:lnSpc>
                <a:spcPts val="2800"/>
              </a:lnSpc>
              <a:buFont typeface="Arial" panose="020B0604020202020204" pitchFamily="34" charset="0"/>
              <a:buChar char="•"/>
            </a:pPr>
            <a:r>
              <a:rPr lang="en-US" altLang="zh-CN" sz="2000">
                <a:latin typeface="+mn-ea"/>
              </a:rPr>
              <a:t>Produces a single </a:t>
            </a:r>
            <a:r>
              <a:rPr lang="en-US" altLang="zh-CN" sz="2000" b="1">
                <a:latin typeface="+mn-ea"/>
              </a:rPr>
              <a:t>output</a:t>
            </a:r>
            <a:r>
              <a:rPr lang="en-US" altLang="zh-CN" sz="2000">
                <a:latin typeface="+mn-ea"/>
              </a:rPr>
              <a:t>.</a:t>
            </a:r>
          </a:p>
        </p:txBody>
      </p:sp>
      <p:sp>
        <p:nvSpPr>
          <p:cNvPr id="8" name="圆角矩形 7"/>
          <p:cNvSpPr/>
          <p:nvPr/>
        </p:nvSpPr>
        <p:spPr>
          <a:xfrm>
            <a:off x="1452245" y="5380990"/>
            <a:ext cx="9716770" cy="122110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r>
              <a:rPr lang="en-US" altLang="zh-CN">
                <a:solidFill>
                  <a:schemeClr val="tx1"/>
                </a:solidFill>
              </a:rPr>
              <a:t> </a:t>
            </a:r>
          </a:p>
          <a:p>
            <a:pPr indent="0" algn="l" fontAlgn="auto">
              <a:lnSpc>
                <a:spcPts val="2800"/>
              </a:lnSpc>
            </a:pPr>
            <a:r>
              <a:rPr lang="en-US" altLang="zh-CN" sz="2000" b="1">
                <a:solidFill>
                  <a:schemeClr val="tx1"/>
                </a:solidFill>
              </a:rPr>
              <a:t>Weighted Sum:</a:t>
            </a:r>
            <a:r>
              <a:rPr lang="en-US" altLang="zh-CN" sz="2000">
                <a:solidFill>
                  <a:schemeClr val="tx1"/>
                </a:solidFill>
              </a:rPr>
              <a:t> </a:t>
            </a:r>
          </a:p>
          <a:p>
            <a:pPr indent="0" algn="l" fontAlgn="auto">
              <a:lnSpc>
                <a:spcPts val="2800"/>
              </a:lnSpc>
            </a:pPr>
            <a:r>
              <a:rPr lang="en-US" altLang="zh-CN" sz="2000" b="1">
                <a:solidFill>
                  <a:schemeClr val="tx1"/>
                </a:solidFill>
              </a:rPr>
              <a:t>Output (Activation):</a:t>
            </a:r>
            <a:r>
              <a:rPr lang="en-US" altLang="zh-CN" sz="2000">
                <a:solidFill>
                  <a:schemeClr val="tx1"/>
                </a:solidFill>
              </a:rPr>
              <a:t> </a:t>
            </a:r>
            <a:r>
              <a:rPr lang="en-US" altLang="zh-CN" sz="2000" i="1">
                <a:solidFill>
                  <a:schemeClr val="tx1"/>
                </a:solidFill>
              </a:rPr>
              <a:t>a = f (z)</a:t>
            </a:r>
          </a:p>
        </p:txBody>
      </p:sp>
      <p:graphicFrame>
        <p:nvGraphicFramePr>
          <p:cNvPr id="9" name="对象 8">
            <a:hlinkClick r:id="" action="ppaction://ole?verb=0"/>
          </p:cNvPr>
          <p:cNvGraphicFramePr>
            <a:graphicFrameLocks noChangeAspect="1"/>
          </p:cNvGraphicFramePr>
          <p:nvPr/>
        </p:nvGraphicFramePr>
        <p:xfrm>
          <a:off x="3662045" y="5773420"/>
          <a:ext cx="2515870" cy="448310"/>
        </p:xfrm>
        <a:graphic>
          <a:graphicData uri="http://schemas.openxmlformats.org/presentationml/2006/ole">
            <mc:AlternateContent xmlns:mc="http://schemas.openxmlformats.org/markup-compatibility/2006">
              <mc:Choice xmlns:v="urn:schemas-microsoft-com:vml" Requires="v">
                <p:oleObj r:id="rId4" imgW="1638300" imgH="292100" progId="Equation.KSEE3">
                  <p:embed/>
                </p:oleObj>
              </mc:Choice>
              <mc:Fallback>
                <p:oleObj r:id="rId4" imgW="1638300" imgH="292100" progId="Equation.KSEE3">
                  <p:embed/>
                  <p:pic>
                    <p:nvPicPr>
                      <p:cNvPr id="0" name="图片 1024"/>
                      <p:cNvPicPr/>
                      <p:nvPr/>
                    </p:nvPicPr>
                    <p:blipFill>
                      <a:blip r:embed="rId5"/>
                      <a:stretch>
                        <a:fillRect/>
                      </a:stretch>
                    </p:blipFill>
                    <p:spPr>
                      <a:xfrm>
                        <a:off x="3662045" y="5773420"/>
                        <a:ext cx="2515870" cy="448310"/>
                      </a:xfrm>
                      <a:prstGeom prst="rect">
                        <a:avLst/>
                      </a:prstGeom>
                    </p:spPr>
                  </p:pic>
                </p:oleObj>
              </mc:Fallback>
            </mc:AlternateContent>
          </a:graphicData>
        </a:graphic>
      </p:graphicFrame>
      <p:sp>
        <p:nvSpPr>
          <p:cNvPr id="12" name="同侧圆角矩形 11"/>
          <p:cNvSpPr/>
          <p:nvPr/>
        </p:nvSpPr>
        <p:spPr>
          <a:xfrm>
            <a:off x="1452880" y="5380990"/>
            <a:ext cx="9716135" cy="392430"/>
          </a:xfrm>
          <a:prstGeom prst="round2Same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l"/>
            <a:r>
              <a:rPr lang="en-US" altLang="zh-CN" sz="2000">
                <a:solidFill>
                  <a:schemeClr val="bg1"/>
                </a:solidFill>
                <a:sym typeface="+mn-ea"/>
              </a:rPr>
              <a:t>Mathematical Formulation</a:t>
            </a:r>
          </a:p>
        </p:txBody>
      </p:sp>
      <p:sp>
        <p:nvSpPr>
          <p:cNvPr id="10" name="Slide Number Placeholder 9">
            <a:extLst>
              <a:ext uri="{FF2B5EF4-FFF2-40B4-BE49-F238E27FC236}">
                <a16:creationId xmlns:a16="http://schemas.microsoft.com/office/drawing/2014/main" id="{17DB0CFE-E9C7-A9FE-C8FB-0B2A76602381}"/>
              </a:ext>
            </a:extLst>
          </p:cNvPr>
          <p:cNvSpPr>
            <a:spLocks noGrp="1"/>
          </p:cNvSpPr>
          <p:nvPr>
            <p:ph type="sldNum" sz="quarter" idx="12"/>
          </p:nvPr>
        </p:nvSpPr>
        <p:spPr/>
        <p:txBody>
          <a:bodyPr/>
          <a:lstStyle/>
          <a:p>
            <a:fld id="{49AE70B2-8BF9-45C0-BB95-33D1B9D3A854}" type="slidenum">
              <a:rPr lang="zh-CN" altLang="en-US" smtClean="0"/>
              <a:t>28</a:t>
            </a:fld>
            <a:endParaRPr lang="zh-CN" altLang="en-US"/>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50850" y="368300"/>
            <a:ext cx="5070475" cy="485775"/>
          </a:xfrm>
          <a:prstGeom prst="rect">
            <a:avLst/>
          </a:prstGeom>
          <a:noFill/>
        </p:spPr>
        <p:txBody>
          <a:bodyPr wrap="square" rtlCol="0">
            <a:noAutofit/>
          </a:bodyPr>
          <a:lstStyle/>
          <a:p>
            <a:r>
              <a:rPr lang="en-US" altLang="zh-CN" sz="2400">
                <a:solidFill>
                  <a:schemeClr val="accent6">
                    <a:lumMod val="75000"/>
                  </a:schemeClr>
                </a:solidFill>
                <a:latin typeface="+mj-ea"/>
                <a:ea typeface="+mj-ea"/>
              </a:rPr>
              <a:t>Activation Functions</a:t>
            </a:r>
          </a:p>
        </p:txBody>
      </p:sp>
      <p:sp>
        <p:nvSpPr>
          <p:cNvPr id="2" name="文本框 1"/>
          <p:cNvSpPr txBox="1"/>
          <p:nvPr/>
        </p:nvSpPr>
        <p:spPr>
          <a:xfrm>
            <a:off x="1160145" y="1091565"/>
            <a:ext cx="9178925" cy="1168400"/>
          </a:xfrm>
          <a:prstGeom prst="rect">
            <a:avLst/>
          </a:prstGeom>
          <a:noFill/>
        </p:spPr>
        <p:txBody>
          <a:bodyPr wrap="square" rtlCol="0">
            <a:spAutoFit/>
          </a:bodyPr>
          <a:lstStyle/>
          <a:p>
            <a:pPr marL="285750" indent="-285750" fontAlgn="auto">
              <a:lnSpc>
                <a:spcPts val="2800"/>
              </a:lnSpc>
              <a:buFont typeface="Wingdings" panose="05000000000000000000" charset="0"/>
              <a:buChar char="l"/>
            </a:pPr>
            <a:r>
              <a:rPr lang="en-US" altLang="zh-CN" sz="2000"/>
              <a:t>Introduce non-linearity into the network, allowing it to learn complex patterns.</a:t>
            </a:r>
          </a:p>
          <a:p>
            <a:pPr marL="285750" indent="-285750" fontAlgn="auto">
              <a:lnSpc>
                <a:spcPts val="2800"/>
              </a:lnSpc>
              <a:buFont typeface="Wingdings" panose="05000000000000000000" charset="0"/>
              <a:buChar char="l"/>
            </a:pPr>
            <a:r>
              <a:rPr lang="en-US" altLang="zh-CN" sz="2000"/>
              <a:t>Without them, a neural network would just be a series of linear operations, equivalent to a single linear model.</a:t>
            </a:r>
          </a:p>
        </p:txBody>
      </p:sp>
      <p:sp>
        <p:nvSpPr>
          <p:cNvPr id="3" name="文本框 2"/>
          <p:cNvSpPr txBox="1"/>
          <p:nvPr/>
        </p:nvSpPr>
        <p:spPr>
          <a:xfrm>
            <a:off x="760730" y="2383155"/>
            <a:ext cx="2774950" cy="398780"/>
          </a:xfrm>
          <a:prstGeom prst="rect">
            <a:avLst/>
          </a:prstGeom>
          <a:noFill/>
        </p:spPr>
        <p:txBody>
          <a:bodyPr wrap="square" rtlCol="0">
            <a:spAutoFit/>
          </a:bodyPr>
          <a:lstStyle/>
          <a:p>
            <a:r>
              <a:rPr lang="en-US" altLang="zh-CN" sz="2000" b="1" dirty="0"/>
              <a:t>Sigmoid (Logistic)</a:t>
            </a:r>
          </a:p>
        </p:txBody>
      </p:sp>
      <p:sp>
        <p:nvSpPr>
          <p:cNvPr id="4" name="文本框 3"/>
          <p:cNvSpPr txBox="1"/>
          <p:nvPr/>
        </p:nvSpPr>
        <p:spPr>
          <a:xfrm>
            <a:off x="6464300" y="2383155"/>
            <a:ext cx="3489325" cy="368300"/>
          </a:xfrm>
          <a:prstGeom prst="rect">
            <a:avLst/>
          </a:prstGeom>
          <a:noFill/>
        </p:spPr>
        <p:txBody>
          <a:bodyPr wrap="square" rtlCol="0">
            <a:spAutoFit/>
          </a:bodyPr>
          <a:lstStyle/>
          <a:p>
            <a:r>
              <a:rPr lang="en-US" altLang="zh-CN" b="1"/>
              <a:t>Rectified Linear Unit (ReLU)</a:t>
            </a:r>
          </a:p>
        </p:txBody>
      </p:sp>
      <p:sp>
        <p:nvSpPr>
          <p:cNvPr id="6" name="文本框 5"/>
          <p:cNvSpPr txBox="1"/>
          <p:nvPr/>
        </p:nvSpPr>
        <p:spPr>
          <a:xfrm>
            <a:off x="1160145" y="2905125"/>
            <a:ext cx="4060190" cy="2604770"/>
          </a:xfrm>
          <a:prstGeom prst="rect">
            <a:avLst/>
          </a:prstGeom>
          <a:noFill/>
        </p:spPr>
        <p:txBody>
          <a:bodyPr wrap="square" rtlCol="0">
            <a:spAutoFit/>
          </a:bodyPr>
          <a:lstStyle/>
          <a:p>
            <a:pPr marL="342900" indent="-342900" fontAlgn="auto">
              <a:lnSpc>
                <a:spcPts val="2800"/>
              </a:lnSpc>
              <a:buFont typeface="Arial" panose="020B0604020202020204" pitchFamily="34" charset="0"/>
              <a:buChar char="•"/>
            </a:pPr>
            <a:r>
              <a:rPr lang="en-US" altLang="zh-CN" sz="2000"/>
              <a:t>Formula: </a:t>
            </a:r>
          </a:p>
          <a:p>
            <a:pPr marL="342900" indent="-342900" fontAlgn="auto">
              <a:lnSpc>
                <a:spcPts val="2800"/>
              </a:lnSpc>
              <a:buFont typeface="Arial" panose="020B0604020202020204" pitchFamily="34" charset="0"/>
              <a:buChar char="•"/>
            </a:pPr>
            <a:r>
              <a:rPr lang="en-US" altLang="zh-CN" sz="2000"/>
              <a:t>Range: (0, 1)</a:t>
            </a:r>
          </a:p>
          <a:p>
            <a:pPr marL="342900" indent="-342900" fontAlgn="auto">
              <a:lnSpc>
                <a:spcPts val="2800"/>
              </a:lnSpc>
              <a:buFont typeface="Arial" panose="020B0604020202020204" pitchFamily="34" charset="0"/>
              <a:buChar char="•"/>
            </a:pPr>
            <a:r>
              <a:rPr lang="en-US" altLang="zh-CN" sz="2000"/>
              <a:t>Pros: Historically important,</a:t>
            </a:r>
          </a:p>
          <a:p>
            <a:pPr fontAlgn="auto">
              <a:lnSpc>
                <a:spcPts val="2800"/>
              </a:lnSpc>
            </a:pPr>
            <a:r>
              <a:rPr lang="en-US" altLang="zh-CN" sz="2000"/>
              <a:t>     provides probabilities.</a:t>
            </a:r>
          </a:p>
          <a:p>
            <a:pPr marL="342900" indent="-342900" fontAlgn="auto">
              <a:lnSpc>
                <a:spcPts val="2800"/>
              </a:lnSpc>
              <a:buFont typeface="Arial" panose="020B0604020202020204" pitchFamily="34" charset="0"/>
              <a:buChar char="•"/>
            </a:pPr>
            <a:r>
              <a:rPr lang="en-US" altLang="zh-CN" sz="2000"/>
              <a:t>Cons: </a:t>
            </a:r>
            <a:r>
              <a:rPr lang="en-US" altLang="zh-CN" sz="2000">
                <a:solidFill>
                  <a:schemeClr val="accent6">
                    <a:lumMod val="75000"/>
                  </a:schemeClr>
                </a:solidFill>
              </a:rPr>
              <a:t>Vanishing gradient</a:t>
            </a:r>
          </a:p>
          <a:p>
            <a:pPr fontAlgn="auto">
              <a:lnSpc>
                <a:spcPts val="2800"/>
              </a:lnSpc>
            </a:pPr>
            <a:r>
              <a:rPr lang="en-US" altLang="zh-CN" sz="2000">
                <a:solidFill>
                  <a:schemeClr val="accent6">
                    <a:lumMod val="75000"/>
                  </a:schemeClr>
                </a:solidFill>
              </a:rPr>
              <a:t>     problem</a:t>
            </a:r>
            <a:r>
              <a:rPr lang="en-US" altLang="zh-CN" sz="2000"/>
              <a:t> for very large or very</a:t>
            </a:r>
          </a:p>
          <a:p>
            <a:pPr fontAlgn="auto">
              <a:lnSpc>
                <a:spcPts val="2800"/>
              </a:lnSpc>
            </a:pPr>
            <a:r>
              <a:rPr lang="en-US" altLang="zh-CN" sz="2000"/>
              <a:t>     small z.</a:t>
            </a:r>
          </a:p>
        </p:txBody>
      </p:sp>
      <p:sp>
        <p:nvSpPr>
          <p:cNvPr id="7" name="文本框 6"/>
          <p:cNvSpPr txBox="1"/>
          <p:nvPr/>
        </p:nvSpPr>
        <p:spPr>
          <a:xfrm>
            <a:off x="6795770" y="2874645"/>
            <a:ext cx="4479925" cy="2245360"/>
          </a:xfrm>
          <a:prstGeom prst="rect">
            <a:avLst/>
          </a:prstGeom>
          <a:noFill/>
        </p:spPr>
        <p:txBody>
          <a:bodyPr wrap="square" rtlCol="0">
            <a:spAutoFit/>
          </a:bodyPr>
          <a:lstStyle/>
          <a:p>
            <a:pPr marL="285750" indent="-285750" fontAlgn="auto">
              <a:lnSpc>
                <a:spcPts val="2800"/>
              </a:lnSpc>
              <a:buFont typeface="Arial" panose="020B0604020202020204" pitchFamily="34" charset="0"/>
              <a:buChar char="•"/>
            </a:pPr>
            <a:r>
              <a:rPr lang="en-US" altLang="zh-CN" sz="2000"/>
              <a:t>Formula: f (z) = max(0, z)</a:t>
            </a:r>
          </a:p>
          <a:p>
            <a:pPr marL="285750" indent="-285750" fontAlgn="auto">
              <a:lnSpc>
                <a:spcPts val="2800"/>
              </a:lnSpc>
              <a:buFont typeface="Arial" panose="020B0604020202020204" pitchFamily="34" charset="0"/>
              <a:buChar char="•"/>
            </a:pPr>
            <a:r>
              <a:rPr lang="en-US" altLang="zh-CN" sz="2000"/>
              <a:t>Range: [0, </a:t>
            </a:r>
            <a:r>
              <a:rPr lang="en-US" altLang="zh-CN" sz="2000">
                <a:latin typeface="Times New Roman" panose="02020603050405020304" charset="0"/>
                <a:cs typeface="Times New Roman" panose="02020603050405020304" charset="0"/>
              </a:rPr>
              <a:t>∞</a:t>
            </a:r>
            <a:r>
              <a:rPr lang="en-US" altLang="zh-CN" sz="2000"/>
              <a:t>)</a:t>
            </a:r>
          </a:p>
          <a:p>
            <a:pPr marL="285750" indent="-285750" fontAlgn="auto">
              <a:lnSpc>
                <a:spcPts val="2800"/>
              </a:lnSpc>
              <a:buFont typeface="Arial" panose="020B0604020202020204" pitchFamily="34" charset="0"/>
              <a:buChar char="•"/>
            </a:pPr>
            <a:r>
              <a:rPr lang="en-US" altLang="zh-CN" sz="2000"/>
              <a:t>Pros: Computationally efficient,</a:t>
            </a:r>
          </a:p>
          <a:p>
            <a:pPr fontAlgn="auto">
              <a:lnSpc>
                <a:spcPts val="2800"/>
              </a:lnSpc>
            </a:pPr>
            <a:r>
              <a:rPr lang="en-US" altLang="zh-CN" sz="2000"/>
              <a:t>    helps mitigate vanishing gradient.</a:t>
            </a:r>
          </a:p>
          <a:p>
            <a:pPr marL="285750" indent="-285750" fontAlgn="auto">
              <a:lnSpc>
                <a:spcPts val="2800"/>
              </a:lnSpc>
              <a:buFont typeface="Arial" panose="020B0604020202020204" pitchFamily="34" charset="0"/>
              <a:buChar char="•"/>
            </a:pPr>
            <a:r>
              <a:rPr lang="en-US" altLang="zh-CN" sz="2000"/>
              <a:t>Cons: ”Dying ReLU” problem</a:t>
            </a:r>
          </a:p>
          <a:p>
            <a:pPr fontAlgn="auto">
              <a:lnSpc>
                <a:spcPts val="2800"/>
              </a:lnSpc>
            </a:pPr>
            <a:r>
              <a:rPr lang="en-US" altLang="zh-CN" sz="2000"/>
              <a:t>    (neurons can become inactive).</a:t>
            </a:r>
          </a:p>
        </p:txBody>
      </p:sp>
      <p:graphicFrame>
        <p:nvGraphicFramePr>
          <p:cNvPr id="8" name="对象 7">
            <a:hlinkClick r:id="" action="ppaction://ole?verb=0"/>
          </p:cNvPr>
          <p:cNvGraphicFramePr>
            <a:graphicFrameLocks noChangeAspect="1"/>
          </p:cNvGraphicFramePr>
          <p:nvPr/>
        </p:nvGraphicFramePr>
        <p:xfrm>
          <a:off x="2682875" y="2874645"/>
          <a:ext cx="1260475" cy="566420"/>
        </p:xfrm>
        <a:graphic>
          <a:graphicData uri="http://schemas.openxmlformats.org/presentationml/2006/ole">
            <mc:AlternateContent xmlns:mc="http://schemas.openxmlformats.org/markup-compatibility/2006">
              <mc:Choice xmlns:v="urn:schemas-microsoft-com:vml" Requires="v">
                <p:oleObj r:id="rId3" imgW="876300" imgH="393700" progId="Equation.KSEE3">
                  <p:embed/>
                </p:oleObj>
              </mc:Choice>
              <mc:Fallback>
                <p:oleObj r:id="rId3" imgW="876300" imgH="393700" progId="Equation.KSEE3">
                  <p:embed/>
                  <p:pic>
                    <p:nvPicPr>
                      <p:cNvPr id="0" name="图片 2048"/>
                      <p:cNvPicPr/>
                      <p:nvPr/>
                    </p:nvPicPr>
                    <p:blipFill>
                      <a:blip r:embed="rId4"/>
                      <a:stretch>
                        <a:fillRect/>
                      </a:stretch>
                    </p:blipFill>
                    <p:spPr>
                      <a:xfrm>
                        <a:off x="2682875" y="2874645"/>
                        <a:ext cx="1260475" cy="566420"/>
                      </a:xfrm>
                      <a:prstGeom prst="rect">
                        <a:avLst/>
                      </a:prstGeom>
                    </p:spPr>
                  </p:pic>
                </p:oleObj>
              </mc:Fallback>
            </mc:AlternateContent>
          </a:graphicData>
        </a:graphic>
      </p:graphicFrame>
      <p:sp>
        <p:nvSpPr>
          <p:cNvPr id="9" name="文本框 8"/>
          <p:cNvSpPr txBox="1"/>
          <p:nvPr/>
        </p:nvSpPr>
        <p:spPr>
          <a:xfrm>
            <a:off x="1160145" y="5942330"/>
            <a:ext cx="10495280" cy="398780"/>
          </a:xfrm>
          <a:prstGeom prst="rect">
            <a:avLst/>
          </a:prstGeom>
          <a:noFill/>
        </p:spPr>
        <p:txBody>
          <a:bodyPr wrap="square" rtlCol="0">
            <a:spAutoFit/>
          </a:bodyPr>
          <a:lstStyle/>
          <a:p>
            <a:pPr marL="285750" indent="-285750">
              <a:buFont typeface="Arial" panose="020B0604020202020204" pitchFamily="34" charset="0"/>
              <a:buChar char="•"/>
            </a:pPr>
            <a:r>
              <a:rPr lang="en-US" altLang="zh-CN" sz="2000" b="1" dirty="0"/>
              <a:t>Others:</a:t>
            </a:r>
            <a:r>
              <a:rPr lang="en-US" altLang="zh-CN" sz="2000" dirty="0"/>
              <a:t> Tanh (                                     ), Leaky </a:t>
            </a:r>
            <a:r>
              <a:rPr lang="en-US" altLang="zh-CN" sz="2000" dirty="0" err="1"/>
              <a:t>ReLU</a:t>
            </a:r>
            <a:r>
              <a:rPr lang="en-US" altLang="zh-CN" sz="2000" dirty="0"/>
              <a:t>, ELU, Swish.</a:t>
            </a:r>
          </a:p>
        </p:txBody>
      </p:sp>
      <p:graphicFrame>
        <p:nvGraphicFramePr>
          <p:cNvPr id="10" name="对象 9">
            <a:hlinkClick r:id="" action="ppaction://ole?verb=0"/>
          </p:cNvPr>
          <p:cNvGraphicFramePr>
            <a:graphicFrameLocks noChangeAspect="1"/>
          </p:cNvGraphicFramePr>
          <p:nvPr/>
        </p:nvGraphicFramePr>
        <p:xfrm>
          <a:off x="3251835" y="5699760"/>
          <a:ext cx="2383790" cy="883920"/>
        </p:xfrm>
        <a:graphic>
          <a:graphicData uri="http://schemas.openxmlformats.org/presentationml/2006/ole">
            <mc:AlternateContent xmlns:mc="http://schemas.openxmlformats.org/markup-compatibility/2006">
              <mc:Choice xmlns:v="urn:schemas-microsoft-com:vml" Requires="v">
                <p:oleObj r:id="rId5" imgW="1130300" imgH="419100" progId="Equation.KSEE3">
                  <p:embed/>
                </p:oleObj>
              </mc:Choice>
              <mc:Fallback>
                <p:oleObj r:id="rId5" imgW="1130300" imgH="419100" progId="Equation.KSEE3">
                  <p:embed/>
                  <p:pic>
                    <p:nvPicPr>
                      <p:cNvPr id="0" name="图片 2049"/>
                      <p:cNvPicPr/>
                      <p:nvPr/>
                    </p:nvPicPr>
                    <p:blipFill>
                      <a:blip r:embed="rId6"/>
                      <a:stretch>
                        <a:fillRect/>
                      </a:stretch>
                    </p:blipFill>
                    <p:spPr>
                      <a:xfrm>
                        <a:off x="3251835" y="5699760"/>
                        <a:ext cx="2383790" cy="883920"/>
                      </a:xfrm>
                      <a:prstGeom prst="rect">
                        <a:avLst/>
                      </a:prstGeom>
                    </p:spPr>
                  </p:pic>
                </p:oleObj>
              </mc:Fallback>
            </mc:AlternateContent>
          </a:graphicData>
        </a:graphic>
      </p:graphicFrame>
      <p:sp>
        <p:nvSpPr>
          <p:cNvPr id="12" name="Slide Number Placeholder 11">
            <a:extLst>
              <a:ext uri="{FF2B5EF4-FFF2-40B4-BE49-F238E27FC236}">
                <a16:creationId xmlns:a16="http://schemas.microsoft.com/office/drawing/2014/main" id="{31D6D864-26EC-2FCC-03F0-955A1E5A6449}"/>
              </a:ext>
            </a:extLst>
          </p:cNvPr>
          <p:cNvSpPr>
            <a:spLocks noGrp="1"/>
          </p:cNvSpPr>
          <p:nvPr>
            <p:ph type="sldNum" sz="quarter" idx="12"/>
          </p:nvPr>
        </p:nvSpPr>
        <p:spPr/>
        <p:txBody>
          <a:bodyPr/>
          <a:lstStyle/>
          <a:p>
            <a:fld id="{49AE70B2-8BF9-45C0-BB95-33D1B9D3A854}" type="slidenum">
              <a:rPr lang="zh-CN" altLang="en-US" smtClean="0"/>
              <a:t>29</a:t>
            </a:fld>
            <a:endParaRPr lang="zh-CN" altLang="en-US"/>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A13E12-A54D-DC6D-1936-D62F04BF38B7}"/>
              </a:ext>
            </a:extLst>
          </p:cNvPr>
          <p:cNvSpPr txBox="1"/>
          <p:nvPr/>
        </p:nvSpPr>
        <p:spPr>
          <a:xfrm>
            <a:off x="391026" y="1858786"/>
            <a:ext cx="11409948" cy="2432204"/>
          </a:xfrm>
          <a:prstGeom prst="rect">
            <a:avLst/>
          </a:prstGeom>
          <a:noFill/>
        </p:spPr>
        <p:txBody>
          <a:bodyPr wrap="square">
            <a:spAutoFit/>
          </a:bodyPr>
          <a:lstStyle/>
          <a:p>
            <a:pPr>
              <a:lnSpc>
                <a:spcPct val="125000"/>
              </a:lnSpc>
            </a:pPr>
            <a:r>
              <a:rPr lang="en-US" sz="2800" b="1" dirty="0">
                <a:solidFill>
                  <a:srgbClr val="C00000"/>
                </a:solidFill>
              </a:rPr>
              <a:t>Our goals today:</a:t>
            </a:r>
          </a:p>
          <a:p>
            <a:pPr>
              <a:lnSpc>
                <a:spcPct val="125000"/>
              </a:lnSpc>
            </a:pPr>
            <a:endParaRPr lang="en-US" sz="2400" b="1" dirty="0">
              <a:solidFill>
                <a:srgbClr val="C00000"/>
              </a:solidFill>
            </a:endParaRPr>
          </a:p>
          <a:p>
            <a:pPr marL="342900" indent="-342900">
              <a:lnSpc>
                <a:spcPct val="125000"/>
              </a:lnSpc>
              <a:buFont typeface="Wingdings" pitchFamily="2" charset="2"/>
              <a:buChar char="Ø"/>
            </a:pPr>
            <a:r>
              <a:rPr lang="en-US" sz="2400" b="1" dirty="0"/>
              <a:t>Familiar with classification and regression</a:t>
            </a:r>
          </a:p>
          <a:p>
            <a:pPr marL="342900" indent="-342900">
              <a:lnSpc>
                <a:spcPct val="125000"/>
              </a:lnSpc>
              <a:buFont typeface="Wingdings" pitchFamily="2" charset="2"/>
              <a:buChar char="Ø"/>
            </a:pPr>
            <a:r>
              <a:rPr lang="en-US" sz="2400" b="1" dirty="0"/>
              <a:t>Familiar with SVM/RF/</a:t>
            </a:r>
            <a:r>
              <a:rPr lang="en-US" sz="2400" b="1" dirty="0" err="1"/>
              <a:t>xGB</a:t>
            </a:r>
            <a:r>
              <a:rPr lang="en-US" sz="2400" b="1" dirty="0"/>
              <a:t>/NN methods</a:t>
            </a:r>
          </a:p>
          <a:p>
            <a:pPr marL="342900" indent="-342900">
              <a:lnSpc>
                <a:spcPct val="125000"/>
              </a:lnSpc>
              <a:buFont typeface="Wingdings" pitchFamily="2" charset="2"/>
              <a:buChar char="Ø"/>
            </a:pPr>
            <a:r>
              <a:rPr lang="en-US" sz="2400" b="1" dirty="0"/>
              <a:t>Become an expert in GP/NN PES construction! </a:t>
            </a:r>
            <a:r>
              <a:rPr lang="en-US" dirty="0"/>
              <a:t>(after the practical session)</a:t>
            </a:r>
            <a:endParaRPr lang="en-US" sz="2400" dirty="0"/>
          </a:p>
        </p:txBody>
      </p:sp>
    </p:spTree>
    <p:extLst>
      <p:ext uri="{BB962C8B-B14F-4D97-AF65-F5344CB8AC3E}">
        <p14:creationId xmlns:p14="http://schemas.microsoft.com/office/powerpoint/2010/main" val="3465647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0850" y="368300"/>
            <a:ext cx="7829550" cy="485775"/>
          </a:xfrm>
          <a:prstGeom prst="rect">
            <a:avLst/>
          </a:prstGeom>
          <a:noFill/>
        </p:spPr>
        <p:txBody>
          <a:bodyPr wrap="square" rtlCol="0">
            <a:noAutofit/>
          </a:bodyPr>
          <a:lstStyle/>
          <a:p>
            <a:r>
              <a:rPr lang="en-US" altLang="zh-CN" sz="2400">
                <a:solidFill>
                  <a:schemeClr val="accent6">
                    <a:lumMod val="75000"/>
                  </a:schemeClr>
                </a:solidFill>
                <a:latin typeface="+mj-ea"/>
                <a:ea typeface="+mj-ea"/>
              </a:rPr>
              <a:t>Common activation functions and their derivatives</a:t>
            </a:r>
          </a:p>
        </p:txBody>
      </p:sp>
      <p:graphicFrame>
        <p:nvGraphicFramePr>
          <p:cNvPr id="3" name="表格 2"/>
          <p:cNvGraphicFramePr/>
          <p:nvPr>
            <p:custDataLst>
              <p:tags r:id="rId2"/>
            </p:custDataLst>
            <p:extLst>
              <p:ext uri="{D42A27DB-BD31-4B8C-83A1-F6EECF244321}">
                <p14:modId xmlns:p14="http://schemas.microsoft.com/office/powerpoint/2010/main" val="548341163"/>
              </p:ext>
            </p:extLst>
          </p:nvPr>
        </p:nvGraphicFramePr>
        <p:xfrm>
          <a:off x="571500" y="1276350"/>
          <a:ext cx="11005185" cy="4730750"/>
        </p:xfrm>
        <a:graphic>
          <a:graphicData uri="http://schemas.openxmlformats.org/drawingml/2006/table">
            <a:tbl>
              <a:tblPr firstRow="1" bandRow="1">
                <a:tableStyleId>{5C22544A-7EE6-4342-B048-85BDC9FD1C3A}</a:tableStyleId>
              </a:tblPr>
              <a:tblGrid>
                <a:gridCol w="3011805">
                  <a:extLst>
                    <a:ext uri="{9D8B030D-6E8A-4147-A177-3AD203B41FA5}">
                      <a16:colId xmlns:a16="http://schemas.microsoft.com/office/drawing/2014/main" val="20000"/>
                    </a:ext>
                  </a:extLst>
                </a:gridCol>
                <a:gridCol w="3060065">
                  <a:extLst>
                    <a:ext uri="{9D8B030D-6E8A-4147-A177-3AD203B41FA5}">
                      <a16:colId xmlns:a16="http://schemas.microsoft.com/office/drawing/2014/main" val="20001"/>
                    </a:ext>
                  </a:extLst>
                </a:gridCol>
                <a:gridCol w="4933315">
                  <a:extLst>
                    <a:ext uri="{9D8B030D-6E8A-4147-A177-3AD203B41FA5}">
                      <a16:colId xmlns:a16="http://schemas.microsoft.com/office/drawing/2014/main" val="20002"/>
                    </a:ext>
                  </a:extLst>
                </a:gridCol>
              </a:tblGrid>
              <a:tr h="428625">
                <a:tc>
                  <a:txBody>
                    <a:bodyPr/>
                    <a:lstStyle/>
                    <a:p>
                      <a:pPr algn="ctr">
                        <a:lnSpc>
                          <a:spcPct val="110000"/>
                        </a:lnSpc>
                        <a:buNone/>
                      </a:pPr>
                      <a:r>
                        <a:rPr lang="en-US" altLang="zh-CN" sz="2000" b="0">
                          <a:solidFill>
                            <a:schemeClr val="tx1"/>
                          </a:solidFill>
                          <a:latin typeface="+mn-ea"/>
                          <a:sym typeface="+mn-ea"/>
                        </a:rPr>
                        <a:t>Activation Functions</a:t>
                      </a:r>
                    </a:p>
                  </a:txBody>
                  <a:tcPr anchor="ctr">
                    <a:lnL>
                      <a:noFill/>
                    </a:lnL>
                    <a:lnR>
                      <a:noFill/>
                    </a:lnR>
                    <a:lnT w="12700">
                      <a:solidFill>
                        <a:schemeClr val="tx1"/>
                      </a:solidFill>
                      <a:prstDash val="solid"/>
                    </a:lnT>
                    <a:lnB w="12700">
                      <a:solidFill>
                        <a:schemeClr val="tx1"/>
                      </a:solidFill>
                      <a:prstDash val="solid"/>
                    </a:lnB>
                    <a:lnTlToBr>
                      <a:noFill/>
                    </a:lnTlToBr>
                    <a:lnBlToTr>
                      <a:noFill/>
                    </a:lnBlToTr>
                    <a:noFill/>
                  </a:tcPr>
                </a:tc>
                <a:tc>
                  <a:txBody>
                    <a:bodyPr/>
                    <a:lstStyle/>
                    <a:p>
                      <a:pPr algn="ctr">
                        <a:lnSpc>
                          <a:spcPct val="110000"/>
                        </a:lnSpc>
                        <a:buNone/>
                      </a:pPr>
                      <a:r>
                        <a:rPr lang="en-US" altLang="zh-CN" sz="1800" b="0">
                          <a:solidFill>
                            <a:schemeClr val="tx1"/>
                          </a:solidFill>
                          <a:latin typeface="+mn-ea"/>
                          <a:sym typeface="+mn-ea"/>
                        </a:rPr>
                        <a:t>Functions</a:t>
                      </a:r>
                    </a:p>
                  </a:txBody>
                  <a:tcPr anchor="ctr">
                    <a:lnL>
                      <a:noFill/>
                    </a:lnL>
                    <a:lnR>
                      <a:noFill/>
                    </a:lnR>
                    <a:lnT w="12700">
                      <a:solidFill>
                        <a:schemeClr val="tx1"/>
                      </a:solidFill>
                      <a:prstDash val="solid"/>
                    </a:lnT>
                    <a:lnB w="12700">
                      <a:solidFill>
                        <a:schemeClr val="tx1"/>
                      </a:solidFill>
                      <a:prstDash val="solid"/>
                    </a:lnB>
                    <a:lnTlToBr>
                      <a:noFill/>
                    </a:lnTlToBr>
                    <a:lnBlToTr>
                      <a:noFill/>
                    </a:lnBlToTr>
                    <a:noFill/>
                  </a:tcPr>
                </a:tc>
                <a:tc>
                  <a:txBody>
                    <a:bodyPr/>
                    <a:lstStyle/>
                    <a:p>
                      <a:pPr algn="ctr">
                        <a:lnSpc>
                          <a:spcPct val="110000"/>
                        </a:lnSpc>
                        <a:buNone/>
                      </a:pPr>
                      <a:r>
                        <a:rPr lang="en-US" altLang="zh-CN" sz="2000" b="0" dirty="0">
                          <a:solidFill>
                            <a:srgbClr val="C00000"/>
                          </a:solidFill>
                          <a:latin typeface="+mn-ea"/>
                          <a:sym typeface="+mn-ea"/>
                        </a:rPr>
                        <a:t>derivatives</a:t>
                      </a:r>
                    </a:p>
                  </a:txBody>
                  <a:tcPr anchor="ctr">
                    <a:lnL>
                      <a:noFill/>
                    </a:lnL>
                    <a:lnR>
                      <a:noFill/>
                    </a:lnR>
                    <a:lnT w="12700">
                      <a:solidFill>
                        <a:schemeClr val="tx1"/>
                      </a:solidFill>
                      <a:prstDash val="solid"/>
                    </a:lnT>
                    <a:lnB w="12700">
                      <a:solidFill>
                        <a:schemeClr val="tx1"/>
                      </a:solidFill>
                      <a:prstDash val="solid"/>
                    </a:lnB>
                    <a:lnTlToBr>
                      <a:noFill/>
                    </a:lnTlToBr>
                    <a:lnBlToTr>
                      <a:noFill/>
                    </a:lnBlToTr>
                    <a:noFill/>
                  </a:tcPr>
                </a:tc>
                <a:extLst>
                  <a:ext uri="{0D108BD9-81ED-4DB2-BD59-A6C34878D82A}">
                    <a16:rowId xmlns:a16="http://schemas.microsoft.com/office/drawing/2014/main" val="10000"/>
                  </a:ext>
                </a:extLst>
              </a:tr>
              <a:tr h="860425">
                <a:tc>
                  <a:txBody>
                    <a:bodyPr/>
                    <a:lstStyle/>
                    <a:p>
                      <a:pPr algn="ctr">
                        <a:lnSpc>
                          <a:spcPct val="110000"/>
                        </a:lnSpc>
                        <a:buNone/>
                      </a:pPr>
                      <a:r>
                        <a:rPr lang="en-US" altLang="zh-CN">
                          <a:latin typeface="+mn-ea"/>
                        </a:rPr>
                        <a:t>Logistic </a:t>
                      </a:r>
                      <a:r>
                        <a:rPr lang="en-US" altLang="zh-CN" sz="1800">
                          <a:solidFill>
                            <a:schemeClr val="tx1"/>
                          </a:solidFill>
                          <a:latin typeface="+mn-ea"/>
                          <a:sym typeface="+mn-ea"/>
                        </a:rPr>
                        <a:t>Functions</a:t>
                      </a:r>
                      <a:endParaRPr lang="en-US" altLang="zh-CN">
                        <a:latin typeface="+mn-ea"/>
                      </a:endParaRPr>
                    </a:p>
                  </a:txBody>
                  <a:tcPr anchor="ctr">
                    <a:lnL>
                      <a:noFill/>
                    </a:lnL>
                    <a:lnR>
                      <a:noFill/>
                    </a:lnR>
                    <a:lnT w="12700">
                      <a:solidFill>
                        <a:schemeClr val="tx1"/>
                      </a:solidFill>
                      <a:prstDash val="solid"/>
                    </a:lnT>
                    <a:lnB>
                      <a:noFill/>
                    </a:lnB>
                    <a:lnTlToBr>
                      <a:noFill/>
                    </a:lnTlToBr>
                    <a:lnBlToTr>
                      <a:noFill/>
                    </a:lnBlToTr>
                    <a:noFill/>
                  </a:tcPr>
                </a:tc>
                <a:tc>
                  <a:txBody>
                    <a:bodyPr/>
                    <a:lstStyle/>
                    <a:p>
                      <a:pPr algn="ctr">
                        <a:lnSpc>
                          <a:spcPct val="110000"/>
                        </a:lnSpc>
                        <a:buNone/>
                      </a:pPr>
                      <a:endParaRPr lang="zh-CN" altLang="en-US">
                        <a:latin typeface="+mn-ea"/>
                      </a:endParaRPr>
                    </a:p>
                  </a:txBody>
                  <a:tcPr anchor="ctr">
                    <a:lnL>
                      <a:noFill/>
                    </a:lnL>
                    <a:lnR>
                      <a:noFill/>
                    </a:lnR>
                    <a:lnT w="12700">
                      <a:solidFill>
                        <a:schemeClr val="tx1"/>
                      </a:solidFill>
                      <a:prstDash val="solid"/>
                    </a:lnT>
                    <a:lnB>
                      <a:noFill/>
                    </a:lnB>
                    <a:lnTlToBr>
                      <a:noFill/>
                    </a:lnTlToBr>
                    <a:lnBlToTr>
                      <a:noFill/>
                    </a:lnBlToTr>
                    <a:noFill/>
                  </a:tcPr>
                </a:tc>
                <a:tc>
                  <a:txBody>
                    <a:bodyPr/>
                    <a:lstStyle/>
                    <a:p>
                      <a:pPr algn="ctr">
                        <a:lnSpc>
                          <a:spcPct val="110000"/>
                        </a:lnSpc>
                        <a:buNone/>
                      </a:pPr>
                      <a:endParaRPr lang="zh-CN" altLang="en-US">
                        <a:latin typeface="+mn-ea"/>
                      </a:endParaRPr>
                    </a:p>
                  </a:txBody>
                  <a:tcPr anchor="ctr">
                    <a:lnL>
                      <a:noFill/>
                    </a:lnL>
                    <a:lnR>
                      <a:noFill/>
                    </a:lnR>
                    <a:lnT w="12700">
                      <a:solidFill>
                        <a:schemeClr val="tx1"/>
                      </a:solidFill>
                      <a:prstDash val="solid"/>
                    </a:lnT>
                    <a:lnB>
                      <a:noFill/>
                    </a:lnB>
                    <a:lnTlToBr>
                      <a:noFill/>
                    </a:lnTlToBr>
                    <a:lnBlToTr>
                      <a:noFill/>
                    </a:lnBlToTr>
                    <a:noFill/>
                  </a:tcPr>
                </a:tc>
                <a:extLst>
                  <a:ext uri="{0D108BD9-81ED-4DB2-BD59-A6C34878D82A}">
                    <a16:rowId xmlns:a16="http://schemas.microsoft.com/office/drawing/2014/main" val="10001"/>
                  </a:ext>
                </a:extLst>
              </a:tr>
              <a:tr h="860425">
                <a:tc>
                  <a:txBody>
                    <a:bodyPr/>
                    <a:lstStyle/>
                    <a:p>
                      <a:pPr algn="ctr">
                        <a:lnSpc>
                          <a:spcPct val="110000"/>
                        </a:lnSpc>
                        <a:buNone/>
                      </a:pPr>
                      <a:r>
                        <a:rPr lang="en-US" altLang="zh-CN">
                          <a:latin typeface="+mn-ea"/>
                        </a:rPr>
                        <a:t>Tanh </a:t>
                      </a:r>
                      <a:r>
                        <a:rPr lang="en-US" altLang="zh-CN" sz="1800">
                          <a:solidFill>
                            <a:schemeClr val="tx1"/>
                          </a:solidFill>
                          <a:latin typeface="+mn-ea"/>
                          <a:sym typeface="+mn-ea"/>
                        </a:rPr>
                        <a:t>Functions</a:t>
                      </a:r>
                      <a:endParaRPr lang="en-US" altLang="zh-CN">
                        <a:latin typeface="+mn-ea"/>
                      </a:endParaRPr>
                    </a:p>
                  </a:txBody>
                  <a:tcPr anchor="ctr">
                    <a:lnL>
                      <a:noFill/>
                    </a:lnL>
                    <a:lnR>
                      <a:noFill/>
                    </a:lnR>
                    <a:lnT>
                      <a:noFill/>
                    </a:lnT>
                    <a:lnB>
                      <a:noFill/>
                    </a:lnB>
                    <a:lnTlToBr>
                      <a:noFill/>
                    </a:lnTlToBr>
                    <a:lnBlToTr>
                      <a:noFill/>
                    </a:lnBlToTr>
                    <a:noFill/>
                  </a:tcPr>
                </a:tc>
                <a:tc>
                  <a:txBody>
                    <a:bodyPr/>
                    <a:lstStyle/>
                    <a:p>
                      <a:pPr algn="ctr">
                        <a:lnSpc>
                          <a:spcPct val="110000"/>
                        </a:lnSpc>
                        <a:buNone/>
                      </a:pPr>
                      <a:endParaRPr lang="zh-CN" altLang="en-US">
                        <a:latin typeface="+mn-ea"/>
                      </a:endParaRPr>
                    </a:p>
                  </a:txBody>
                  <a:tcPr anchor="ctr">
                    <a:lnL>
                      <a:noFill/>
                    </a:lnL>
                    <a:lnR>
                      <a:noFill/>
                    </a:lnR>
                    <a:lnT>
                      <a:noFill/>
                    </a:lnT>
                    <a:lnB>
                      <a:noFill/>
                    </a:lnB>
                    <a:lnTlToBr>
                      <a:noFill/>
                    </a:lnTlToBr>
                    <a:lnBlToTr>
                      <a:noFill/>
                    </a:lnBlToTr>
                    <a:noFill/>
                  </a:tcPr>
                </a:tc>
                <a:tc>
                  <a:txBody>
                    <a:bodyPr/>
                    <a:lstStyle/>
                    <a:p>
                      <a:pPr algn="ctr">
                        <a:lnSpc>
                          <a:spcPct val="110000"/>
                        </a:lnSpc>
                        <a:buNone/>
                      </a:pPr>
                      <a:endParaRPr lang="zh-CN" altLang="en-US">
                        <a:latin typeface="+mn-ea"/>
                      </a:endParaRPr>
                    </a:p>
                  </a:txBody>
                  <a:tcPr anchor="ctr">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860425">
                <a:tc>
                  <a:txBody>
                    <a:bodyPr/>
                    <a:lstStyle/>
                    <a:p>
                      <a:pPr algn="ctr">
                        <a:lnSpc>
                          <a:spcPct val="110000"/>
                        </a:lnSpc>
                        <a:buNone/>
                      </a:pPr>
                      <a:r>
                        <a:rPr lang="en-US" altLang="zh-CN">
                          <a:latin typeface="+mn-ea"/>
                        </a:rPr>
                        <a:t>ReLU </a:t>
                      </a:r>
                      <a:r>
                        <a:rPr lang="en-US" altLang="zh-CN" sz="1800">
                          <a:solidFill>
                            <a:schemeClr val="tx1"/>
                          </a:solidFill>
                          <a:latin typeface="+mn-ea"/>
                          <a:sym typeface="+mn-ea"/>
                        </a:rPr>
                        <a:t>Functions</a:t>
                      </a:r>
                      <a:endParaRPr lang="en-US" altLang="zh-CN">
                        <a:latin typeface="+mn-ea"/>
                      </a:endParaRPr>
                    </a:p>
                  </a:txBody>
                  <a:tcPr anchor="ctr">
                    <a:lnL>
                      <a:noFill/>
                    </a:lnL>
                    <a:lnR>
                      <a:noFill/>
                    </a:lnR>
                    <a:lnT>
                      <a:noFill/>
                    </a:lnT>
                    <a:lnB>
                      <a:noFill/>
                    </a:lnB>
                    <a:lnTlToBr>
                      <a:noFill/>
                    </a:lnTlToBr>
                    <a:lnBlToTr>
                      <a:noFill/>
                    </a:lnBlToTr>
                    <a:noFill/>
                  </a:tcPr>
                </a:tc>
                <a:tc>
                  <a:txBody>
                    <a:bodyPr/>
                    <a:lstStyle/>
                    <a:p>
                      <a:pPr algn="ctr">
                        <a:lnSpc>
                          <a:spcPct val="110000"/>
                        </a:lnSpc>
                        <a:buNone/>
                      </a:pPr>
                      <a:endParaRPr lang="zh-CN" altLang="en-US">
                        <a:latin typeface="+mn-ea"/>
                      </a:endParaRPr>
                    </a:p>
                  </a:txBody>
                  <a:tcPr anchor="ctr">
                    <a:lnL>
                      <a:noFill/>
                    </a:lnL>
                    <a:lnR>
                      <a:noFill/>
                    </a:lnR>
                    <a:lnT>
                      <a:noFill/>
                    </a:lnT>
                    <a:lnB>
                      <a:noFill/>
                    </a:lnB>
                    <a:lnTlToBr>
                      <a:noFill/>
                    </a:lnTlToBr>
                    <a:lnBlToTr>
                      <a:noFill/>
                    </a:lnBlToTr>
                    <a:noFill/>
                  </a:tcPr>
                </a:tc>
                <a:tc>
                  <a:txBody>
                    <a:bodyPr/>
                    <a:lstStyle/>
                    <a:p>
                      <a:pPr algn="ctr">
                        <a:lnSpc>
                          <a:spcPct val="110000"/>
                        </a:lnSpc>
                        <a:buNone/>
                      </a:pPr>
                      <a:endParaRPr lang="zh-CN" altLang="en-US">
                        <a:latin typeface="+mn-ea"/>
                      </a:endParaRPr>
                    </a:p>
                  </a:txBody>
                  <a:tcPr anchor="ctr">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860425">
                <a:tc>
                  <a:txBody>
                    <a:bodyPr/>
                    <a:lstStyle/>
                    <a:p>
                      <a:pPr algn="ctr">
                        <a:lnSpc>
                          <a:spcPct val="110000"/>
                        </a:lnSpc>
                        <a:buNone/>
                      </a:pPr>
                      <a:r>
                        <a:rPr lang="en-US" altLang="zh-CN">
                          <a:latin typeface="+mn-ea"/>
                        </a:rPr>
                        <a:t>ELU </a:t>
                      </a:r>
                      <a:r>
                        <a:rPr lang="en-US" altLang="zh-CN" sz="1800">
                          <a:solidFill>
                            <a:schemeClr val="tx1"/>
                          </a:solidFill>
                          <a:latin typeface="+mn-ea"/>
                          <a:sym typeface="+mn-ea"/>
                        </a:rPr>
                        <a:t>Functions</a:t>
                      </a:r>
                      <a:endParaRPr lang="en-US" altLang="zh-CN">
                        <a:latin typeface="+mn-ea"/>
                      </a:endParaRPr>
                    </a:p>
                  </a:txBody>
                  <a:tcPr anchor="ctr">
                    <a:lnL>
                      <a:noFill/>
                    </a:lnL>
                    <a:lnR>
                      <a:noFill/>
                    </a:lnR>
                    <a:lnT>
                      <a:noFill/>
                    </a:lnT>
                    <a:lnB>
                      <a:noFill/>
                    </a:lnB>
                    <a:lnTlToBr>
                      <a:noFill/>
                    </a:lnTlToBr>
                    <a:lnBlToTr>
                      <a:noFill/>
                    </a:lnBlToTr>
                    <a:noFill/>
                  </a:tcPr>
                </a:tc>
                <a:tc>
                  <a:txBody>
                    <a:bodyPr/>
                    <a:lstStyle/>
                    <a:p>
                      <a:pPr algn="ctr">
                        <a:lnSpc>
                          <a:spcPct val="110000"/>
                        </a:lnSpc>
                        <a:buNone/>
                      </a:pPr>
                      <a:endParaRPr lang="zh-CN" altLang="en-US">
                        <a:latin typeface="+mn-ea"/>
                      </a:endParaRPr>
                    </a:p>
                  </a:txBody>
                  <a:tcPr anchor="ctr">
                    <a:lnL>
                      <a:noFill/>
                    </a:lnL>
                    <a:lnR>
                      <a:noFill/>
                    </a:lnR>
                    <a:lnT>
                      <a:noFill/>
                    </a:lnT>
                    <a:lnB>
                      <a:noFill/>
                    </a:lnB>
                    <a:lnTlToBr>
                      <a:noFill/>
                    </a:lnTlToBr>
                    <a:lnBlToTr>
                      <a:noFill/>
                    </a:lnBlToTr>
                    <a:noFill/>
                  </a:tcPr>
                </a:tc>
                <a:tc>
                  <a:txBody>
                    <a:bodyPr/>
                    <a:lstStyle/>
                    <a:p>
                      <a:pPr algn="ctr">
                        <a:lnSpc>
                          <a:spcPct val="110000"/>
                        </a:lnSpc>
                        <a:buNone/>
                      </a:pPr>
                      <a:endParaRPr lang="zh-CN" altLang="en-US">
                        <a:latin typeface="+mn-ea"/>
                      </a:endParaRPr>
                    </a:p>
                  </a:txBody>
                  <a:tcPr anchor="ctr">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860425">
                <a:tc>
                  <a:txBody>
                    <a:bodyPr/>
                    <a:lstStyle/>
                    <a:p>
                      <a:pPr algn="ctr">
                        <a:lnSpc>
                          <a:spcPct val="110000"/>
                        </a:lnSpc>
                        <a:buNone/>
                      </a:pPr>
                      <a:r>
                        <a:rPr lang="en-US" altLang="zh-CN">
                          <a:latin typeface="+mn-ea"/>
                        </a:rPr>
                        <a:t>SoftPlus </a:t>
                      </a:r>
                      <a:r>
                        <a:rPr lang="en-US" altLang="zh-CN" sz="1800">
                          <a:solidFill>
                            <a:schemeClr val="tx1"/>
                          </a:solidFill>
                          <a:latin typeface="+mn-ea"/>
                          <a:sym typeface="+mn-ea"/>
                        </a:rPr>
                        <a:t>Functions</a:t>
                      </a:r>
                      <a:endParaRPr lang="en-US" altLang="zh-CN">
                        <a:latin typeface="+mn-ea"/>
                      </a:endParaRPr>
                    </a:p>
                  </a:txBody>
                  <a:tcPr anchor="ctr">
                    <a:lnL>
                      <a:noFill/>
                    </a:lnL>
                    <a:lnR>
                      <a:noFill/>
                    </a:lnR>
                    <a:lnT>
                      <a:noFill/>
                    </a:lnT>
                    <a:lnB w="12700">
                      <a:solidFill>
                        <a:schemeClr val="tx1"/>
                      </a:solidFill>
                      <a:prstDash val="solid"/>
                    </a:lnB>
                    <a:lnTlToBr>
                      <a:noFill/>
                    </a:lnTlToBr>
                    <a:lnBlToTr>
                      <a:noFill/>
                    </a:lnBlToTr>
                    <a:noFill/>
                  </a:tcPr>
                </a:tc>
                <a:tc>
                  <a:txBody>
                    <a:bodyPr/>
                    <a:lstStyle/>
                    <a:p>
                      <a:pPr algn="ctr">
                        <a:lnSpc>
                          <a:spcPct val="110000"/>
                        </a:lnSpc>
                        <a:buNone/>
                      </a:pPr>
                      <a:endParaRPr lang="zh-CN" altLang="en-US">
                        <a:latin typeface="+mn-ea"/>
                      </a:endParaRPr>
                    </a:p>
                  </a:txBody>
                  <a:tcPr anchor="ctr">
                    <a:lnL>
                      <a:noFill/>
                    </a:lnL>
                    <a:lnR>
                      <a:noFill/>
                    </a:lnR>
                    <a:lnT>
                      <a:noFill/>
                    </a:lnT>
                    <a:lnB w="12700">
                      <a:solidFill>
                        <a:schemeClr val="tx1"/>
                      </a:solidFill>
                      <a:prstDash val="solid"/>
                    </a:lnB>
                    <a:lnTlToBr>
                      <a:noFill/>
                    </a:lnTlToBr>
                    <a:lnBlToTr>
                      <a:noFill/>
                    </a:lnBlToTr>
                    <a:noFill/>
                  </a:tcPr>
                </a:tc>
                <a:tc>
                  <a:txBody>
                    <a:bodyPr/>
                    <a:lstStyle/>
                    <a:p>
                      <a:pPr algn="ctr">
                        <a:lnSpc>
                          <a:spcPct val="110000"/>
                        </a:lnSpc>
                        <a:buNone/>
                      </a:pPr>
                      <a:endParaRPr lang="zh-CN" altLang="en-US" dirty="0">
                        <a:latin typeface="+mn-ea"/>
                      </a:endParaRPr>
                    </a:p>
                  </a:txBody>
                  <a:tcPr anchor="ctr">
                    <a:lnL>
                      <a:noFill/>
                    </a:lnL>
                    <a:lnR>
                      <a:noFill/>
                    </a:lnR>
                    <a:lnT>
                      <a:noFill/>
                    </a:lnT>
                    <a:lnB w="12700">
                      <a:solidFill>
                        <a:schemeClr val="tx1"/>
                      </a:solidFill>
                      <a:prstDash val="soli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4" name="对象 3">
            <a:hlinkClick r:id="" action="ppaction://ole?verb=0"/>
          </p:cNvPr>
          <p:cNvGraphicFramePr>
            <a:graphicFrameLocks noChangeAspect="1"/>
          </p:cNvGraphicFramePr>
          <p:nvPr/>
        </p:nvGraphicFramePr>
        <p:xfrm>
          <a:off x="4004945" y="1730375"/>
          <a:ext cx="2219325" cy="779145"/>
        </p:xfrm>
        <a:graphic>
          <a:graphicData uri="http://schemas.openxmlformats.org/presentationml/2006/ole">
            <mc:AlternateContent xmlns:mc="http://schemas.openxmlformats.org/markup-compatibility/2006">
              <mc:Choice xmlns:v="urn:schemas-microsoft-com:vml" Requires="v">
                <p:oleObj r:id="rId4" imgW="1193800" imgH="419100" progId="Equation.KSEE3">
                  <p:embed/>
                </p:oleObj>
              </mc:Choice>
              <mc:Fallback>
                <p:oleObj r:id="rId4" imgW="1193800" imgH="419100" progId="Equation.KSEE3">
                  <p:embed/>
                  <p:pic>
                    <p:nvPicPr>
                      <p:cNvPr id="0" name="图片 3072"/>
                      <p:cNvPicPr/>
                      <p:nvPr/>
                    </p:nvPicPr>
                    <p:blipFill>
                      <a:blip r:embed="rId5"/>
                      <a:stretch>
                        <a:fillRect/>
                      </a:stretch>
                    </p:blipFill>
                    <p:spPr>
                      <a:xfrm>
                        <a:off x="4004945" y="1730375"/>
                        <a:ext cx="2219325" cy="779145"/>
                      </a:xfrm>
                      <a:prstGeom prst="rect">
                        <a:avLst/>
                      </a:prstGeom>
                    </p:spPr>
                  </p:pic>
                </p:oleObj>
              </mc:Fallback>
            </mc:AlternateContent>
          </a:graphicData>
        </a:graphic>
      </p:graphicFrame>
      <p:graphicFrame>
        <p:nvGraphicFramePr>
          <p:cNvPr id="6" name="对象 5">
            <a:hlinkClick r:id="" action="ppaction://ole?verb=0"/>
          </p:cNvPr>
          <p:cNvGraphicFramePr>
            <a:graphicFrameLocks noChangeAspect="1"/>
          </p:cNvGraphicFramePr>
          <p:nvPr/>
        </p:nvGraphicFramePr>
        <p:xfrm>
          <a:off x="7494270" y="1881505"/>
          <a:ext cx="3282315" cy="477520"/>
        </p:xfrm>
        <a:graphic>
          <a:graphicData uri="http://schemas.openxmlformats.org/presentationml/2006/ole">
            <mc:AlternateContent xmlns:mc="http://schemas.openxmlformats.org/markup-compatibility/2006">
              <mc:Choice xmlns:v="urn:schemas-microsoft-com:vml" Requires="v">
                <p:oleObj r:id="rId6" imgW="1397000" imgH="203200" progId="Equation.KSEE3">
                  <p:embed/>
                </p:oleObj>
              </mc:Choice>
              <mc:Fallback>
                <p:oleObj r:id="rId6" imgW="1397000" imgH="203200" progId="Equation.KSEE3">
                  <p:embed/>
                  <p:pic>
                    <p:nvPicPr>
                      <p:cNvPr id="0" name="图片 3073"/>
                      <p:cNvPicPr/>
                      <p:nvPr/>
                    </p:nvPicPr>
                    <p:blipFill>
                      <a:blip r:embed="rId7"/>
                      <a:stretch>
                        <a:fillRect/>
                      </a:stretch>
                    </p:blipFill>
                    <p:spPr>
                      <a:xfrm>
                        <a:off x="7494270" y="1881505"/>
                        <a:ext cx="3282315" cy="477520"/>
                      </a:xfrm>
                      <a:prstGeom prst="rect">
                        <a:avLst/>
                      </a:prstGeom>
                    </p:spPr>
                  </p:pic>
                </p:oleObj>
              </mc:Fallback>
            </mc:AlternateContent>
          </a:graphicData>
        </a:graphic>
      </p:graphicFrame>
      <p:graphicFrame>
        <p:nvGraphicFramePr>
          <p:cNvPr id="7" name="对象 6">
            <a:hlinkClick r:id="" action="ppaction://ole?verb=0"/>
          </p:cNvPr>
          <p:cNvGraphicFramePr>
            <a:graphicFrameLocks noChangeAspect="1"/>
          </p:cNvGraphicFramePr>
          <p:nvPr/>
        </p:nvGraphicFramePr>
        <p:xfrm>
          <a:off x="3735070" y="2618740"/>
          <a:ext cx="2759075" cy="746760"/>
        </p:xfrm>
        <a:graphic>
          <a:graphicData uri="http://schemas.openxmlformats.org/presentationml/2006/ole">
            <mc:AlternateContent xmlns:mc="http://schemas.openxmlformats.org/markup-compatibility/2006">
              <mc:Choice xmlns:v="urn:schemas-microsoft-com:vml" Requires="v">
                <p:oleObj r:id="rId8" imgW="1548765" imgH="419100" progId="Equation.KSEE3">
                  <p:embed/>
                </p:oleObj>
              </mc:Choice>
              <mc:Fallback>
                <p:oleObj r:id="rId8" imgW="1548765" imgH="419100" progId="Equation.KSEE3">
                  <p:embed/>
                  <p:pic>
                    <p:nvPicPr>
                      <p:cNvPr id="0" name="图片 3074"/>
                      <p:cNvPicPr/>
                      <p:nvPr/>
                    </p:nvPicPr>
                    <p:blipFill>
                      <a:blip r:embed="rId9"/>
                      <a:stretch>
                        <a:fillRect/>
                      </a:stretch>
                    </p:blipFill>
                    <p:spPr>
                      <a:xfrm>
                        <a:off x="3735070" y="2618740"/>
                        <a:ext cx="2759075" cy="746760"/>
                      </a:xfrm>
                      <a:prstGeom prst="rect">
                        <a:avLst/>
                      </a:prstGeom>
                    </p:spPr>
                  </p:pic>
                </p:oleObj>
              </mc:Fallback>
            </mc:AlternateContent>
          </a:graphicData>
        </a:graphic>
      </p:graphicFrame>
      <p:graphicFrame>
        <p:nvGraphicFramePr>
          <p:cNvPr id="9" name="对象 8">
            <a:hlinkClick r:id="" action="ppaction://ole?verb=0"/>
          </p:cNvPr>
          <p:cNvGraphicFramePr>
            <a:graphicFrameLocks noChangeAspect="1"/>
          </p:cNvGraphicFramePr>
          <p:nvPr/>
        </p:nvGraphicFramePr>
        <p:xfrm>
          <a:off x="7816215" y="2706370"/>
          <a:ext cx="2639060" cy="572135"/>
        </p:xfrm>
        <a:graphic>
          <a:graphicData uri="http://schemas.openxmlformats.org/presentationml/2006/ole">
            <mc:AlternateContent xmlns:mc="http://schemas.openxmlformats.org/markup-compatibility/2006">
              <mc:Choice xmlns:v="urn:schemas-microsoft-com:vml" Requires="v">
                <p:oleObj r:id="rId10" imgW="1054100" imgH="228600" progId="Equation.KSEE3">
                  <p:embed/>
                </p:oleObj>
              </mc:Choice>
              <mc:Fallback>
                <p:oleObj r:id="rId10" imgW="1054100" imgH="228600" progId="Equation.KSEE3">
                  <p:embed/>
                  <p:pic>
                    <p:nvPicPr>
                      <p:cNvPr id="0" name="图片 3075"/>
                      <p:cNvPicPr/>
                      <p:nvPr/>
                    </p:nvPicPr>
                    <p:blipFill>
                      <a:blip r:embed="rId11"/>
                      <a:stretch>
                        <a:fillRect/>
                      </a:stretch>
                    </p:blipFill>
                    <p:spPr>
                      <a:xfrm>
                        <a:off x="7816215" y="2706370"/>
                        <a:ext cx="2639060" cy="572135"/>
                      </a:xfrm>
                      <a:prstGeom prst="rect">
                        <a:avLst/>
                      </a:prstGeom>
                    </p:spPr>
                  </p:pic>
                </p:oleObj>
              </mc:Fallback>
            </mc:AlternateContent>
          </a:graphicData>
        </a:graphic>
      </p:graphicFrame>
      <p:graphicFrame>
        <p:nvGraphicFramePr>
          <p:cNvPr id="10" name="对象 9">
            <a:hlinkClick r:id="" action="ppaction://ole?verb=0"/>
          </p:cNvPr>
          <p:cNvGraphicFramePr>
            <a:graphicFrameLocks noChangeAspect="1"/>
          </p:cNvGraphicFramePr>
          <p:nvPr/>
        </p:nvGraphicFramePr>
        <p:xfrm>
          <a:off x="4060825" y="3690620"/>
          <a:ext cx="2250440" cy="428625"/>
        </p:xfrm>
        <a:graphic>
          <a:graphicData uri="http://schemas.openxmlformats.org/presentationml/2006/ole">
            <mc:AlternateContent xmlns:mc="http://schemas.openxmlformats.org/markup-compatibility/2006">
              <mc:Choice xmlns:v="urn:schemas-microsoft-com:vml" Requires="v">
                <p:oleObj r:id="rId12" imgW="1066800" imgH="203200" progId="Equation.KSEE3">
                  <p:embed/>
                </p:oleObj>
              </mc:Choice>
              <mc:Fallback>
                <p:oleObj r:id="rId12" imgW="1066800" imgH="203200" progId="Equation.KSEE3">
                  <p:embed/>
                  <p:pic>
                    <p:nvPicPr>
                      <p:cNvPr id="0" name="图片 3076"/>
                      <p:cNvPicPr/>
                      <p:nvPr/>
                    </p:nvPicPr>
                    <p:blipFill>
                      <a:blip r:embed="rId13"/>
                      <a:stretch>
                        <a:fillRect/>
                      </a:stretch>
                    </p:blipFill>
                    <p:spPr>
                      <a:xfrm>
                        <a:off x="4060825" y="3690620"/>
                        <a:ext cx="2250440" cy="428625"/>
                      </a:xfrm>
                      <a:prstGeom prst="rect">
                        <a:avLst/>
                      </a:prstGeom>
                    </p:spPr>
                  </p:pic>
                </p:oleObj>
              </mc:Fallback>
            </mc:AlternateContent>
          </a:graphicData>
        </a:graphic>
      </p:graphicFrame>
      <p:graphicFrame>
        <p:nvGraphicFramePr>
          <p:cNvPr id="11" name="对象 10">
            <a:hlinkClick r:id="" action="ppaction://ole?verb=0"/>
          </p:cNvPr>
          <p:cNvGraphicFramePr>
            <a:graphicFrameLocks noChangeAspect="1"/>
          </p:cNvGraphicFramePr>
          <p:nvPr/>
        </p:nvGraphicFramePr>
        <p:xfrm>
          <a:off x="7946390" y="3625850"/>
          <a:ext cx="2377440" cy="475615"/>
        </p:xfrm>
        <a:graphic>
          <a:graphicData uri="http://schemas.openxmlformats.org/presentationml/2006/ole">
            <mc:AlternateContent xmlns:mc="http://schemas.openxmlformats.org/markup-compatibility/2006">
              <mc:Choice xmlns:v="urn:schemas-microsoft-com:vml" Requires="v">
                <p:oleObj r:id="rId14" imgW="1016000" imgH="203200" progId="Equation.KSEE3">
                  <p:embed/>
                </p:oleObj>
              </mc:Choice>
              <mc:Fallback>
                <p:oleObj r:id="rId14" imgW="1016000" imgH="203200" progId="Equation.KSEE3">
                  <p:embed/>
                  <p:pic>
                    <p:nvPicPr>
                      <p:cNvPr id="0" name="图片 3077"/>
                      <p:cNvPicPr/>
                      <p:nvPr/>
                    </p:nvPicPr>
                    <p:blipFill>
                      <a:blip r:embed="rId15"/>
                      <a:stretch>
                        <a:fillRect/>
                      </a:stretch>
                    </p:blipFill>
                    <p:spPr>
                      <a:xfrm>
                        <a:off x="7946390" y="3625850"/>
                        <a:ext cx="2377440" cy="475615"/>
                      </a:xfrm>
                      <a:prstGeom prst="rect">
                        <a:avLst/>
                      </a:prstGeom>
                    </p:spPr>
                  </p:pic>
                </p:oleObj>
              </mc:Fallback>
            </mc:AlternateContent>
          </a:graphicData>
        </a:graphic>
      </p:graphicFrame>
      <p:graphicFrame>
        <p:nvGraphicFramePr>
          <p:cNvPr id="12" name="对象 11">
            <a:hlinkClick r:id="" action="ppaction://ole?verb=0"/>
          </p:cNvPr>
          <p:cNvGraphicFramePr>
            <a:graphicFrameLocks noChangeAspect="1"/>
          </p:cNvGraphicFramePr>
          <p:nvPr/>
        </p:nvGraphicFramePr>
        <p:xfrm>
          <a:off x="4118610" y="4340860"/>
          <a:ext cx="2192655" cy="738505"/>
        </p:xfrm>
        <a:graphic>
          <a:graphicData uri="http://schemas.openxmlformats.org/presentationml/2006/ole">
            <mc:AlternateContent xmlns:mc="http://schemas.openxmlformats.org/markup-compatibility/2006">
              <mc:Choice xmlns:v="urn:schemas-microsoft-com:vml" Requires="v">
                <p:oleObj r:id="rId16" imgW="1282700" imgH="431800" progId="Equation.KSEE3">
                  <p:embed/>
                </p:oleObj>
              </mc:Choice>
              <mc:Fallback>
                <p:oleObj r:id="rId16" imgW="1282700" imgH="431800" progId="Equation.KSEE3">
                  <p:embed/>
                  <p:pic>
                    <p:nvPicPr>
                      <p:cNvPr id="0" name="图片 3078"/>
                      <p:cNvPicPr/>
                      <p:nvPr/>
                    </p:nvPicPr>
                    <p:blipFill>
                      <a:blip r:embed="rId17"/>
                      <a:stretch>
                        <a:fillRect/>
                      </a:stretch>
                    </p:blipFill>
                    <p:spPr>
                      <a:xfrm>
                        <a:off x="4118610" y="4340860"/>
                        <a:ext cx="2192655" cy="738505"/>
                      </a:xfrm>
                      <a:prstGeom prst="rect">
                        <a:avLst/>
                      </a:prstGeom>
                    </p:spPr>
                  </p:pic>
                </p:oleObj>
              </mc:Fallback>
            </mc:AlternateContent>
          </a:graphicData>
        </a:graphic>
      </p:graphicFrame>
      <p:graphicFrame>
        <p:nvGraphicFramePr>
          <p:cNvPr id="13" name="对象 12">
            <a:hlinkClick r:id="" action="ppaction://ole?verb=0"/>
          </p:cNvPr>
          <p:cNvGraphicFramePr>
            <a:graphicFrameLocks noChangeAspect="1"/>
          </p:cNvGraphicFramePr>
          <p:nvPr/>
        </p:nvGraphicFramePr>
        <p:xfrm>
          <a:off x="6914515" y="4490085"/>
          <a:ext cx="4568190" cy="440055"/>
        </p:xfrm>
        <a:graphic>
          <a:graphicData uri="http://schemas.openxmlformats.org/presentationml/2006/ole">
            <mc:AlternateContent xmlns:mc="http://schemas.openxmlformats.org/markup-compatibility/2006">
              <mc:Choice xmlns:v="urn:schemas-microsoft-com:vml" Requires="v">
                <p:oleObj r:id="rId18" imgW="2108200" imgH="203200" progId="Equation.KSEE3">
                  <p:embed/>
                </p:oleObj>
              </mc:Choice>
              <mc:Fallback>
                <p:oleObj r:id="rId18" imgW="2108200" imgH="203200" progId="Equation.KSEE3">
                  <p:embed/>
                  <p:pic>
                    <p:nvPicPr>
                      <p:cNvPr id="0" name="图片 3079"/>
                      <p:cNvPicPr/>
                      <p:nvPr/>
                    </p:nvPicPr>
                    <p:blipFill>
                      <a:blip r:embed="rId19"/>
                      <a:stretch>
                        <a:fillRect/>
                      </a:stretch>
                    </p:blipFill>
                    <p:spPr>
                      <a:xfrm>
                        <a:off x="6914515" y="4490085"/>
                        <a:ext cx="4568190" cy="440055"/>
                      </a:xfrm>
                      <a:prstGeom prst="rect">
                        <a:avLst/>
                      </a:prstGeom>
                    </p:spPr>
                  </p:pic>
                </p:oleObj>
              </mc:Fallback>
            </mc:AlternateContent>
          </a:graphicData>
        </a:graphic>
      </p:graphicFrame>
      <p:graphicFrame>
        <p:nvGraphicFramePr>
          <p:cNvPr id="14" name="对象 13">
            <a:hlinkClick r:id="" action="ppaction://ole?verb=0"/>
          </p:cNvPr>
          <p:cNvGraphicFramePr>
            <a:graphicFrameLocks noChangeAspect="1"/>
          </p:cNvGraphicFramePr>
          <p:nvPr/>
        </p:nvGraphicFramePr>
        <p:xfrm>
          <a:off x="3674745" y="5405120"/>
          <a:ext cx="2879725" cy="426720"/>
        </p:xfrm>
        <a:graphic>
          <a:graphicData uri="http://schemas.openxmlformats.org/presentationml/2006/ole">
            <mc:AlternateContent xmlns:mc="http://schemas.openxmlformats.org/markup-compatibility/2006">
              <mc:Choice xmlns:v="urn:schemas-microsoft-com:vml" Requires="v">
                <p:oleObj r:id="rId20" imgW="1371600" imgH="203200" progId="Equation.KSEE3">
                  <p:embed/>
                </p:oleObj>
              </mc:Choice>
              <mc:Fallback>
                <p:oleObj r:id="rId20" imgW="1371600" imgH="203200" progId="Equation.KSEE3">
                  <p:embed/>
                  <p:pic>
                    <p:nvPicPr>
                      <p:cNvPr id="0" name="图片 3080"/>
                      <p:cNvPicPr/>
                      <p:nvPr/>
                    </p:nvPicPr>
                    <p:blipFill>
                      <a:blip r:embed="rId21"/>
                      <a:stretch>
                        <a:fillRect/>
                      </a:stretch>
                    </p:blipFill>
                    <p:spPr>
                      <a:xfrm>
                        <a:off x="3674745" y="5405120"/>
                        <a:ext cx="2879725" cy="426720"/>
                      </a:xfrm>
                      <a:prstGeom prst="rect">
                        <a:avLst/>
                      </a:prstGeom>
                    </p:spPr>
                  </p:pic>
                </p:oleObj>
              </mc:Fallback>
            </mc:AlternateContent>
          </a:graphicData>
        </a:graphic>
      </p:graphicFrame>
      <p:graphicFrame>
        <p:nvGraphicFramePr>
          <p:cNvPr id="15" name="对象 14">
            <a:hlinkClick r:id="" action="ppaction://ole?verb=0"/>
          </p:cNvPr>
          <p:cNvGraphicFramePr>
            <a:graphicFrameLocks noChangeAspect="1"/>
          </p:cNvGraphicFramePr>
          <p:nvPr/>
        </p:nvGraphicFramePr>
        <p:xfrm>
          <a:off x="8154670" y="5130800"/>
          <a:ext cx="2375535" cy="808990"/>
        </p:xfrm>
        <a:graphic>
          <a:graphicData uri="http://schemas.openxmlformats.org/presentationml/2006/ole">
            <mc:AlternateContent xmlns:mc="http://schemas.openxmlformats.org/markup-compatibility/2006">
              <mc:Choice xmlns:v="urn:schemas-microsoft-com:vml" Requires="v">
                <p:oleObj r:id="rId22" imgW="1231265" imgH="419100" progId="Equation.KSEE3">
                  <p:embed/>
                </p:oleObj>
              </mc:Choice>
              <mc:Fallback>
                <p:oleObj r:id="rId22" imgW="1231265" imgH="419100" progId="Equation.KSEE3">
                  <p:embed/>
                  <p:pic>
                    <p:nvPicPr>
                      <p:cNvPr id="0" name="图片 3081"/>
                      <p:cNvPicPr/>
                      <p:nvPr/>
                    </p:nvPicPr>
                    <p:blipFill>
                      <a:blip r:embed="rId23"/>
                      <a:stretch>
                        <a:fillRect/>
                      </a:stretch>
                    </p:blipFill>
                    <p:spPr>
                      <a:xfrm>
                        <a:off x="8154670" y="5130800"/>
                        <a:ext cx="2375535" cy="808990"/>
                      </a:xfrm>
                      <a:prstGeom prst="rect">
                        <a:avLst/>
                      </a:prstGeom>
                    </p:spPr>
                  </p:pic>
                </p:oleObj>
              </mc:Fallback>
            </mc:AlternateContent>
          </a:graphicData>
        </a:graphic>
      </p:graphicFrame>
      <p:sp>
        <p:nvSpPr>
          <p:cNvPr id="8" name="Slide Number Placeholder 7">
            <a:extLst>
              <a:ext uri="{FF2B5EF4-FFF2-40B4-BE49-F238E27FC236}">
                <a16:creationId xmlns:a16="http://schemas.microsoft.com/office/drawing/2014/main" id="{F0FBE14D-0B7B-3175-DBD8-3039F0C20C29}"/>
              </a:ext>
            </a:extLst>
          </p:cNvPr>
          <p:cNvSpPr>
            <a:spLocks noGrp="1"/>
          </p:cNvSpPr>
          <p:nvPr>
            <p:ph type="sldNum" sz="quarter" idx="12"/>
          </p:nvPr>
        </p:nvSpPr>
        <p:spPr/>
        <p:txBody>
          <a:bodyPr/>
          <a:lstStyle/>
          <a:p>
            <a:fld id="{49AE70B2-8BF9-45C0-BB95-33D1B9D3A854}" type="slidenum">
              <a:rPr lang="zh-CN" altLang="en-US" smtClean="0"/>
              <a:t>30</a:t>
            </a:fld>
            <a:endParaRPr lang="zh-CN" altLang="en-US"/>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0850" y="368300"/>
            <a:ext cx="10398125" cy="485775"/>
          </a:xfrm>
          <a:prstGeom prst="rect">
            <a:avLst/>
          </a:prstGeom>
          <a:noFill/>
        </p:spPr>
        <p:txBody>
          <a:bodyPr wrap="square" rtlCol="0">
            <a:noAutofit/>
          </a:bodyPr>
          <a:lstStyle/>
          <a:p>
            <a:r>
              <a:rPr lang="en-US" altLang="zh-CN" sz="2400">
                <a:solidFill>
                  <a:schemeClr val="accent6">
                    <a:lumMod val="75000"/>
                  </a:schemeClr>
                </a:solidFill>
                <a:latin typeface="+mj-ea"/>
                <a:ea typeface="+mj-ea"/>
              </a:rPr>
              <a:t>Feedforward Neural Networks (Multilayer Perceptrons - MLP)</a:t>
            </a:r>
          </a:p>
        </p:txBody>
      </p:sp>
      <p:pic>
        <p:nvPicPr>
          <p:cNvPr id="3" name="图片 2"/>
          <p:cNvPicPr/>
          <p:nvPr/>
        </p:nvPicPr>
        <p:blipFill>
          <a:blip r:embed="rId3"/>
          <a:stretch>
            <a:fillRect/>
          </a:stretch>
        </p:blipFill>
        <p:spPr>
          <a:xfrm>
            <a:off x="2527869" y="3954780"/>
            <a:ext cx="5760583" cy="2685393"/>
          </a:xfrm>
          <a:prstGeom prst="rect">
            <a:avLst/>
          </a:prstGeom>
        </p:spPr>
      </p:pic>
      <p:sp>
        <p:nvSpPr>
          <p:cNvPr id="4" name="文本框 3"/>
          <p:cNvSpPr txBox="1"/>
          <p:nvPr/>
        </p:nvSpPr>
        <p:spPr>
          <a:xfrm>
            <a:off x="1795780" y="922655"/>
            <a:ext cx="9053195" cy="2963545"/>
          </a:xfrm>
          <a:prstGeom prst="rect">
            <a:avLst/>
          </a:prstGeom>
          <a:noFill/>
        </p:spPr>
        <p:txBody>
          <a:bodyPr wrap="square" rtlCol="0">
            <a:spAutoFit/>
          </a:bodyPr>
          <a:lstStyle/>
          <a:p>
            <a:pPr marL="342900" indent="-342900" fontAlgn="auto">
              <a:lnSpc>
                <a:spcPts val="2800"/>
              </a:lnSpc>
              <a:buFont typeface="Arial" panose="020B0604020202020204" pitchFamily="34" charset="0"/>
              <a:buChar char="•"/>
            </a:pPr>
            <a:r>
              <a:rPr lang="en-US" altLang="zh-CN" sz="2000"/>
              <a:t>Neurons are organized into layers.</a:t>
            </a:r>
          </a:p>
          <a:p>
            <a:pPr marL="342900" indent="-342900" fontAlgn="auto">
              <a:lnSpc>
                <a:spcPts val="2800"/>
              </a:lnSpc>
              <a:buFont typeface="Arial" panose="020B0604020202020204" pitchFamily="34" charset="0"/>
              <a:buChar char="•"/>
            </a:pPr>
            <a:r>
              <a:rPr lang="en-US" altLang="zh-CN" sz="2000" b="1"/>
              <a:t>Input Layer:</a:t>
            </a:r>
            <a:r>
              <a:rPr lang="en-US" altLang="zh-CN" sz="2000"/>
              <a:t> Receives raw data. No computation performed.</a:t>
            </a:r>
          </a:p>
          <a:p>
            <a:pPr marL="342900" indent="-342900" fontAlgn="auto">
              <a:lnSpc>
                <a:spcPts val="2800"/>
              </a:lnSpc>
              <a:buFont typeface="Arial" panose="020B0604020202020204" pitchFamily="34" charset="0"/>
              <a:buChar char="•"/>
            </a:pPr>
            <a:r>
              <a:rPr lang="en-US" altLang="zh-CN" sz="2000" b="1"/>
              <a:t>Hidden Layers:</a:t>
            </a:r>
            <a:r>
              <a:rPr lang="en-US" altLang="zh-CN" sz="2000"/>
              <a:t> One or more layers between input and output.</a:t>
            </a:r>
          </a:p>
          <a:p>
            <a:pPr fontAlgn="auto">
              <a:lnSpc>
                <a:spcPts val="2800"/>
              </a:lnSpc>
            </a:pPr>
            <a:r>
              <a:rPr lang="en-US" altLang="zh-CN" sz="2000"/>
              <a:t>     Perform computations, learning increasingly complex representations.</a:t>
            </a:r>
          </a:p>
          <a:p>
            <a:pPr marL="342900" indent="-342900" fontAlgn="auto">
              <a:lnSpc>
                <a:spcPts val="2800"/>
              </a:lnSpc>
              <a:buFont typeface="Arial" panose="020B0604020202020204" pitchFamily="34" charset="0"/>
              <a:buChar char="•"/>
            </a:pPr>
            <a:r>
              <a:rPr lang="en-US" altLang="zh-CN" sz="2000" b="1"/>
              <a:t>Output Layer:</a:t>
            </a:r>
            <a:r>
              <a:rPr lang="en-US" altLang="zh-CN" sz="2000"/>
              <a:t> Produces the final prediction (e.g., class probabilities</a:t>
            </a:r>
          </a:p>
          <a:p>
            <a:pPr fontAlgn="auto">
              <a:lnSpc>
                <a:spcPts val="2800"/>
              </a:lnSpc>
            </a:pPr>
            <a:r>
              <a:rPr lang="en-US" altLang="zh-CN" sz="2000"/>
              <a:t>     for classification, a single value for regression).</a:t>
            </a:r>
          </a:p>
          <a:p>
            <a:pPr marL="342900" indent="-342900" fontAlgn="auto">
              <a:lnSpc>
                <a:spcPts val="2800"/>
              </a:lnSpc>
              <a:buFont typeface="Arial" panose="020B0604020202020204" pitchFamily="34" charset="0"/>
              <a:buChar char="•"/>
            </a:pPr>
            <a:r>
              <a:rPr lang="en-US" altLang="zh-CN" sz="2000" b="1"/>
              <a:t>Feedforward:</a:t>
            </a:r>
            <a:r>
              <a:rPr lang="en-US" altLang="zh-CN" sz="2000"/>
              <a:t> Information flows in one direction, from input to</a:t>
            </a:r>
          </a:p>
          <a:p>
            <a:pPr fontAlgn="auto">
              <a:lnSpc>
                <a:spcPts val="2800"/>
              </a:lnSpc>
            </a:pPr>
            <a:r>
              <a:rPr lang="en-US" altLang="zh-CN" sz="2000"/>
              <a:t>     output, without loops.</a:t>
            </a:r>
          </a:p>
        </p:txBody>
      </p:sp>
      <p:sp>
        <p:nvSpPr>
          <p:cNvPr id="6" name="Slide Number Placeholder 5">
            <a:extLst>
              <a:ext uri="{FF2B5EF4-FFF2-40B4-BE49-F238E27FC236}">
                <a16:creationId xmlns:a16="http://schemas.microsoft.com/office/drawing/2014/main" id="{FD403BCD-2F31-9091-8FB4-FF9470723EE1}"/>
              </a:ext>
            </a:extLst>
          </p:cNvPr>
          <p:cNvSpPr>
            <a:spLocks noGrp="1"/>
          </p:cNvSpPr>
          <p:nvPr>
            <p:ph type="sldNum" sz="quarter" idx="12"/>
          </p:nvPr>
        </p:nvSpPr>
        <p:spPr/>
        <p:txBody>
          <a:bodyPr/>
          <a:lstStyle/>
          <a:p>
            <a:fld id="{49AE70B2-8BF9-45C0-BB95-33D1B9D3A854}" type="slidenum">
              <a:rPr lang="zh-CN" altLang="en-US" smtClean="0"/>
              <a:t>31</a:t>
            </a:fld>
            <a:endParaRPr lang="zh-CN" altLang="en-US"/>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5" descr="IMG_256"/>
          <p:cNvPicPr>
            <a:picLocks noChangeAspect="1"/>
          </p:cNvPicPr>
          <p:nvPr/>
        </p:nvPicPr>
        <p:blipFill>
          <a:blip r:embed="rId3"/>
          <a:srcRect b="21505"/>
          <a:stretch>
            <a:fillRect/>
          </a:stretch>
        </p:blipFill>
        <p:spPr>
          <a:xfrm>
            <a:off x="1555115" y="4083050"/>
            <a:ext cx="8869680" cy="2339340"/>
          </a:xfrm>
          <a:prstGeom prst="rect">
            <a:avLst/>
          </a:prstGeom>
          <a:noFill/>
          <a:ln w="9525">
            <a:noFill/>
          </a:ln>
        </p:spPr>
      </p:pic>
      <p:sp>
        <p:nvSpPr>
          <p:cNvPr id="3" name="文本框 2"/>
          <p:cNvSpPr txBox="1"/>
          <p:nvPr/>
        </p:nvSpPr>
        <p:spPr>
          <a:xfrm>
            <a:off x="450850" y="368300"/>
            <a:ext cx="10398125" cy="485775"/>
          </a:xfrm>
          <a:prstGeom prst="rect">
            <a:avLst/>
          </a:prstGeom>
          <a:noFill/>
        </p:spPr>
        <p:txBody>
          <a:bodyPr wrap="square" rtlCol="0">
            <a:noAutofit/>
          </a:bodyPr>
          <a:lstStyle/>
          <a:p>
            <a:r>
              <a:rPr lang="en-US" altLang="zh-CN" sz="2400">
                <a:solidFill>
                  <a:schemeClr val="accent6">
                    <a:lumMod val="75000"/>
                  </a:schemeClr>
                </a:solidFill>
                <a:latin typeface="+mj-ea"/>
                <a:ea typeface="+mj-ea"/>
              </a:rPr>
              <a:t>Memory networks and networks with graphs</a:t>
            </a:r>
          </a:p>
        </p:txBody>
      </p:sp>
      <p:sp>
        <p:nvSpPr>
          <p:cNvPr id="4" name="文本框 3"/>
          <p:cNvSpPr txBox="1"/>
          <p:nvPr/>
        </p:nvSpPr>
        <p:spPr>
          <a:xfrm>
            <a:off x="1132840" y="1130935"/>
            <a:ext cx="9291955" cy="2963545"/>
          </a:xfrm>
          <a:prstGeom prst="rect">
            <a:avLst/>
          </a:prstGeom>
          <a:noFill/>
        </p:spPr>
        <p:txBody>
          <a:bodyPr wrap="square" rtlCol="0">
            <a:spAutoFit/>
          </a:bodyPr>
          <a:lstStyle/>
          <a:p>
            <a:pPr marL="342900" indent="-342900" fontAlgn="auto">
              <a:lnSpc>
                <a:spcPts val="2800"/>
              </a:lnSpc>
              <a:buFont typeface="Arial" panose="020B0604020202020204" pitchFamily="34" charset="0"/>
              <a:buChar char="•"/>
            </a:pPr>
            <a:r>
              <a:rPr lang="en-US" altLang="zh-CN" sz="2000" b="1">
                <a:sym typeface="+mn-ea"/>
              </a:rPr>
              <a:t>Memory networks, </a:t>
            </a:r>
            <a:r>
              <a:rPr lang="en-US" altLang="zh-CN" sz="2000">
                <a:sym typeface="+mn-ea"/>
              </a:rPr>
              <a:t>also known as feedback networks, are networks in which neurons not only receive delicate bits of information from other neurons, but also from their own histories.</a:t>
            </a:r>
          </a:p>
          <a:p>
            <a:pPr marL="342900" indent="-342900" fontAlgn="auto">
              <a:lnSpc>
                <a:spcPts val="2800"/>
              </a:lnSpc>
              <a:buFont typeface="Arial" panose="020B0604020202020204" pitchFamily="34" charset="0"/>
              <a:buChar char="•"/>
            </a:pPr>
            <a:r>
              <a:rPr lang="en-US" altLang="zh-CN" sz="2000" b="1">
                <a:sym typeface="+mn-ea"/>
              </a:rPr>
              <a:t>Graph networks</a:t>
            </a:r>
            <a:r>
              <a:rPr lang="en-US" altLang="zh-CN" sz="2000">
                <a:sym typeface="+mn-ea"/>
              </a:rPr>
              <a:t> are neural networks defined on graph-structured data, where each node in the graph consists of a neuron or a set of neurons, the connections between nodes can be directed or undirected, and each node can receive information from neighboring nodes or from itself. Graph neural networks are a generalization of feedforward and memory neural networks.</a:t>
            </a:r>
          </a:p>
        </p:txBody>
      </p:sp>
      <p:sp>
        <p:nvSpPr>
          <p:cNvPr id="6" name="Slide Number Placeholder 5">
            <a:extLst>
              <a:ext uri="{FF2B5EF4-FFF2-40B4-BE49-F238E27FC236}">
                <a16:creationId xmlns:a16="http://schemas.microsoft.com/office/drawing/2014/main" id="{3670B490-617F-A7EE-D46B-30D4BBE1A301}"/>
              </a:ext>
            </a:extLst>
          </p:cNvPr>
          <p:cNvSpPr>
            <a:spLocks noGrp="1"/>
          </p:cNvSpPr>
          <p:nvPr>
            <p:ph type="sldNum" sz="quarter" idx="12"/>
          </p:nvPr>
        </p:nvSpPr>
        <p:spPr/>
        <p:txBody>
          <a:bodyPr/>
          <a:lstStyle/>
          <a:p>
            <a:fld id="{49AE70B2-8BF9-45C0-BB95-33D1B9D3A854}" type="slidenum">
              <a:rPr lang="zh-CN" altLang="en-US" smtClean="0"/>
              <a:t>32</a:t>
            </a:fld>
            <a:endParaRPr lang="zh-CN" altLang="en-US"/>
          </a:p>
        </p:txBody>
      </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50850" y="368300"/>
            <a:ext cx="10398125" cy="485775"/>
          </a:xfrm>
          <a:prstGeom prst="rect">
            <a:avLst/>
          </a:prstGeom>
          <a:noFill/>
        </p:spPr>
        <p:txBody>
          <a:bodyPr wrap="square" rtlCol="0">
            <a:noAutofit/>
          </a:bodyPr>
          <a:lstStyle/>
          <a:p>
            <a:r>
              <a:rPr lang="en-US" altLang="zh-CN" sz="2400">
                <a:solidFill>
                  <a:schemeClr val="accent6">
                    <a:lumMod val="75000"/>
                  </a:schemeClr>
                </a:solidFill>
                <a:latin typeface="+mj-ea"/>
                <a:ea typeface="+mj-ea"/>
              </a:rPr>
              <a:t>Neural Network Implementation Core Components</a:t>
            </a:r>
          </a:p>
        </p:txBody>
      </p:sp>
      <p:graphicFrame>
        <p:nvGraphicFramePr>
          <p:cNvPr id="2" name="表格 1"/>
          <p:cNvGraphicFramePr/>
          <p:nvPr>
            <p:custDataLst>
              <p:tags r:id="rId2"/>
            </p:custDataLst>
          </p:nvPr>
        </p:nvGraphicFramePr>
        <p:xfrm>
          <a:off x="1228725" y="1203325"/>
          <a:ext cx="10111105" cy="5356225"/>
        </p:xfrm>
        <a:graphic>
          <a:graphicData uri="http://schemas.openxmlformats.org/drawingml/2006/table">
            <a:tbl>
              <a:tblPr firstRow="1" bandRow="1">
                <a:tableStyleId>{5C22544A-7EE6-4342-B048-85BDC9FD1C3A}</a:tableStyleId>
              </a:tblPr>
              <a:tblGrid>
                <a:gridCol w="2855595">
                  <a:extLst>
                    <a:ext uri="{9D8B030D-6E8A-4147-A177-3AD203B41FA5}">
                      <a16:colId xmlns:a16="http://schemas.microsoft.com/office/drawing/2014/main" val="20000"/>
                    </a:ext>
                  </a:extLst>
                </a:gridCol>
                <a:gridCol w="3552190">
                  <a:extLst>
                    <a:ext uri="{9D8B030D-6E8A-4147-A177-3AD203B41FA5}">
                      <a16:colId xmlns:a16="http://schemas.microsoft.com/office/drawing/2014/main" val="20001"/>
                    </a:ext>
                  </a:extLst>
                </a:gridCol>
                <a:gridCol w="3703320">
                  <a:extLst>
                    <a:ext uri="{9D8B030D-6E8A-4147-A177-3AD203B41FA5}">
                      <a16:colId xmlns:a16="http://schemas.microsoft.com/office/drawing/2014/main" val="20002"/>
                    </a:ext>
                  </a:extLst>
                </a:gridCol>
              </a:tblGrid>
              <a:tr h="1071245">
                <a:tc>
                  <a:txBody>
                    <a:bodyPr/>
                    <a:lstStyle/>
                    <a:p>
                      <a:pPr>
                        <a:buNone/>
                      </a:pPr>
                      <a:r>
                        <a:rPr lang="en-US" altLang="zh-CN" sz="2000">
                          <a:solidFill>
                            <a:schemeClr val="tx1"/>
                          </a:solidFill>
                        </a:rPr>
                        <a:t>subassemblies</a:t>
                      </a:r>
                    </a:p>
                  </a:txBody>
                  <a:tcPr anchor="ctr">
                    <a:lnT w="12700">
                      <a:solidFill>
                        <a:schemeClr val="tx1"/>
                      </a:solidFill>
                      <a:prstDash val="solid"/>
                    </a:lnT>
                    <a:lnB w="12700" cmpd="sng">
                      <a:solidFill>
                        <a:schemeClr val="tx1"/>
                      </a:solidFill>
                      <a:prstDash val="solid"/>
                    </a:lnB>
                    <a:noFill/>
                  </a:tcPr>
                </a:tc>
                <a:tc>
                  <a:txBody>
                    <a:bodyPr/>
                    <a:lstStyle/>
                    <a:p>
                      <a:pPr>
                        <a:buNone/>
                      </a:pPr>
                      <a:r>
                        <a:rPr lang="en-US" altLang="zh-CN" sz="2000">
                          <a:solidFill>
                            <a:schemeClr val="tx1"/>
                          </a:solidFill>
                        </a:rPr>
                        <a:t>Calculate network output</a:t>
                      </a:r>
                    </a:p>
                  </a:txBody>
                  <a:tcPr anchor="ctr">
                    <a:lnT w="12700">
                      <a:solidFill>
                        <a:schemeClr val="tx1"/>
                      </a:solidFill>
                      <a:prstDash val="solid"/>
                    </a:lnT>
                    <a:lnB w="12700" cmpd="sng">
                      <a:solidFill>
                        <a:schemeClr val="tx1"/>
                      </a:solidFill>
                      <a:prstDash val="solid"/>
                    </a:lnB>
                    <a:noFill/>
                  </a:tcPr>
                </a:tc>
                <a:tc>
                  <a:txBody>
                    <a:bodyPr/>
                    <a:lstStyle/>
                    <a:p>
                      <a:pPr>
                        <a:buNone/>
                      </a:pPr>
                      <a:r>
                        <a:rPr lang="en-US" altLang="zh-CN" sz="2000">
                          <a:solidFill>
                            <a:schemeClr val="tx1"/>
                          </a:solidFill>
                        </a:rPr>
                        <a:t>Realization points</a:t>
                      </a:r>
                    </a:p>
                  </a:txBody>
                  <a:tcPr anchor="ctr">
                    <a:lnT w="12700">
                      <a:solidFill>
                        <a:schemeClr val="tx1"/>
                      </a:solidFill>
                      <a:prstDash val="solid"/>
                    </a:lnT>
                    <a:lnB w="12700" cmpd="sng">
                      <a:solidFill>
                        <a:schemeClr val="tx1"/>
                      </a:solidFill>
                      <a:prstDash val="solid"/>
                    </a:lnB>
                    <a:noFill/>
                  </a:tcPr>
                </a:tc>
                <a:extLst>
                  <a:ext uri="{0D108BD9-81ED-4DB2-BD59-A6C34878D82A}">
                    <a16:rowId xmlns:a16="http://schemas.microsoft.com/office/drawing/2014/main" val="10000"/>
                  </a:ext>
                </a:extLst>
              </a:tr>
              <a:tr h="1071245">
                <a:tc>
                  <a:txBody>
                    <a:bodyPr/>
                    <a:lstStyle/>
                    <a:p>
                      <a:pPr>
                        <a:buNone/>
                      </a:pPr>
                      <a:r>
                        <a:rPr lang="en-US" altLang="zh-CN" sz="2000">
                          <a:solidFill>
                            <a:schemeClr val="tx1"/>
                          </a:solidFill>
                        </a:rPr>
                        <a:t>forward propagation</a:t>
                      </a:r>
                    </a:p>
                  </a:txBody>
                  <a:tcPr anchor="ctr">
                    <a:lnT w="12700" cmpd="sng">
                      <a:solidFill>
                        <a:schemeClr val="tx1"/>
                      </a:solidFill>
                      <a:prstDash val="solid"/>
                    </a:lnT>
                    <a:noFill/>
                  </a:tcPr>
                </a:tc>
                <a:tc>
                  <a:txBody>
                    <a:bodyPr/>
                    <a:lstStyle/>
                    <a:p>
                      <a:pPr>
                        <a:buNone/>
                      </a:pPr>
                      <a:r>
                        <a:rPr lang="en-US" altLang="zh-CN" sz="2000">
                          <a:solidFill>
                            <a:schemeClr val="tx1"/>
                          </a:solidFill>
                        </a:rPr>
                        <a:t>Calculate network output</a:t>
                      </a:r>
                    </a:p>
                  </a:txBody>
                  <a:tcPr anchor="ctr">
                    <a:lnT w="12700" cmpd="sng">
                      <a:solidFill>
                        <a:schemeClr val="tx1"/>
                      </a:solidFill>
                      <a:prstDash val="solid"/>
                    </a:lnT>
                    <a:noFill/>
                  </a:tcPr>
                </a:tc>
                <a:tc>
                  <a:txBody>
                    <a:bodyPr/>
                    <a:lstStyle/>
                    <a:p>
                      <a:pPr>
                        <a:buNone/>
                      </a:pPr>
                      <a:r>
                        <a:rPr lang="en-US" altLang="zh-CN" sz="2000">
                          <a:solidFill>
                            <a:schemeClr val="tx1"/>
                          </a:solidFill>
                        </a:rPr>
                        <a:t>Matrix multiplication and activation functions</a:t>
                      </a:r>
                    </a:p>
                  </a:txBody>
                  <a:tcPr anchor="ctr">
                    <a:lnT w="12700" cmpd="sng">
                      <a:solidFill>
                        <a:schemeClr val="tx1"/>
                      </a:solidFill>
                      <a:prstDash val="solid"/>
                    </a:lnT>
                    <a:noFill/>
                  </a:tcPr>
                </a:tc>
                <a:extLst>
                  <a:ext uri="{0D108BD9-81ED-4DB2-BD59-A6C34878D82A}">
                    <a16:rowId xmlns:a16="http://schemas.microsoft.com/office/drawing/2014/main" val="10001"/>
                  </a:ext>
                </a:extLst>
              </a:tr>
              <a:tr h="1071245">
                <a:tc>
                  <a:txBody>
                    <a:bodyPr/>
                    <a:lstStyle/>
                    <a:p>
                      <a:pPr>
                        <a:buNone/>
                      </a:pPr>
                      <a:r>
                        <a:rPr lang="en-US" altLang="zh-CN" sz="2000">
                          <a:solidFill>
                            <a:schemeClr val="tx1"/>
                          </a:solidFill>
                        </a:rPr>
                        <a:t>loss function</a:t>
                      </a:r>
                    </a:p>
                  </a:txBody>
                  <a:tcPr anchor="ctr">
                    <a:noFill/>
                  </a:tcPr>
                </a:tc>
                <a:tc>
                  <a:txBody>
                    <a:bodyPr/>
                    <a:lstStyle/>
                    <a:p>
                      <a:pPr>
                        <a:buNone/>
                      </a:pPr>
                      <a:r>
                        <a:rPr lang="en-US" altLang="zh-CN" sz="2000">
                          <a:solidFill>
                            <a:schemeClr val="tx1"/>
                          </a:solidFill>
                        </a:rPr>
                        <a:t>Quantifying prediction error</a:t>
                      </a:r>
                    </a:p>
                  </a:txBody>
                  <a:tcPr anchor="ctr">
                    <a:noFill/>
                  </a:tcPr>
                </a:tc>
                <a:tc>
                  <a:txBody>
                    <a:bodyPr/>
                    <a:lstStyle/>
                    <a:p>
                      <a:pPr>
                        <a:buNone/>
                      </a:pPr>
                      <a:r>
                        <a:rPr lang="en-US" altLang="zh-CN" sz="2000">
                          <a:solidFill>
                            <a:schemeClr val="tx1"/>
                          </a:solidFill>
                        </a:rPr>
                        <a:t>Numerical stability needs to be considered</a:t>
                      </a:r>
                    </a:p>
                  </a:txBody>
                  <a:tcPr anchor="ctr">
                    <a:noFill/>
                  </a:tcPr>
                </a:tc>
                <a:extLst>
                  <a:ext uri="{0D108BD9-81ED-4DB2-BD59-A6C34878D82A}">
                    <a16:rowId xmlns:a16="http://schemas.microsoft.com/office/drawing/2014/main" val="10002"/>
                  </a:ext>
                </a:extLst>
              </a:tr>
              <a:tr h="1071245">
                <a:tc>
                  <a:txBody>
                    <a:bodyPr/>
                    <a:lstStyle/>
                    <a:p>
                      <a:pPr>
                        <a:buNone/>
                      </a:pPr>
                      <a:r>
                        <a:rPr lang="en-US" altLang="zh-CN" sz="2000">
                          <a:solidFill>
                            <a:schemeClr val="tx1"/>
                          </a:solidFill>
                        </a:rPr>
                        <a:t>backward propagation</a:t>
                      </a:r>
                    </a:p>
                  </a:txBody>
                  <a:tcPr anchor="ctr">
                    <a:noFill/>
                  </a:tcPr>
                </a:tc>
                <a:tc>
                  <a:txBody>
                    <a:bodyPr/>
                    <a:lstStyle/>
                    <a:p>
                      <a:pPr>
                        <a:buNone/>
                      </a:pPr>
                      <a:r>
                        <a:rPr lang="en-US" altLang="zh-CN" sz="2000">
                          <a:solidFill>
                            <a:schemeClr val="tx1"/>
                          </a:solidFill>
                        </a:rPr>
                        <a:t>Calculate the parameter gradient</a:t>
                      </a:r>
                    </a:p>
                  </a:txBody>
                  <a:tcPr anchor="ctr">
                    <a:noFill/>
                  </a:tcPr>
                </a:tc>
                <a:tc>
                  <a:txBody>
                    <a:bodyPr/>
                    <a:lstStyle/>
                    <a:p>
                      <a:pPr>
                        <a:buNone/>
                      </a:pPr>
                      <a:r>
                        <a:rPr lang="en-US" altLang="zh-CN" sz="2000">
                          <a:solidFill>
                            <a:schemeClr val="tx1"/>
                          </a:solidFill>
                        </a:rPr>
                        <a:t>Recursive applications of the chain rule</a:t>
                      </a:r>
                    </a:p>
                  </a:txBody>
                  <a:tcPr anchor="ctr">
                    <a:noFill/>
                  </a:tcPr>
                </a:tc>
                <a:extLst>
                  <a:ext uri="{0D108BD9-81ED-4DB2-BD59-A6C34878D82A}">
                    <a16:rowId xmlns:a16="http://schemas.microsoft.com/office/drawing/2014/main" val="10003"/>
                  </a:ext>
                </a:extLst>
              </a:tr>
              <a:tr h="1071245">
                <a:tc>
                  <a:txBody>
                    <a:bodyPr/>
                    <a:lstStyle/>
                    <a:p>
                      <a:pPr>
                        <a:buNone/>
                      </a:pPr>
                      <a:r>
                        <a:rPr lang="en-US" altLang="zh-CN" sz="2000">
                          <a:solidFill>
                            <a:schemeClr val="tx1"/>
                          </a:solidFill>
                        </a:rPr>
                        <a:t>Parameter update</a:t>
                      </a:r>
                    </a:p>
                  </a:txBody>
                  <a:tcPr anchor="ctr">
                    <a:lnB w="12700" cmpd="sng">
                      <a:solidFill>
                        <a:schemeClr val="tx1"/>
                      </a:solidFill>
                      <a:prstDash val="solid"/>
                    </a:lnB>
                    <a:noFill/>
                  </a:tcPr>
                </a:tc>
                <a:tc>
                  <a:txBody>
                    <a:bodyPr/>
                    <a:lstStyle/>
                    <a:p>
                      <a:pPr>
                        <a:buNone/>
                      </a:pPr>
                      <a:r>
                        <a:rPr lang="en-US" altLang="zh-CN" sz="2000">
                          <a:solidFill>
                            <a:schemeClr val="tx1"/>
                          </a:solidFill>
                        </a:rPr>
                        <a:t>Optimization weight</a:t>
                      </a:r>
                    </a:p>
                  </a:txBody>
                  <a:tcPr anchor="ctr">
                    <a:lnB w="12700" cmpd="sng">
                      <a:solidFill>
                        <a:schemeClr val="tx1"/>
                      </a:solidFill>
                      <a:prstDash val="solid"/>
                    </a:lnB>
                    <a:noFill/>
                  </a:tcPr>
                </a:tc>
                <a:tc>
                  <a:txBody>
                    <a:bodyPr/>
                    <a:lstStyle/>
                    <a:p>
                      <a:pPr>
                        <a:buNone/>
                      </a:pPr>
                      <a:r>
                        <a:rPr lang="en-US" altLang="zh-CN" sz="2000">
                          <a:solidFill>
                            <a:schemeClr val="tx1"/>
                          </a:solidFill>
                        </a:rPr>
                        <a:t>Optimizer Selection</a:t>
                      </a:r>
                    </a:p>
                  </a:txBody>
                  <a:tcPr anchor="ctr">
                    <a:lnB w="12700" cmpd="sng">
                      <a:solidFill>
                        <a:schemeClr val="tx1"/>
                      </a:solidFill>
                      <a:prstDash val="solid"/>
                    </a:lnB>
                    <a:noFill/>
                  </a:tcPr>
                </a:tc>
                <a:extLst>
                  <a:ext uri="{0D108BD9-81ED-4DB2-BD59-A6C34878D82A}">
                    <a16:rowId xmlns:a16="http://schemas.microsoft.com/office/drawing/2014/main" val="10004"/>
                  </a:ext>
                </a:extLst>
              </a:tr>
            </a:tbl>
          </a:graphicData>
        </a:graphic>
      </p:graphicFrame>
      <p:sp>
        <p:nvSpPr>
          <p:cNvPr id="5" name="Slide Number Placeholder 4">
            <a:extLst>
              <a:ext uri="{FF2B5EF4-FFF2-40B4-BE49-F238E27FC236}">
                <a16:creationId xmlns:a16="http://schemas.microsoft.com/office/drawing/2014/main" id="{876C8880-AAA7-2EF1-659C-0853647FF50D}"/>
              </a:ext>
            </a:extLst>
          </p:cNvPr>
          <p:cNvSpPr>
            <a:spLocks noGrp="1"/>
          </p:cNvSpPr>
          <p:nvPr>
            <p:ph type="sldNum" sz="quarter" idx="12"/>
          </p:nvPr>
        </p:nvSpPr>
        <p:spPr/>
        <p:txBody>
          <a:bodyPr/>
          <a:lstStyle/>
          <a:p>
            <a:fld id="{49AE70B2-8BF9-45C0-BB95-33D1B9D3A854}" type="slidenum">
              <a:rPr lang="zh-CN" altLang="en-US" smtClean="0"/>
              <a:t>33</a:t>
            </a:fld>
            <a:endParaRPr lang="zh-CN" altLang="en-US"/>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50850" y="368300"/>
            <a:ext cx="8535670" cy="485775"/>
          </a:xfrm>
          <a:prstGeom prst="rect">
            <a:avLst/>
          </a:prstGeom>
          <a:noFill/>
        </p:spPr>
        <p:txBody>
          <a:bodyPr wrap="square" rtlCol="0">
            <a:noAutofit/>
          </a:bodyPr>
          <a:lstStyle/>
          <a:p>
            <a:r>
              <a:rPr lang="en-US" altLang="zh-CN" sz="2400">
                <a:solidFill>
                  <a:schemeClr val="accent6">
                    <a:lumMod val="75000"/>
                  </a:schemeClr>
                </a:solidFill>
                <a:latin typeface="+mj-ea"/>
                <a:ea typeface="+mj-ea"/>
              </a:rPr>
              <a:t>Universal Approximation Theroem</a:t>
            </a:r>
          </a:p>
        </p:txBody>
      </p:sp>
      <p:sp>
        <p:nvSpPr>
          <p:cNvPr id="2" name="文本框 1"/>
          <p:cNvSpPr txBox="1"/>
          <p:nvPr/>
        </p:nvSpPr>
        <p:spPr>
          <a:xfrm>
            <a:off x="784860" y="1226820"/>
            <a:ext cx="10487025" cy="808990"/>
          </a:xfrm>
          <a:prstGeom prst="rect">
            <a:avLst/>
          </a:prstGeom>
          <a:noFill/>
        </p:spPr>
        <p:txBody>
          <a:bodyPr wrap="square" rtlCol="0">
            <a:spAutoFit/>
          </a:bodyPr>
          <a:lstStyle/>
          <a:p>
            <a:pPr marL="342900" indent="-342900" fontAlgn="auto">
              <a:lnSpc>
                <a:spcPts val="2800"/>
              </a:lnSpc>
              <a:buFont typeface="Arial" panose="020B0604020202020204" pitchFamily="34" charset="0"/>
              <a:buChar char="•"/>
            </a:pPr>
            <a:r>
              <a:rPr lang="en-US" altLang="zh-CN" sz="2000"/>
              <a:t>Feedforward neural networks have a strong fitting ability, and common continuous nonlinear functions can be approximated by feedforward neural networks</a:t>
            </a:r>
          </a:p>
        </p:txBody>
      </p:sp>
      <p:graphicFrame>
        <p:nvGraphicFramePr>
          <p:cNvPr id="3" name="对象 2">
            <a:hlinkClick r:id="" action="ppaction://ole?verb=0"/>
          </p:cNvPr>
          <p:cNvGraphicFramePr>
            <a:graphicFrameLocks noChangeAspect="1"/>
          </p:cNvGraphicFramePr>
          <p:nvPr/>
        </p:nvGraphicFramePr>
        <p:xfrm>
          <a:off x="3941445" y="2409190"/>
          <a:ext cx="3655695" cy="1019810"/>
        </p:xfrm>
        <a:graphic>
          <a:graphicData uri="http://schemas.openxmlformats.org/presentationml/2006/ole">
            <mc:AlternateContent xmlns:mc="http://schemas.openxmlformats.org/markup-compatibility/2006">
              <mc:Choice xmlns:v="urn:schemas-microsoft-com:vml" Requires="v">
                <p:oleObj r:id="rId3" imgW="1548765" imgH="431800" progId="Equation.KSEE3">
                  <p:embed/>
                </p:oleObj>
              </mc:Choice>
              <mc:Fallback>
                <p:oleObj r:id="rId3" imgW="1548765" imgH="431800" progId="Equation.KSEE3">
                  <p:embed/>
                  <p:pic>
                    <p:nvPicPr>
                      <p:cNvPr id="0" name="图片 8192"/>
                      <p:cNvPicPr/>
                      <p:nvPr/>
                    </p:nvPicPr>
                    <p:blipFill>
                      <a:blip r:embed="rId4"/>
                      <a:stretch>
                        <a:fillRect/>
                      </a:stretch>
                    </p:blipFill>
                    <p:spPr>
                      <a:xfrm>
                        <a:off x="3941445" y="2409190"/>
                        <a:ext cx="3655695" cy="1019810"/>
                      </a:xfrm>
                      <a:prstGeom prst="rect">
                        <a:avLst/>
                      </a:prstGeom>
                    </p:spPr>
                  </p:pic>
                </p:oleObj>
              </mc:Fallback>
            </mc:AlternateContent>
          </a:graphicData>
        </a:graphic>
      </p:graphicFrame>
      <p:sp>
        <p:nvSpPr>
          <p:cNvPr id="4" name="文本框 3"/>
          <p:cNvSpPr txBox="1"/>
          <p:nvPr/>
        </p:nvSpPr>
        <p:spPr>
          <a:xfrm>
            <a:off x="1480185" y="3429000"/>
            <a:ext cx="1624965" cy="368300"/>
          </a:xfrm>
          <a:prstGeom prst="rect">
            <a:avLst/>
          </a:prstGeom>
          <a:noFill/>
        </p:spPr>
        <p:txBody>
          <a:bodyPr wrap="square" rtlCol="0">
            <a:spAutoFit/>
          </a:bodyPr>
          <a:lstStyle/>
          <a:p>
            <a:r>
              <a:rPr lang="en-US" altLang="zh-CN" dirty="0"/>
              <a:t>approximation</a:t>
            </a:r>
          </a:p>
        </p:txBody>
      </p:sp>
      <p:graphicFrame>
        <p:nvGraphicFramePr>
          <p:cNvPr id="13" name="对象 12">
            <a:hlinkClick r:id="" action="ppaction://ole?verb=0"/>
          </p:cNvPr>
          <p:cNvGraphicFramePr>
            <a:graphicFrameLocks noChangeAspect="1"/>
          </p:cNvGraphicFramePr>
          <p:nvPr/>
        </p:nvGraphicFramePr>
        <p:xfrm>
          <a:off x="4054475" y="4490085"/>
          <a:ext cx="3429635" cy="603885"/>
        </p:xfrm>
        <a:graphic>
          <a:graphicData uri="http://schemas.openxmlformats.org/presentationml/2006/ole">
            <mc:AlternateContent xmlns:mc="http://schemas.openxmlformats.org/markup-compatibility/2006">
              <mc:Choice xmlns:v="urn:schemas-microsoft-com:vml" Requires="v">
                <p:oleObj r:id="rId5" imgW="1587500" imgH="279400" progId="Equation.KSEE3">
                  <p:embed/>
                </p:oleObj>
              </mc:Choice>
              <mc:Fallback>
                <p:oleObj r:id="rId5" imgW="1587500" imgH="279400" progId="Equation.KSEE3">
                  <p:embed/>
                  <p:pic>
                    <p:nvPicPr>
                      <p:cNvPr id="0" name="图片 8193"/>
                      <p:cNvPicPr/>
                      <p:nvPr/>
                    </p:nvPicPr>
                    <p:blipFill>
                      <a:blip r:embed="rId6"/>
                      <a:stretch>
                        <a:fillRect/>
                      </a:stretch>
                    </p:blipFill>
                    <p:spPr>
                      <a:xfrm>
                        <a:off x="4054475" y="4490085"/>
                        <a:ext cx="3429635" cy="603885"/>
                      </a:xfrm>
                      <a:prstGeom prst="rect">
                        <a:avLst/>
                      </a:prstGeom>
                    </p:spPr>
                  </p:pic>
                </p:oleObj>
              </mc:Fallback>
            </mc:AlternateContent>
          </a:graphicData>
        </a:graphic>
      </p:graphicFrame>
      <p:sp>
        <p:nvSpPr>
          <p:cNvPr id="7" name="Slide Number Placeholder 6">
            <a:extLst>
              <a:ext uri="{FF2B5EF4-FFF2-40B4-BE49-F238E27FC236}">
                <a16:creationId xmlns:a16="http://schemas.microsoft.com/office/drawing/2014/main" id="{943E16A7-DE40-411C-BD7C-843033E22349}"/>
              </a:ext>
            </a:extLst>
          </p:cNvPr>
          <p:cNvSpPr>
            <a:spLocks noGrp="1"/>
          </p:cNvSpPr>
          <p:nvPr>
            <p:ph type="sldNum" sz="quarter" idx="12"/>
          </p:nvPr>
        </p:nvSpPr>
        <p:spPr/>
        <p:txBody>
          <a:bodyPr/>
          <a:lstStyle/>
          <a:p>
            <a:fld id="{49AE70B2-8BF9-45C0-BB95-33D1B9D3A854}" type="slidenum">
              <a:rPr lang="zh-CN" altLang="en-US" smtClean="0"/>
              <a:t>34</a:t>
            </a:fld>
            <a:endParaRPr lang="zh-CN" altLang="en-US"/>
          </a:p>
        </p:txBody>
      </p:sp>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50850" y="368300"/>
            <a:ext cx="8535670" cy="485775"/>
          </a:xfrm>
          <a:prstGeom prst="rect">
            <a:avLst/>
          </a:prstGeom>
          <a:noFill/>
        </p:spPr>
        <p:txBody>
          <a:bodyPr wrap="square" rtlCol="0">
            <a:noAutofit/>
          </a:bodyPr>
          <a:lstStyle/>
          <a:p>
            <a:r>
              <a:rPr lang="en-US" altLang="zh-CN" sz="2400">
                <a:solidFill>
                  <a:schemeClr val="accent6">
                    <a:lumMod val="75000"/>
                  </a:schemeClr>
                </a:solidFill>
                <a:latin typeface="+mj-ea"/>
                <a:ea typeface="+mj-ea"/>
              </a:rPr>
              <a:t>Training a Neural Network: Backpropagation (Intuition)</a:t>
            </a:r>
          </a:p>
        </p:txBody>
      </p:sp>
      <p:pic>
        <p:nvPicPr>
          <p:cNvPr id="7" name="图片 6"/>
          <p:cNvPicPr/>
          <p:nvPr/>
        </p:nvPicPr>
        <p:blipFill>
          <a:blip r:embed="rId3"/>
          <a:stretch>
            <a:fillRect/>
          </a:stretch>
        </p:blipFill>
        <p:spPr>
          <a:xfrm>
            <a:off x="6898005" y="1066800"/>
            <a:ext cx="4515485" cy="4158615"/>
          </a:xfrm>
          <a:prstGeom prst="rect">
            <a:avLst/>
          </a:prstGeom>
        </p:spPr>
      </p:pic>
      <p:sp>
        <p:nvSpPr>
          <p:cNvPr id="8" name="文本框 7"/>
          <p:cNvSpPr txBox="1"/>
          <p:nvPr/>
        </p:nvSpPr>
        <p:spPr>
          <a:xfrm>
            <a:off x="7162165" y="5225415"/>
            <a:ext cx="4800600" cy="1527175"/>
          </a:xfrm>
          <a:prstGeom prst="rect">
            <a:avLst/>
          </a:prstGeom>
          <a:noFill/>
        </p:spPr>
        <p:txBody>
          <a:bodyPr wrap="square" rtlCol="0">
            <a:spAutoFit/>
          </a:bodyPr>
          <a:lstStyle/>
          <a:p>
            <a:pPr indent="0" fontAlgn="auto">
              <a:lnSpc>
                <a:spcPts val="2800"/>
              </a:lnSpc>
            </a:pPr>
            <a:r>
              <a:rPr lang="en-US" altLang="zh-CN" sz="2000">
                <a:solidFill>
                  <a:srgbClr val="002060"/>
                </a:solidFill>
                <a:latin typeface="+mn-ea"/>
              </a:rPr>
              <a:t>Figure:</a:t>
            </a:r>
            <a:r>
              <a:rPr lang="en-US" altLang="zh-CN" sz="2000">
                <a:latin typeface="+mn-ea"/>
              </a:rPr>
              <a:t> Gradient Descent: Finding the Minimum of a Loss Function</a:t>
            </a:r>
          </a:p>
          <a:p>
            <a:pPr indent="0" fontAlgn="auto">
              <a:lnSpc>
                <a:spcPts val="2800"/>
              </a:lnSpc>
            </a:pPr>
            <a:r>
              <a:rPr lang="en-US" altLang="zh-CN" sz="2000">
                <a:latin typeface="+mn-ea"/>
              </a:rPr>
              <a:t>(Imagine a ball rolling down a hill to the lowest point)</a:t>
            </a:r>
          </a:p>
        </p:txBody>
      </p:sp>
      <p:sp>
        <p:nvSpPr>
          <p:cNvPr id="9" name="文本框 8"/>
          <p:cNvSpPr txBox="1"/>
          <p:nvPr/>
        </p:nvSpPr>
        <p:spPr>
          <a:xfrm>
            <a:off x="671830" y="1347470"/>
            <a:ext cx="5986145" cy="5477510"/>
          </a:xfrm>
          <a:prstGeom prst="rect">
            <a:avLst/>
          </a:prstGeom>
          <a:noFill/>
        </p:spPr>
        <p:txBody>
          <a:bodyPr wrap="square" rtlCol="0">
            <a:spAutoFit/>
          </a:bodyPr>
          <a:lstStyle/>
          <a:p>
            <a:pPr marL="285750" indent="-285750" fontAlgn="auto">
              <a:lnSpc>
                <a:spcPts val="2800"/>
              </a:lnSpc>
              <a:buFont typeface="Wingdings" panose="05000000000000000000" charset="0"/>
              <a:buChar char="l"/>
            </a:pPr>
            <a:r>
              <a:rPr lang="en-US" altLang="zh-CN" sz="2000"/>
              <a:t>The goal of training is to find the optimal weights and biases that minimize the difference between predicted and actual outputs.</a:t>
            </a:r>
          </a:p>
          <a:p>
            <a:pPr marL="285750" indent="-285750" fontAlgn="auto">
              <a:lnSpc>
                <a:spcPts val="2800"/>
              </a:lnSpc>
              <a:buFont typeface="Wingdings" panose="05000000000000000000" charset="0"/>
              <a:buChar char="l"/>
            </a:pPr>
            <a:r>
              <a:rPr lang="en-US" altLang="zh-CN" sz="2000"/>
              <a:t>This difference is quantified by a </a:t>
            </a:r>
            <a:r>
              <a:rPr lang="en-US" altLang="zh-CN" sz="2000" b="1"/>
              <a:t>Loss Function</a:t>
            </a:r>
            <a:r>
              <a:rPr lang="en-US" altLang="zh-CN" sz="2000"/>
              <a:t> (or Cost Function).</a:t>
            </a:r>
          </a:p>
          <a:p>
            <a:pPr marL="285750" indent="-285750" fontAlgn="auto">
              <a:lnSpc>
                <a:spcPts val="2800"/>
              </a:lnSpc>
              <a:buFont typeface="Wingdings" panose="05000000000000000000" charset="0"/>
              <a:buChar char="l"/>
            </a:pPr>
            <a:endParaRPr lang="en-US" altLang="zh-CN" sz="2000"/>
          </a:p>
          <a:p>
            <a:pPr marL="285750" indent="-285750" fontAlgn="auto">
              <a:lnSpc>
                <a:spcPts val="2800"/>
              </a:lnSpc>
              <a:buFont typeface="Wingdings" panose="05000000000000000000" charset="0"/>
              <a:buChar char="l"/>
            </a:pPr>
            <a:endParaRPr lang="en-US" altLang="zh-CN" sz="2000"/>
          </a:p>
          <a:p>
            <a:pPr marL="285750" indent="-285750" fontAlgn="auto">
              <a:lnSpc>
                <a:spcPts val="2800"/>
              </a:lnSpc>
              <a:buFont typeface="Wingdings" panose="05000000000000000000" charset="0"/>
              <a:buChar char="l"/>
            </a:pPr>
            <a:endParaRPr lang="en-US" altLang="zh-CN" sz="2000"/>
          </a:p>
          <a:p>
            <a:pPr marL="285750" indent="-285750" fontAlgn="auto">
              <a:lnSpc>
                <a:spcPts val="2800"/>
              </a:lnSpc>
              <a:buFont typeface="Wingdings" panose="05000000000000000000" charset="0"/>
              <a:buChar char="l"/>
            </a:pPr>
            <a:endParaRPr lang="en-US" altLang="zh-CN" sz="2000"/>
          </a:p>
          <a:p>
            <a:pPr marL="285750" indent="-285750" fontAlgn="auto">
              <a:lnSpc>
                <a:spcPts val="2800"/>
              </a:lnSpc>
              <a:buFont typeface="Wingdings" panose="05000000000000000000" charset="0"/>
              <a:buChar char="l"/>
            </a:pPr>
            <a:endParaRPr lang="en-US" altLang="zh-CN" sz="2000"/>
          </a:p>
          <a:p>
            <a:pPr marL="285750" indent="-285750" fontAlgn="auto">
              <a:lnSpc>
                <a:spcPts val="2800"/>
              </a:lnSpc>
              <a:buFont typeface="Wingdings" panose="05000000000000000000" charset="0"/>
              <a:buChar char="l"/>
            </a:pPr>
            <a:endParaRPr lang="en-US" altLang="zh-CN" sz="2000"/>
          </a:p>
          <a:p>
            <a:pPr marL="285750" indent="-285750" fontAlgn="auto">
              <a:lnSpc>
                <a:spcPts val="2800"/>
              </a:lnSpc>
              <a:buFont typeface="Wingdings" panose="05000000000000000000" charset="0"/>
              <a:buChar char="l"/>
            </a:pPr>
            <a:r>
              <a:rPr lang="en-US" altLang="zh-CN" sz="2000" b="1"/>
              <a:t>Gradient Descent:</a:t>
            </a:r>
            <a:r>
              <a:rPr lang="en-US" altLang="zh-CN" sz="2000"/>
              <a:t> An iterative optimization algorithm that adjustsweights and biases in the direction that most steeply reduces the loss function.</a:t>
            </a:r>
          </a:p>
        </p:txBody>
      </p:sp>
      <p:sp>
        <p:nvSpPr>
          <p:cNvPr id="10" name="文本框 9"/>
          <p:cNvSpPr txBox="1"/>
          <p:nvPr/>
        </p:nvSpPr>
        <p:spPr>
          <a:xfrm>
            <a:off x="1337310" y="3314700"/>
            <a:ext cx="5320030" cy="1886585"/>
          </a:xfrm>
          <a:prstGeom prst="rect">
            <a:avLst/>
          </a:prstGeom>
          <a:noFill/>
        </p:spPr>
        <p:txBody>
          <a:bodyPr wrap="square" rtlCol="0">
            <a:spAutoFit/>
          </a:bodyPr>
          <a:lstStyle/>
          <a:p>
            <a:pPr marL="285750" indent="-285750" fontAlgn="auto">
              <a:lnSpc>
                <a:spcPts val="2800"/>
              </a:lnSpc>
              <a:buFont typeface="Arial" panose="020B0604020202020204" pitchFamily="34" charset="0"/>
              <a:buChar char="•"/>
            </a:pPr>
            <a:r>
              <a:rPr lang="en-US" altLang="zh-CN" sz="2000" b="1"/>
              <a:t>Regression:</a:t>
            </a:r>
            <a:r>
              <a:rPr lang="en-US" altLang="zh-CN" sz="2000"/>
              <a:t> Mean Squared Error (MSE):</a:t>
            </a:r>
          </a:p>
          <a:p>
            <a:pPr indent="0" fontAlgn="auto">
              <a:lnSpc>
                <a:spcPts val="2800"/>
              </a:lnSpc>
              <a:buFont typeface="Arial" panose="020B0604020202020204" pitchFamily="34" charset="0"/>
              <a:buNone/>
            </a:pPr>
            <a:r>
              <a:rPr lang="en-US" altLang="zh-CN" sz="2000"/>
              <a:t>     </a:t>
            </a:r>
          </a:p>
          <a:p>
            <a:pPr indent="0" fontAlgn="auto">
              <a:lnSpc>
                <a:spcPts val="2800"/>
              </a:lnSpc>
              <a:buFont typeface="Arial" panose="020B0604020202020204" pitchFamily="34" charset="0"/>
              <a:buNone/>
            </a:pPr>
            <a:endParaRPr lang="en-US" altLang="zh-CN" sz="2000"/>
          </a:p>
          <a:p>
            <a:pPr marL="285750" indent="-285750" fontAlgn="auto">
              <a:lnSpc>
                <a:spcPts val="2800"/>
              </a:lnSpc>
              <a:buFont typeface="Arial" panose="020B0604020202020204" pitchFamily="34" charset="0"/>
              <a:buChar char="•"/>
            </a:pPr>
            <a:r>
              <a:rPr lang="en-US" altLang="zh-CN" sz="2000" b="1"/>
              <a:t>Classification: </a:t>
            </a:r>
            <a:r>
              <a:rPr lang="en-US" altLang="zh-CN" sz="2000"/>
              <a:t>Cross-Entropy Loss (for probabilities).</a:t>
            </a:r>
          </a:p>
        </p:txBody>
      </p:sp>
      <p:graphicFrame>
        <p:nvGraphicFramePr>
          <p:cNvPr id="11" name="对象 10">
            <a:hlinkClick r:id="" action="ppaction://ole?verb=0"/>
          </p:cNvPr>
          <p:cNvGraphicFramePr>
            <a:graphicFrameLocks noChangeAspect="1"/>
          </p:cNvGraphicFramePr>
          <p:nvPr/>
        </p:nvGraphicFramePr>
        <p:xfrm>
          <a:off x="2065655" y="3779520"/>
          <a:ext cx="1368425" cy="565785"/>
        </p:xfrm>
        <a:graphic>
          <a:graphicData uri="http://schemas.openxmlformats.org/presentationml/2006/ole">
            <mc:AlternateContent xmlns:mc="http://schemas.openxmlformats.org/markup-compatibility/2006">
              <mc:Choice xmlns:v="urn:schemas-microsoft-com:vml" Requires="v">
                <p:oleObj r:id="rId4" imgW="952500" imgH="393700" progId="Equation.KSEE3">
                  <p:embed/>
                </p:oleObj>
              </mc:Choice>
              <mc:Fallback>
                <p:oleObj r:id="rId4" imgW="952500" imgH="393700" progId="Equation.KSEE3">
                  <p:embed/>
                  <p:pic>
                    <p:nvPicPr>
                      <p:cNvPr id="0" name="图片 4096"/>
                      <p:cNvPicPr/>
                      <p:nvPr/>
                    </p:nvPicPr>
                    <p:blipFill>
                      <a:blip r:embed="rId5"/>
                      <a:stretch>
                        <a:fillRect/>
                      </a:stretch>
                    </p:blipFill>
                    <p:spPr>
                      <a:xfrm>
                        <a:off x="2065655" y="3779520"/>
                        <a:ext cx="1368425" cy="565785"/>
                      </a:xfrm>
                      <a:prstGeom prst="rect">
                        <a:avLst/>
                      </a:prstGeom>
                    </p:spPr>
                  </p:pic>
                </p:oleObj>
              </mc:Fallback>
            </mc:AlternateContent>
          </a:graphicData>
        </a:graphic>
      </p:graphicFrame>
      <p:sp>
        <p:nvSpPr>
          <p:cNvPr id="3" name="Slide Number Placeholder 2">
            <a:extLst>
              <a:ext uri="{FF2B5EF4-FFF2-40B4-BE49-F238E27FC236}">
                <a16:creationId xmlns:a16="http://schemas.microsoft.com/office/drawing/2014/main" id="{F4BFA991-9CDF-14C1-43A4-CD2FCECFA83C}"/>
              </a:ext>
            </a:extLst>
          </p:cNvPr>
          <p:cNvSpPr>
            <a:spLocks noGrp="1"/>
          </p:cNvSpPr>
          <p:nvPr>
            <p:ph type="sldNum" sz="quarter" idx="12"/>
          </p:nvPr>
        </p:nvSpPr>
        <p:spPr/>
        <p:txBody>
          <a:bodyPr/>
          <a:lstStyle/>
          <a:p>
            <a:fld id="{49AE70B2-8BF9-45C0-BB95-33D1B9D3A854}" type="slidenum">
              <a:rPr lang="zh-CN" altLang="en-US" smtClean="0"/>
              <a:t>35</a:t>
            </a:fld>
            <a:endParaRPr lang="zh-CN" altLang="en-US"/>
          </a:p>
        </p:txBody>
      </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50850" y="368300"/>
            <a:ext cx="10259191" cy="485775"/>
          </a:xfrm>
          <a:prstGeom prst="rect">
            <a:avLst/>
          </a:prstGeom>
          <a:noFill/>
        </p:spPr>
        <p:txBody>
          <a:bodyPr wrap="square" rtlCol="0">
            <a:noAutofit/>
          </a:bodyPr>
          <a:lstStyle/>
          <a:p>
            <a:r>
              <a:rPr lang="en-US" altLang="zh-CN" sz="2400" dirty="0">
                <a:solidFill>
                  <a:schemeClr val="accent6">
                    <a:lumMod val="75000"/>
                  </a:schemeClr>
                </a:solidFill>
                <a:latin typeface="+mj-ea"/>
                <a:ea typeface="+mj-ea"/>
              </a:rPr>
              <a:t>Training a Neural Network: Backward propagation (Algorithm)</a:t>
            </a:r>
          </a:p>
        </p:txBody>
      </p:sp>
      <p:sp>
        <p:nvSpPr>
          <p:cNvPr id="3" name="文本框 2"/>
          <p:cNvSpPr txBox="1"/>
          <p:nvPr/>
        </p:nvSpPr>
        <p:spPr>
          <a:xfrm>
            <a:off x="1408430" y="1307465"/>
            <a:ext cx="9221470" cy="1886585"/>
          </a:xfrm>
          <a:prstGeom prst="rect">
            <a:avLst/>
          </a:prstGeom>
          <a:noFill/>
        </p:spPr>
        <p:txBody>
          <a:bodyPr wrap="square" rtlCol="0">
            <a:spAutoFit/>
          </a:bodyPr>
          <a:lstStyle/>
          <a:p>
            <a:pPr marL="285750" indent="-285750" fontAlgn="auto">
              <a:lnSpc>
                <a:spcPts val="2800"/>
              </a:lnSpc>
              <a:buFont typeface="Wingdings" panose="05000000000000000000" charset="0"/>
              <a:buChar char="l"/>
            </a:pPr>
            <a:r>
              <a:rPr lang="en-US" altLang="zh-CN" sz="2000" dirty="0">
                <a:solidFill>
                  <a:srgbClr val="C00000"/>
                </a:solidFill>
              </a:rPr>
              <a:t>Backward propagation</a:t>
            </a:r>
            <a:r>
              <a:rPr lang="en-US" altLang="zh-CN" sz="2000" dirty="0"/>
              <a:t> is the core algorithm for training ANNs. It uses the chain rule of calculus to efficiently compute the gradients of the loss function with respect to every weight and bias in the network.</a:t>
            </a:r>
          </a:p>
          <a:p>
            <a:pPr indent="0" fontAlgn="auto">
              <a:lnSpc>
                <a:spcPts val="2800"/>
              </a:lnSpc>
              <a:buFont typeface="Wingdings" panose="05000000000000000000" charset="0"/>
              <a:buNone/>
            </a:pPr>
            <a:endParaRPr lang="en-US" altLang="zh-CN" sz="2000" dirty="0"/>
          </a:p>
          <a:p>
            <a:pPr marL="285750" indent="-285750" fontAlgn="auto">
              <a:lnSpc>
                <a:spcPts val="2800"/>
              </a:lnSpc>
              <a:buFont typeface="Wingdings" panose="05000000000000000000" charset="0"/>
              <a:buChar char="l"/>
            </a:pPr>
            <a:r>
              <a:rPr lang="en-US" altLang="zh-CN" sz="2000" dirty="0"/>
              <a:t>Two Phases:</a:t>
            </a:r>
          </a:p>
        </p:txBody>
      </p:sp>
      <p:sp>
        <p:nvSpPr>
          <p:cNvPr id="4" name="文本框 3"/>
          <p:cNvSpPr txBox="1"/>
          <p:nvPr/>
        </p:nvSpPr>
        <p:spPr>
          <a:xfrm>
            <a:off x="2105025" y="3270885"/>
            <a:ext cx="8924925" cy="1886585"/>
          </a:xfrm>
          <a:prstGeom prst="rect">
            <a:avLst/>
          </a:prstGeom>
          <a:noFill/>
        </p:spPr>
        <p:txBody>
          <a:bodyPr wrap="square" rtlCol="0">
            <a:spAutoFit/>
          </a:bodyPr>
          <a:lstStyle/>
          <a:p>
            <a:pPr marL="285750" indent="-285750" fontAlgn="auto">
              <a:lnSpc>
                <a:spcPts val="2800"/>
              </a:lnSpc>
              <a:buFont typeface="Arial" panose="020B0604020202020204" pitchFamily="34" charset="0"/>
              <a:buChar char="•"/>
            </a:pPr>
            <a:r>
              <a:rPr lang="en-US" altLang="zh-CN" sz="2000" dirty="0">
                <a:solidFill>
                  <a:srgbClr val="C00000"/>
                </a:solidFill>
              </a:rPr>
              <a:t>Feed forward</a:t>
            </a:r>
            <a:r>
              <a:rPr lang="en-US" altLang="zh-CN" sz="2000" dirty="0"/>
              <a:t>: Input data flows through the network, layer by layer, to compute the output and the loss.</a:t>
            </a:r>
          </a:p>
          <a:p>
            <a:pPr marL="285750" indent="-285750" fontAlgn="auto">
              <a:lnSpc>
                <a:spcPts val="2800"/>
              </a:lnSpc>
              <a:buFont typeface="Arial" panose="020B0604020202020204" pitchFamily="34" charset="0"/>
              <a:buChar char="•"/>
            </a:pPr>
            <a:r>
              <a:rPr lang="en-US" altLang="zh-CN" sz="2000" dirty="0">
                <a:solidFill>
                  <a:srgbClr val="C00000"/>
                </a:solidFill>
              </a:rPr>
              <a:t>Backward propagation</a:t>
            </a:r>
            <a:r>
              <a:rPr lang="en-US" altLang="zh-CN" sz="2000" dirty="0"/>
              <a:t>: The error (difference between predicted and actual) is propagated backward through the network. Gradients are calculated for each weight and bias, indicating how much they contributed to the error.</a:t>
            </a:r>
          </a:p>
        </p:txBody>
      </p:sp>
      <p:sp>
        <p:nvSpPr>
          <p:cNvPr id="6" name="Slide Number Placeholder 5">
            <a:extLst>
              <a:ext uri="{FF2B5EF4-FFF2-40B4-BE49-F238E27FC236}">
                <a16:creationId xmlns:a16="http://schemas.microsoft.com/office/drawing/2014/main" id="{005AD231-A206-B289-6953-1FE608531FC3}"/>
              </a:ext>
            </a:extLst>
          </p:cNvPr>
          <p:cNvSpPr>
            <a:spLocks noGrp="1"/>
          </p:cNvSpPr>
          <p:nvPr>
            <p:ph type="sldNum" sz="quarter" idx="12"/>
          </p:nvPr>
        </p:nvSpPr>
        <p:spPr/>
        <p:txBody>
          <a:bodyPr/>
          <a:lstStyle/>
          <a:p>
            <a:fld id="{49AE70B2-8BF9-45C0-BB95-33D1B9D3A854}" type="slidenum">
              <a:rPr lang="zh-CN" altLang="en-US" smtClean="0"/>
              <a:t>36</a:t>
            </a:fld>
            <a:endParaRPr lang="zh-CN" altLang="en-US"/>
          </a:p>
        </p:txBody>
      </p:sp>
      <p:sp>
        <p:nvSpPr>
          <p:cNvPr id="7" name="文本框 4">
            <a:extLst>
              <a:ext uri="{FF2B5EF4-FFF2-40B4-BE49-F238E27FC236}">
                <a16:creationId xmlns:a16="http://schemas.microsoft.com/office/drawing/2014/main" id="{8362BB33-2A19-5A17-1D88-6A0E3C364FE1}"/>
              </a:ext>
            </a:extLst>
          </p:cNvPr>
          <p:cNvSpPr txBox="1"/>
          <p:nvPr/>
        </p:nvSpPr>
        <p:spPr>
          <a:xfrm>
            <a:off x="3746631" y="5307647"/>
            <a:ext cx="4545067" cy="485775"/>
          </a:xfrm>
          <a:prstGeom prst="rect">
            <a:avLst/>
          </a:prstGeom>
          <a:noFill/>
        </p:spPr>
        <p:txBody>
          <a:bodyPr wrap="square" rtlCol="0">
            <a:noAutofit/>
          </a:bodyPr>
          <a:lstStyle/>
          <a:p>
            <a:r>
              <a:rPr lang="en-US" altLang="zh-CN" sz="2400" dirty="0">
                <a:solidFill>
                  <a:schemeClr val="accent6">
                    <a:lumMod val="75000"/>
                  </a:schemeClr>
                </a:solidFill>
                <a:latin typeface="+mj-ea"/>
                <a:ea typeface="+mj-ea"/>
              </a:rPr>
              <a:t>NN = ANN = FFNN = BPNN</a:t>
            </a:r>
          </a:p>
        </p:txBody>
      </p:sp>
      <p:sp>
        <p:nvSpPr>
          <p:cNvPr id="8" name="文本框 4">
            <a:extLst>
              <a:ext uri="{FF2B5EF4-FFF2-40B4-BE49-F238E27FC236}">
                <a16:creationId xmlns:a16="http://schemas.microsoft.com/office/drawing/2014/main" id="{2528BBC3-10AE-4878-6F8A-4C728BA1AE57}"/>
              </a:ext>
            </a:extLst>
          </p:cNvPr>
          <p:cNvSpPr txBox="1"/>
          <p:nvPr/>
        </p:nvSpPr>
        <p:spPr>
          <a:xfrm>
            <a:off x="2753754" y="5943599"/>
            <a:ext cx="6330320" cy="485775"/>
          </a:xfrm>
          <a:prstGeom prst="rect">
            <a:avLst/>
          </a:prstGeom>
          <a:noFill/>
        </p:spPr>
        <p:txBody>
          <a:bodyPr wrap="square" rtlCol="0">
            <a:noAutofit/>
          </a:bodyPr>
          <a:lstStyle/>
          <a:p>
            <a:r>
              <a:rPr lang="en-US" altLang="zh-CN" sz="2400" dirty="0">
                <a:solidFill>
                  <a:schemeClr val="accent6">
                    <a:lumMod val="75000"/>
                  </a:schemeClr>
                </a:solidFill>
                <a:latin typeface="+mj-ea"/>
                <a:ea typeface="+mj-ea"/>
              </a:rPr>
              <a:t>sometimes, BPNN = </a:t>
            </a:r>
            <a:r>
              <a:rPr lang="en-US" altLang="zh-CN" sz="2400" dirty="0" err="1">
                <a:solidFill>
                  <a:schemeClr val="accent6">
                    <a:lumMod val="75000"/>
                  </a:schemeClr>
                </a:solidFill>
                <a:latin typeface="+mj-ea"/>
                <a:ea typeface="+mj-ea"/>
              </a:rPr>
              <a:t>Behler-Parrinello</a:t>
            </a:r>
            <a:r>
              <a:rPr lang="en-US" altLang="zh-CN" sz="2400" dirty="0">
                <a:solidFill>
                  <a:schemeClr val="accent6">
                    <a:lumMod val="75000"/>
                  </a:schemeClr>
                </a:solidFill>
                <a:latin typeface="+mj-ea"/>
                <a:ea typeface="+mj-ea"/>
              </a:rPr>
              <a:t> NN</a:t>
            </a:r>
          </a:p>
        </p:txBody>
      </p:sp>
      <p:sp>
        <p:nvSpPr>
          <p:cNvPr id="10" name="TextBox 9">
            <a:extLst>
              <a:ext uri="{FF2B5EF4-FFF2-40B4-BE49-F238E27FC236}">
                <a16:creationId xmlns:a16="http://schemas.microsoft.com/office/drawing/2014/main" id="{63BC7C38-CC62-2F57-4B9A-77984370DC92}"/>
              </a:ext>
            </a:extLst>
          </p:cNvPr>
          <p:cNvSpPr txBox="1"/>
          <p:nvPr/>
        </p:nvSpPr>
        <p:spPr>
          <a:xfrm>
            <a:off x="2353354" y="6429374"/>
            <a:ext cx="5938344" cy="276999"/>
          </a:xfrm>
          <a:prstGeom prst="rect">
            <a:avLst/>
          </a:prstGeom>
          <a:noFill/>
        </p:spPr>
        <p:txBody>
          <a:bodyPr wrap="square">
            <a:spAutoFit/>
          </a:bodyPr>
          <a:lstStyle>
            <a:defPPr>
              <a:defRPr lang="zh-CN"/>
            </a:defPPr>
            <a:lvl1pPr algn="r">
              <a:defRPr sz="1200">
                <a:solidFill>
                  <a:srgbClr val="C00000"/>
                </a:solidFill>
              </a:defRPr>
            </a:lvl1pPr>
          </a:lstStyle>
          <a:p>
            <a:r>
              <a:rPr lang="en-US" dirty="0" err="1"/>
              <a:t>Jörg</a:t>
            </a:r>
            <a:r>
              <a:rPr lang="en-US" dirty="0"/>
              <a:t> </a:t>
            </a:r>
            <a:r>
              <a:rPr lang="en-US" dirty="0" err="1"/>
              <a:t>Behler</a:t>
            </a:r>
            <a:r>
              <a:rPr lang="en-US" dirty="0"/>
              <a:t> and Michele </a:t>
            </a:r>
            <a:r>
              <a:rPr lang="en-US" dirty="0" err="1"/>
              <a:t>Parrinello</a:t>
            </a:r>
            <a:r>
              <a:rPr lang="en-US" dirty="0"/>
              <a:t>, Phys. Rev. Lett. 98, 146401 (2007)</a:t>
            </a:r>
          </a:p>
        </p:txBody>
      </p:sp>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50850" y="368300"/>
            <a:ext cx="8359775" cy="485775"/>
          </a:xfrm>
          <a:prstGeom prst="rect">
            <a:avLst/>
          </a:prstGeom>
          <a:noFill/>
        </p:spPr>
        <p:txBody>
          <a:bodyPr wrap="square" rtlCol="0">
            <a:noAutofit/>
          </a:bodyPr>
          <a:lstStyle/>
          <a:p>
            <a:r>
              <a:rPr lang="en-US" altLang="zh-CN" sz="2400">
                <a:solidFill>
                  <a:schemeClr val="accent6">
                    <a:lumMod val="75000"/>
                  </a:schemeClr>
                </a:solidFill>
                <a:latin typeface="+mj-ea"/>
                <a:ea typeface="+mj-ea"/>
              </a:rPr>
              <a:t>Training a Neural Network: Backpropagation (Algorithm)</a:t>
            </a:r>
          </a:p>
        </p:txBody>
      </p:sp>
      <p:pic>
        <p:nvPicPr>
          <p:cNvPr id="2" name="图片 1"/>
          <p:cNvPicPr/>
          <p:nvPr/>
        </p:nvPicPr>
        <p:blipFill>
          <a:blip r:embed="rId3"/>
          <a:stretch>
            <a:fillRect/>
          </a:stretch>
        </p:blipFill>
        <p:spPr>
          <a:xfrm>
            <a:off x="5760085" y="1454150"/>
            <a:ext cx="5989320" cy="3950335"/>
          </a:xfrm>
          <a:prstGeom prst="rect">
            <a:avLst/>
          </a:prstGeom>
        </p:spPr>
      </p:pic>
      <p:sp>
        <p:nvSpPr>
          <p:cNvPr id="3" name="文本框 2"/>
          <p:cNvSpPr txBox="1"/>
          <p:nvPr/>
        </p:nvSpPr>
        <p:spPr>
          <a:xfrm>
            <a:off x="880110" y="1122680"/>
            <a:ext cx="4016375" cy="1527175"/>
          </a:xfrm>
          <a:prstGeom prst="rect">
            <a:avLst/>
          </a:prstGeom>
          <a:noFill/>
        </p:spPr>
        <p:txBody>
          <a:bodyPr wrap="square" rtlCol="0">
            <a:spAutoFit/>
          </a:bodyPr>
          <a:lstStyle/>
          <a:p>
            <a:pPr indent="0" fontAlgn="auto">
              <a:lnSpc>
                <a:spcPts val="2800"/>
              </a:lnSpc>
            </a:pPr>
            <a:r>
              <a:rPr lang="en-US" altLang="zh-CN" sz="2000" b="1"/>
              <a:t>Weight Update:</a:t>
            </a:r>
            <a:r>
              <a:rPr lang="en-US" altLang="zh-CN" sz="2000"/>
              <a:t> Weights and biases are then adjusted using the calculated gradients and a learning rate (α):</a:t>
            </a:r>
          </a:p>
        </p:txBody>
      </p:sp>
      <p:sp>
        <p:nvSpPr>
          <p:cNvPr id="6" name="文本框 5"/>
          <p:cNvSpPr txBox="1"/>
          <p:nvPr/>
        </p:nvSpPr>
        <p:spPr>
          <a:xfrm>
            <a:off x="880110" y="4437380"/>
            <a:ext cx="4016375" cy="1168400"/>
          </a:xfrm>
          <a:prstGeom prst="rect">
            <a:avLst/>
          </a:prstGeom>
          <a:noFill/>
        </p:spPr>
        <p:txBody>
          <a:bodyPr wrap="square" rtlCol="0">
            <a:spAutoFit/>
          </a:bodyPr>
          <a:lstStyle/>
          <a:p>
            <a:pPr algn="l">
              <a:lnSpc>
                <a:spcPts val="2800"/>
              </a:lnSpc>
              <a:buClrTx/>
              <a:buSzTx/>
              <a:buFontTx/>
            </a:pPr>
            <a:r>
              <a:rPr lang="en-US" altLang="zh-CN" sz="2000"/>
              <a:t>This process is repeated over many ”epochs” (passes through the entire dataset)</a:t>
            </a:r>
          </a:p>
        </p:txBody>
      </p:sp>
      <p:sp>
        <p:nvSpPr>
          <p:cNvPr id="7" name="文本框 6"/>
          <p:cNvSpPr txBox="1"/>
          <p:nvPr/>
        </p:nvSpPr>
        <p:spPr>
          <a:xfrm>
            <a:off x="5535930" y="5454015"/>
            <a:ext cx="6810375" cy="450215"/>
          </a:xfrm>
          <a:prstGeom prst="rect">
            <a:avLst/>
          </a:prstGeom>
          <a:noFill/>
        </p:spPr>
        <p:txBody>
          <a:bodyPr wrap="square" rtlCol="0">
            <a:spAutoFit/>
          </a:bodyPr>
          <a:lstStyle/>
          <a:p>
            <a:pPr algn="l">
              <a:lnSpc>
                <a:spcPts val="2800"/>
              </a:lnSpc>
              <a:buClrTx/>
              <a:buSzTx/>
              <a:buFontTx/>
            </a:pPr>
            <a:r>
              <a:rPr lang="en-US" altLang="zh-CN" sz="2000">
                <a:solidFill>
                  <a:srgbClr val="002060"/>
                </a:solidFill>
              </a:rPr>
              <a:t>Figure: </a:t>
            </a:r>
            <a:r>
              <a:rPr lang="en-US" altLang="zh-CN" sz="2000"/>
              <a:t>Forward and Backward Pass in Backpropagation</a:t>
            </a:r>
          </a:p>
        </p:txBody>
      </p:sp>
      <p:graphicFrame>
        <p:nvGraphicFramePr>
          <p:cNvPr id="8" name="对象 7">
            <a:hlinkClick r:id="" action="ppaction://ole?verb=0"/>
          </p:cNvPr>
          <p:cNvGraphicFramePr>
            <a:graphicFrameLocks noChangeAspect="1"/>
          </p:cNvGraphicFramePr>
          <p:nvPr/>
        </p:nvGraphicFramePr>
        <p:xfrm>
          <a:off x="1461770" y="2918460"/>
          <a:ext cx="2752725" cy="889000"/>
        </p:xfrm>
        <a:graphic>
          <a:graphicData uri="http://schemas.openxmlformats.org/presentationml/2006/ole">
            <mc:AlternateContent xmlns:mc="http://schemas.openxmlformats.org/markup-compatibility/2006">
              <mc:Choice xmlns:v="urn:schemas-microsoft-com:vml" Requires="v">
                <p:oleObj r:id="rId4" imgW="1219200" imgH="393700" progId="Equation.KSEE3">
                  <p:embed/>
                </p:oleObj>
              </mc:Choice>
              <mc:Fallback>
                <p:oleObj r:id="rId4" imgW="1219200" imgH="393700" progId="Equation.KSEE3">
                  <p:embed/>
                  <p:pic>
                    <p:nvPicPr>
                      <p:cNvPr id="0" name="图片 6144"/>
                      <p:cNvPicPr/>
                      <p:nvPr/>
                    </p:nvPicPr>
                    <p:blipFill>
                      <a:blip r:embed="rId5"/>
                      <a:stretch>
                        <a:fillRect/>
                      </a:stretch>
                    </p:blipFill>
                    <p:spPr>
                      <a:xfrm>
                        <a:off x="1461770" y="2918460"/>
                        <a:ext cx="2752725" cy="889000"/>
                      </a:xfrm>
                      <a:prstGeom prst="rect">
                        <a:avLst/>
                      </a:prstGeom>
                    </p:spPr>
                  </p:pic>
                </p:oleObj>
              </mc:Fallback>
            </mc:AlternateContent>
          </a:graphicData>
        </a:graphic>
      </p:graphicFrame>
      <p:sp>
        <p:nvSpPr>
          <p:cNvPr id="9" name="Slide Number Placeholder 8">
            <a:extLst>
              <a:ext uri="{FF2B5EF4-FFF2-40B4-BE49-F238E27FC236}">
                <a16:creationId xmlns:a16="http://schemas.microsoft.com/office/drawing/2014/main" id="{F5DF0135-AC35-D114-B020-6AC256FFECF7}"/>
              </a:ext>
            </a:extLst>
          </p:cNvPr>
          <p:cNvSpPr>
            <a:spLocks noGrp="1"/>
          </p:cNvSpPr>
          <p:nvPr>
            <p:ph type="sldNum" sz="quarter" idx="12"/>
          </p:nvPr>
        </p:nvSpPr>
        <p:spPr/>
        <p:txBody>
          <a:bodyPr/>
          <a:lstStyle/>
          <a:p>
            <a:fld id="{49AE70B2-8BF9-45C0-BB95-33D1B9D3A854}" type="slidenum">
              <a:rPr lang="zh-CN" altLang="en-US" smtClean="0"/>
              <a:t>37</a:t>
            </a:fld>
            <a:endParaRPr lang="zh-CN" altLang="en-US"/>
          </a:p>
        </p:txBody>
      </p:sp>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50850" y="368300"/>
            <a:ext cx="6447155" cy="485775"/>
          </a:xfrm>
          <a:prstGeom prst="rect">
            <a:avLst/>
          </a:prstGeom>
          <a:noFill/>
        </p:spPr>
        <p:txBody>
          <a:bodyPr wrap="square" rtlCol="0">
            <a:noAutofit/>
          </a:bodyPr>
          <a:lstStyle/>
          <a:p>
            <a:r>
              <a:rPr lang="en-US" altLang="zh-CN" sz="2400">
                <a:solidFill>
                  <a:schemeClr val="accent6">
                    <a:lumMod val="75000"/>
                  </a:schemeClr>
                </a:solidFill>
                <a:latin typeface="+mj-ea"/>
                <a:ea typeface="+mj-ea"/>
              </a:rPr>
              <a:t>Key Hyperparameters in Neural Networks</a:t>
            </a:r>
          </a:p>
        </p:txBody>
      </p:sp>
      <p:sp>
        <p:nvSpPr>
          <p:cNvPr id="2" name="文本框 1"/>
          <p:cNvSpPr txBox="1"/>
          <p:nvPr/>
        </p:nvSpPr>
        <p:spPr>
          <a:xfrm>
            <a:off x="824230" y="1122680"/>
            <a:ext cx="10614660" cy="5477510"/>
          </a:xfrm>
          <a:prstGeom prst="rect">
            <a:avLst/>
          </a:prstGeom>
          <a:noFill/>
        </p:spPr>
        <p:txBody>
          <a:bodyPr wrap="square" rtlCol="0">
            <a:spAutoFit/>
          </a:bodyPr>
          <a:lstStyle/>
          <a:p>
            <a:pPr marL="342900" indent="-342900" fontAlgn="auto">
              <a:lnSpc>
                <a:spcPts val="2800"/>
              </a:lnSpc>
              <a:buFont typeface="Arial" panose="020B0604020202020204" pitchFamily="34" charset="0"/>
              <a:buChar char="•"/>
            </a:pPr>
            <a:r>
              <a:rPr lang="en-US" altLang="zh-CN" sz="2000" b="1"/>
              <a:t>Learning Rate (α)</a:t>
            </a:r>
            <a:r>
              <a:rPr lang="en-US" altLang="zh-CN" sz="2000"/>
              <a:t>: Determines the step size at each iteration while moving toward a minimum of the loss function. (Too high:overshoot; Too low: slow convergence).</a:t>
            </a:r>
          </a:p>
          <a:p>
            <a:pPr marL="342900" indent="-342900" fontAlgn="auto">
              <a:lnSpc>
                <a:spcPts val="2800"/>
              </a:lnSpc>
              <a:buFont typeface="Arial" panose="020B0604020202020204" pitchFamily="34" charset="0"/>
              <a:buChar char="•"/>
            </a:pPr>
            <a:r>
              <a:rPr lang="en-US" altLang="zh-CN" sz="2000" b="1"/>
              <a:t>Number of Hidden Layers:</a:t>
            </a:r>
            <a:r>
              <a:rPr lang="en-US" altLang="zh-CN" sz="2000"/>
              <a:t> Depth of the network. More layers enable learning more complex hierarchical features.</a:t>
            </a:r>
          </a:p>
          <a:p>
            <a:pPr marL="342900" indent="-342900" fontAlgn="auto">
              <a:lnSpc>
                <a:spcPts val="2800"/>
              </a:lnSpc>
              <a:buFont typeface="Arial" panose="020B0604020202020204" pitchFamily="34" charset="0"/>
              <a:buChar char="•"/>
            </a:pPr>
            <a:r>
              <a:rPr lang="en-US" altLang="zh-CN" sz="2000" b="1"/>
              <a:t>Number of Neurons per Layer (Width): </a:t>
            </a:r>
            <a:r>
              <a:rPr lang="en-US" altLang="zh-CN" sz="2000"/>
              <a:t>Capacity of the layer to learn representations.</a:t>
            </a:r>
          </a:p>
          <a:p>
            <a:pPr marL="342900" indent="-342900" fontAlgn="auto">
              <a:lnSpc>
                <a:spcPts val="2800"/>
              </a:lnSpc>
              <a:buFont typeface="Arial" panose="020B0604020202020204" pitchFamily="34" charset="0"/>
              <a:buChar char="•"/>
            </a:pPr>
            <a:r>
              <a:rPr lang="en-US" altLang="zh-CN" sz="2000" b="1"/>
              <a:t>Activation Functions:</a:t>
            </a:r>
            <a:r>
              <a:rPr lang="en-US" altLang="zh-CN" sz="2000"/>
              <a:t> (Discussed previously: ReLU, Sigmoid, Tanh, etc.). Chosen based on task and layer.</a:t>
            </a:r>
          </a:p>
          <a:p>
            <a:pPr marL="342900" indent="-342900" fontAlgn="auto">
              <a:lnSpc>
                <a:spcPts val="2800"/>
              </a:lnSpc>
              <a:buFont typeface="Arial" panose="020B0604020202020204" pitchFamily="34" charset="0"/>
              <a:buChar char="•"/>
            </a:pPr>
            <a:r>
              <a:rPr lang="en-US" altLang="zh-CN" sz="2000" b="1"/>
              <a:t>Epochs:</a:t>
            </a:r>
            <a:r>
              <a:rPr lang="en-US" altLang="zh-CN" sz="2000"/>
              <a:t> Number of times the entire training dataset is passed</a:t>
            </a:r>
          </a:p>
          <a:p>
            <a:pPr marL="342900" indent="-342900" fontAlgn="auto">
              <a:lnSpc>
                <a:spcPts val="2800"/>
              </a:lnSpc>
              <a:buFont typeface="Arial" panose="020B0604020202020204" pitchFamily="34" charset="0"/>
              <a:buChar char="•"/>
            </a:pPr>
            <a:r>
              <a:rPr lang="en-US" altLang="zh-CN" sz="2000"/>
              <a:t>through the neural network.</a:t>
            </a:r>
          </a:p>
          <a:p>
            <a:pPr marL="342900" indent="-342900" fontAlgn="auto">
              <a:lnSpc>
                <a:spcPts val="2800"/>
              </a:lnSpc>
              <a:buFont typeface="Arial" panose="020B0604020202020204" pitchFamily="34" charset="0"/>
              <a:buChar char="•"/>
            </a:pPr>
            <a:r>
              <a:rPr lang="en-US" altLang="zh-CN" sz="2000" b="1"/>
              <a:t>Batch Size:</a:t>
            </a:r>
            <a:r>
              <a:rPr lang="en-US" altLang="zh-CN" sz="2000"/>
              <a:t> Number of training examples utilized in one iteration. (Larger batches: stable gradients, less frequent updates; Smaller batches: noisy gradients, more frequent updates).</a:t>
            </a:r>
          </a:p>
          <a:p>
            <a:pPr marL="342900" indent="-342900" fontAlgn="auto">
              <a:lnSpc>
                <a:spcPts val="2800"/>
              </a:lnSpc>
              <a:buFont typeface="Arial" panose="020B0604020202020204" pitchFamily="34" charset="0"/>
              <a:buChar char="•"/>
            </a:pPr>
            <a:r>
              <a:rPr lang="en-US" altLang="zh-CN" sz="2000" b="1"/>
              <a:t>Optimizers: </a:t>
            </a:r>
            <a:r>
              <a:rPr lang="en-US" altLang="zh-CN" sz="2000"/>
              <a:t>Algorithms (e.g., Adam, SGD, RMSprop) that control how weights and biases are adjusted based on gradients.</a:t>
            </a:r>
          </a:p>
          <a:p>
            <a:pPr indent="0" fontAlgn="auto">
              <a:lnSpc>
                <a:spcPts val="2800"/>
              </a:lnSpc>
              <a:buFont typeface="Arial" panose="020B0604020202020204" pitchFamily="34" charset="0"/>
              <a:buNone/>
            </a:pPr>
            <a:endParaRPr lang="en-US" altLang="zh-CN" sz="2000"/>
          </a:p>
        </p:txBody>
      </p:sp>
      <p:sp>
        <p:nvSpPr>
          <p:cNvPr id="4" name="Slide Number Placeholder 3">
            <a:extLst>
              <a:ext uri="{FF2B5EF4-FFF2-40B4-BE49-F238E27FC236}">
                <a16:creationId xmlns:a16="http://schemas.microsoft.com/office/drawing/2014/main" id="{42CE14A5-C428-F077-418A-F1134DA1E116}"/>
              </a:ext>
            </a:extLst>
          </p:cNvPr>
          <p:cNvSpPr>
            <a:spLocks noGrp="1"/>
          </p:cNvSpPr>
          <p:nvPr>
            <p:ph type="sldNum" sz="quarter" idx="12"/>
          </p:nvPr>
        </p:nvSpPr>
        <p:spPr/>
        <p:txBody>
          <a:bodyPr/>
          <a:lstStyle/>
          <a:p>
            <a:fld id="{49AE70B2-8BF9-45C0-BB95-33D1B9D3A854}" type="slidenum">
              <a:rPr lang="zh-CN" altLang="en-US" smtClean="0"/>
              <a:t>38</a:t>
            </a:fld>
            <a:endParaRPr lang="zh-CN" altLang="en-US"/>
          </a:p>
        </p:txBody>
      </p:sp>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50850" y="368300"/>
            <a:ext cx="10633710" cy="485775"/>
          </a:xfrm>
          <a:prstGeom prst="rect">
            <a:avLst/>
          </a:prstGeom>
          <a:noFill/>
        </p:spPr>
        <p:txBody>
          <a:bodyPr wrap="square" rtlCol="0">
            <a:noAutofit/>
          </a:bodyPr>
          <a:lstStyle/>
          <a:p>
            <a:pPr indent="0" fontAlgn="auto">
              <a:lnSpc>
                <a:spcPts val="2800"/>
              </a:lnSpc>
            </a:pPr>
            <a:r>
              <a:rPr lang="en-US" altLang="zh-CN" sz="2400">
                <a:solidFill>
                  <a:schemeClr val="accent6">
                    <a:lumMod val="75000"/>
                  </a:schemeClr>
                </a:solidFill>
                <a:latin typeface="+mj-ea"/>
                <a:ea typeface="+mj-ea"/>
              </a:rPr>
              <a:t>Training a Neural Network: Backpropagation (Cont.) -</a:t>
            </a:r>
          </a:p>
          <a:p>
            <a:pPr indent="0" fontAlgn="auto">
              <a:lnSpc>
                <a:spcPts val="2800"/>
              </a:lnSpc>
            </a:pPr>
            <a:r>
              <a:rPr lang="en-US" altLang="zh-CN" sz="2400">
                <a:solidFill>
                  <a:schemeClr val="accent6">
                    <a:lumMod val="75000"/>
                  </a:schemeClr>
                </a:solidFill>
                <a:latin typeface="+mj-ea"/>
                <a:ea typeface="+mj-ea"/>
              </a:rPr>
              <a:t>Error FunctionDerivation</a:t>
            </a:r>
          </a:p>
          <a:p>
            <a:pPr indent="0" fontAlgn="auto">
              <a:lnSpc>
                <a:spcPts val="2800"/>
              </a:lnSpc>
            </a:pPr>
            <a:r>
              <a:rPr lang="en-US" altLang="zh-CN" sz="1400">
                <a:solidFill>
                  <a:schemeClr val="accent6">
                    <a:lumMod val="75000"/>
                  </a:schemeClr>
                </a:solidFill>
                <a:latin typeface="+mj-ea"/>
                <a:ea typeface="+mj-ea"/>
              </a:rPr>
              <a:t>A Simplified Example: Single-Layer Network</a:t>
            </a:r>
          </a:p>
        </p:txBody>
      </p:sp>
      <p:sp>
        <p:nvSpPr>
          <p:cNvPr id="3" name="文本框 2"/>
          <p:cNvSpPr txBox="1"/>
          <p:nvPr/>
        </p:nvSpPr>
        <p:spPr>
          <a:xfrm>
            <a:off x="720725" y="1683385"/>
            <a:ext cx="10620375" cy="808990"/>
          </a:xfrm>
          <a:prstGeom prst="rect">
            <a:avLst/>
          </a:prstGeom>
          <a:noFill/>
        </p:spPr>
        <p:txBody>
          <a:bodyPr wrap="square" rtlCol="0">
            <a:spAutoFit/>
          </a:bodyPr>
          <a:lstStyle/>
          <a:p>
            <a:pPr indent="0" fontAlgn="auto">
              <a:lnSpc>
                <a:spcPts val="2800"/>
              </a:lnSpc>
            </a:pPr>
            <a:r>
              <a:rPr lang="en-US" altLang="zh-CN" sz="2000"/>
              <a:t>Let’s walk through the weight update process using backpropagation with a simple single-layer neural network.</a:t>
            </a:r>
          </a:p>
        </p:txBody>
      </p:sp>
      <p:sp>
        <p:nvSpPr>
          <p:cNvPr id="4" name="文本框 3"/>
          <p:cNvSpPr txBox="1"/>
          <p:nvPr/>
        </p:nvSpPr>
        <p:spPr>
          <a:xfrm>
            <a:off x="807720" y="2604135"/>
            <a:ext cx="3178175" cy="398780"/>
          </a:xfrm>
          <a:prstGeom prst="rect">
            <a:avLst/>
          </a:prstGeom>
          <a:noFill/>
        </p:spPr>
        <p:txBody>
          <a:bodyPr wrap="square" rtlCol="0">
            <a:spAutoFit/>
          </a:bodyPr>
          <a:lstStyle/>
          <a:p>
            <a:r>
              <a:rPr lang="en-US" altLang="zh-CN" sz="2000" b="1"/>
              <a:t>Network Structure</a:t>
            </a:r>
            <a:r>
              <a:rPr lang="en-US" altLang="zh-CN"/>
              <a:t>:</a:t>
            </a:r>
          </a:p>
        </p:txBody>
      </p:sp>
      <p:sp>
        <p:nvSpPr>
          <p:cNvPr id="6" name="文本框 5"/>
          <p:cNvSpPr txBox="1"/>
          <p:nvPr/>
        </p:nvSpPr>
        <p:spPr>
          <a:xfrm>
            <a:off x="1104265" y="3155950"/>
            <a:ext cx="5120005" cy="1886585"/>
          </a:xfrm>
          <a:prstGeom prst="rect">
            <a:avLst/>
          </a:prstGeom>
          <a:noFill/>
        </p:spPr>
        <p:txBody>
          <a:bodyPr wrap="square" rtlCol="0">
            <a:spAutoFit/>
          </a:bodyPr>
          <a:lstStyle/>
          <a:p>
            <a:pPr marL="285750" indent="-285750" fontAlgn="auto">
              <a:lnSpc>
                <a:spcPts val="2800"/>
              </a:lnSpc>
              <a:buFont typeface="Arial" panose="020B0604020202020204" pitchFamily="34" charset="0"/>
              <a:buChar char="•"/>
            </a:pPr>
            <a:r>
              <a:rPr lang="en-US" altLang="zh-CN" sz="2000"/>
              <a:t>Single input x</a:t>
            </a:r>
          </a:p>
          <a:p>
            <a:pPr marL="285750" indent="-285750" fontAlgn="auto">
              <a:lnSpc>
                <a:spcPts val="2800"/>
              </a:lnSpc>
              <a:buFont typeface="Arial" panose="020B0604020202020204" pitchFamily="34" charset="0"/>
              <a:buChar char="•"/>
            </a:pPr>
            <a:r>
              <a:rPr lang="en-US" altLang="zh-CN" sz="2000"/>
              <a:t>Single neuron with weight w and bias b</a:t>
            </a:r>
          </a:p>
          <a:p>
            <a:pPr marL="285750" indent="-285750" fontAlgn="auto">
              <a:lnSpc>
                <a:spcPts val="2800"/>
              </a:lnSpc>
              <a:buFont typeface="Arial" panose="020B0604020202020204" pitchFamily="34" charset="0"/>
              <a:buChar char="•"/>
            </a:pPr>
            <a:r>
              <a:rPr lang="en-US" altLang="zh-CN" sz="2000"/>
              <a:t>Activation function σ(z) (e.g., Sigmoid)</a:t>
            </a:r>
          </a:p>
          <a:p>
            <a:pPr marL="285750" indent="-285750" fontAlgn="auto">
              <a:lnSpc>
                <a:spcPts val="2800"/>
              </a:lnSpc>
              <a:buFont typeface="Arial" panose="020B0604020202020204" pitchFamily="34" charset="0"/>
              <a:buChar char="•"/>
            </a:pPr>
            <a:r>
              <a:rPr lang="en-US" altLang="zh-CN" sz="2000"/>
              <a:t>Output </a:t>
            </a:r>
          </a:p>
          <a:p>
            <a:pPr marL="285750" indent="-285750" fontAlgn="auto">
              <a:lnSpc>
                <a:spcPts val="2800"/>
              </a:lnSpc>
              <a:buFont typeface="Arial" panose="020B0604020202020204" pitchFamily="34" charset="0"/>
              <a:buChar char="•"/>
            </a:pPr>
            <a:r>
              <a:rPr lang="en-US" altLang="zh-CN" sz="2000"/>
              <a:t>Target output y</a:t>
            </a:r>
          </a:p>
        </p:txBody>
      </p:sp>
      <p:sp>
        <p:nvSpPr>
          <p:cNvPr id="7" name="文本框 6"/>
          <p:cNvSpPr txBox="1"/>
          <p:nvPr/>
        </p:nvSpPr>
        <p:spPr>
          <a:xfrm>
            <a:off x="807720" y="5309870"/>
            <a:ext cx="4403090" cy="1168400"/>
          </a:xfrm>
          <a:prstGeom prst="rect">
            <a:avLst/>
          </a:prstGeom>
          <a:noFill/>
        </p:spPr>
        <p:txBody>
          <a:bodyPr wrap="square" rtlCol="0">
            <a:spAutoFit/>
          </a:bodyPr>
          <a:lstStyle/>
          <a:p>
            <a:pPr indent="0" fontAlgn="auto">
              <a:lnSpc>
                <a:spcPts val="2800"/>
              </a:lnSpc>
            </a:pPr>
            <a:r>
              <a:rPr lang="en-US" altLang="zh-CN" sz="2000" b="1"/>
              <a:t>Error Function (Loss Function):</a:t>
            </a:r>
          </a:p>
          <a:p>
            <a:pPr indent="0" fontAlgn="auto">
              <a:lnSpc>
                <a:spcPts val="2800"/>
              </a:lnSpc>
            </a:pPr>
            <a:r>
              <a:rPr lang="en-US" altLang="zh-CN" sz="2000"/>
              <a:t>We’ll use a simple Mean Squared</a:t>
            </a:r>
          </a:p>
          <a:p>
            <a:pPr indent="0" fontAlgn="auto">
              <a:lnSpc>
                <a:spcPts val="2800"/>
              </a:lnSpc>
            </a:pPr>
            <a:r>
              <a:rPr lang="en-US" altLang="zh-CN" sz="2000"/>
              <a:t>Error (MSE) as our loss function L</a:t>
            </a:r>
            <a:r>
              <a:rPr lang="en-US" altLang="zh-CN"/>
              <a:t>:</a:t>
            </a:r>
          </a:p>
        </p:txBody>
      </p:sp>
      <p:graphicFrame>
        <p:nvGraphicFramePr>
          <p:cNvPr id="8" name="对象 7">
            <a:hlinkClick r:id="" action="ppaction://ole?verb=0"/>
          </p:cNvPr>
          <p:cNvGraphicFramePr>
            <a:graphicFrameLocks noChangeAspect="1"/>
          </p:cNvGraphicFramePr>
          <p:nvPr/>
        </p:nvGraphicFramePr>
        <p:xfrm>
          <a:off x="2417445" y="4248150"/>
          <a:ext cx="1950085" cy="445770"/>
        </p:xfrm>
        <a:graphic>
          <a:graphicData uri="http://schemas.openxmlformats.org/presentationml/2006/ole">
            <mc:AlternateContent xmlns:mc="http://schemas.openxmlformats.org/markup-compatibility/2006">
              <mc:Choice xmlns:v="urn:schemas-microsoft-com:vml" Requires="v">
                <p:oleObj r:id="rId3" imgW="889000" imgH="203200" progId="Equation.KSEE3">
                  <p:embed/>
                </p:oleObj>
              </mc:Choice>
              <mc:Fallback>
                <p:oleObj r:id="rId3" imgW="889000" imgH="203200" progId="Equation.KSEE3">
                  <p:embed/>
                  <p:pic>
                    <p:nvPicPr>
                      <p:cNvPr id="0" name="图片 7168"/>
                      <p:cNvPicPr/>
                      <p:nvPr/>
                    </p:nvPicPr>
                    <p:blipFill>
                      <a:blip r:embed="rId4"/>
                      <a:stretch>
                        <a:fillRect/>
                      </a:stretch>
                    </p:blipFill>
                    <p:spPr>
                      <a:xfrm>
                        <a:off x="2417445" y="4248150"/>
                        <a:ext cx="1950085" cy="445770"/>
                      </a:xfrm>
                      <a:prstGeom prst="rect">
                        <a:avLst/>
                      </a:prstGeom>
                    </p:spPr>
                  </p:pic>
                </p:oleObj>
              </mc:Fallback>
            </mc:AlternateContent>
          </a:graphicData>
        </a:graphic>
      </p:graphicFrame>
      <p:sp>
        <p:nvSpPr>
          <p:cNvPr id="10" name="Slide Number Placeholder 9">
            <a:extLst>
              <a:ext uri="{FF2B5EF4-FFF2-40B4-BE49-F238E27FC236}">
                <a16:creationId xmlns:a16="http://schemas.microsoft.com/office/drawing/2014/main" id="{8C630E30-F302-29FB-9EDD-C735343E7CA6}"/>
              </a:ext>
            </a:extLst>
          </p:cNvPr>
          <p:cNvSpPr>
            <a:spLocks noGrp="1"/>
          </p:cNvSpPr>
          <p:nvPr>
            <p:ph type="sldNum" sz="quarter" idx="12"/>
          </p:nvPr>
        </p:nvSpPr>
        <p:spPr/>
        <p:txBody>
          <a:bodyPr/>
          <a:lstStyle/>
          <a:p>
            <a:fld id="{49AE70B2-8BF9-45C0-BB95-33D1B9D3A854}" type="slidenum">
              <a:rPr lang="zh-CN" altLang="en-US" smtClean="0"/>
              <a:t>39</a:t>
            </a:fld>
            <a:endParaRPr lang="zh-CN" altLang="en-US"/>
          </a:p>
        </p:txBody>
      </p:sp>
      <p:pic>
        <p:nvPicPr>
          <p:cNvPr id="11" name="图片 3">
            <a:extLst>
              <a:ext uri="{FF2B5EF4-FFF2-40B4-BE49-F238E27FC236}">
                <a16:creationId xmlns:a16="http://schemas.microsoft.com/office/drawing/2014/main" id="{C217DFE4-472D-3A00-C4E0-2D01DEF59A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8658" y="3231657"/>
            <a:ext cx="4197884" cy="2032986"/>
          </a:xfrm>
          <a:prstGeom prst="rect">
            <a:avLst/>
          </a:prstGeom>
        </p:spPr>
      </p:pic>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E8FD6F-6DA5-7DB9-F228-215D287B3482}"/>
              </a:ext>
            </a:extLst>
          </p:cNvPr>
          <p:cNvSpPr>
            <a:spLocks noGrp="1"/>
          </p:cNvSpPr>
          <p:nvPr>
            <p:ph type="sldNum" sz="quarter" idx="12"/>
          </p:nvPr>
        </p:nvSpPr>
        <p:spPr/>
        <p:txBody>
          <a:bodyPr/>
          <a:lstStyle/>
          <a:p>
            <a:fld id="{49AE70B2-8BF9-45C0-BB95-33D1B9D3A854}" type="slidenum">
              <a:rPr lang="zh-CN" altLang="en-US" smtClean="0"/>
              <a:t>4</a:t>
            </a:fld>
            <a:endParaRPr lang="zh-CN" altLang="en-US"/>
          </a:p>
        </p:txBody>
      </p:sp>
      <p:pic>
        <p:nvPicPr>
          <p:cNvPr id="3" name="图片 5" descr="machine-learning.png">
            <a:extLst>
              <a:ext uri="{FF2B5EF4-FFF2-40B4-BE49-F238E27FC236}">
                <a16:creationId xmlns:a16="http://schemas.microsoft.com/office/drawing/2014/main" id="{7B528515-2918-4EFA-1BD4-C029B87CAB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0952" y="1376158"/>
            <a:ext cx="6863255" cy="4909339"/>
          </a:xfrm>
          <a:prstGeom prst="rect">
            <a:avLst/>
          </a:prstGeom>
          <a:noFill/>
        </p:spPr>
      </p:pic>
      <p:sp>
        <p:nvSpPr>
          <p:cNvPr id="4" name="內容版面配置區 2">
            <a:extLst>
              <a:ext uri="{FF2B5EF4-FFF2-40B4-BE49-F238E27FC236}">
                <a16:creationId xmlns:a16="http://schemas.microsoft.com/office/drawing/2014/main" id="{829995BA-AE6D-6B22-FCF1-BBECBA6E459F}"/>
              </a:ext>
            </a:extLst>
          </p:cNvPr>
          <p:cNvSpPr txBox="1">
            <a:spLocks/>
          </p:cNvSpPr>
          <p:nvPr/>
        </p:nvSpPr>
        <p:spPr>
          <a:xfrm>
            <a:off x="630052" y="6177100"/>
            <a:ext cx="2832993" cy="276999"/>
          </a:xfrm>
          <a:prstGeom prst="rect">
            <a:avLst/>
          </a:prstGeom>
          <a:noFill/>
        </p:spPr>
        <p:txBody>
          <a:bodyPr wrap="square">
            <a:spAutoFit/>
          </a:bodyPr>
          <a:lstStyle>
            <a:defPPr>
              <a:defRPr lang="zh-CN"/>
            </a:defPPr>
            <a:lvl1pPr algn="r">
              <a:defRPr sz="1200">
                <a:solidFill>
                  <a:srgbClr val="C00000"/>
                </a:solidFill>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lgn="l"/>
            <a:r>
              <a:rPr lang="en-US" altLang="zh-TW" dirty="0"/>
              <a:t>© https://</a:t>
            </a:r>
            <a:r>
              <a:rPr lang="en-US" altLang="zh-TW" dirty="0" err="1"/>
              <a:t>halfrost.com</a:t>
            </a:r>
            <a:r>
              <a:rPr lang="en-US" altLang="zh-TW" dirty="0"/>
              <a:t>/</a:t>
            </a:r>
          </a:p>
        </p:txBody>
      </p:sp>
      <p:sp>
        <p:nvSpPr>
          <p:cNvPr id="7" name="TextBox 6">
            <a:extLst>
              <a:ext uri="{FF2B5EF4-FFF2-40B4-BE49-F238E27FC236}">
                <a16:creationId xmlns:a16="http://schemas.microsoft.com/office/drawing/2014/main" id="{3C6394CD-C62E-7411-8834-4740DDC8642C}"/>
              </a:ext>
            </a:extLst>
          </p:cNvPr>
          <p:cNvSpPr txBox="1"/>
          <p:nvPr/>
        </p:nvSpPr>
        <p:spPr>
          <a:xfrm>
            <a:off x="336331" y="330895"/>
            <a:ext cx="7872248" cy="769441"/>
          </a:xfrm>
          <a:prstGeom prst="rect">
            <a:avLst/>
          </a:prstGeom>
          <a:noFill/>
        </p:spPr>
        <p:txBody>
          <a:bodyPr wrap="square" rtlCol="0" anchor="t">
            <a:spAutoFit/>
          </a:bodyPr>
          <a:lstStyle>
            <a:defPPr>
              <a:defRPr lang="zh-CN"/>
            </a:defPPr>
            <a:lvl1pPr marL="857250" indent="-857250">
              <a:buFont typeface="Wingdings" panose="05000000000000000000" charset="0"/>
              <a:buChar char="Ø"/>
              <a:defRPr sz="6000">
                <a:solidFill>
                  <a:srgbClr val="002060"/>
                </a:solidFill>
              </a:defRPr>
            </a:lvl1pPr>
          </a:lstStyle>
          <a:p>
            <a:r>
              <a:rPr lang="en-US" sz="4400" dirty="0"/>
              <a:t>Part A - algorithms</a:t>
            </a:r>
          </a:p>
        </p:txBody>
      </p:sp>
    </p:spTree>
    <p:extLst>
      <p:ext uri="{BB962C8B-B14F-4D97-AF65-F5344CB8AC3E}">
        <p14:creationId xmlns:p14="http://schemas.microsoft.com/office/powerpoint/2010/main" val="27997784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50850" y="368300"/>
            <a:ext cx="5070475" cy="485775"/>
          </a:xfrm>
          <a:prstGeom prst="rect">
            <a:avLst/>
          </a:prstGeom>
          <a:noFill/>
        </p:spPr>
        <p:txBody>
          <a:bodyPr wrap="square" rtlCol="0">
            <a:noAutofit/>
          </a:bodyPr>
          <a:lstStyle/>
          <a:p>
            <a:r>
              <a:rPr lang="en-US" altLang="zh-CN" sz="2400" dirty="0">
                <a:solidFill>
                  <a:schemeClr val="accent6">
                    <a:lumMod val="75000"/>
                  </a:schemeClr>
                </a:solidFill>
                <a:latin typeface="+mj-ea"/>
                <a:ea typeface="+mj-ea"/>
              </a:rPr>
              <a:t>Applications of Neural Networks</a:t>
            </a:r>
          </a:p>
        </p:txBody>
      </p:sp>
      <p:sp>
        <p:nvSpPr>
          <p:cNvPr id="7" name="文本框 6"/>
          <p:cNvSpPr txBox="1"/>
          <p:nvPr/>
        </p:nvSpPr>
        <p:spPr>
          <a:xfrm>
            <a:off x="672465" y="1115060"/>
            <a:ext cx="10502900" cy="5082097"/>
          </a:xfrm>
          <a:prstGeom prst="rect">
            <a:avLst/>
          </a:prstGeom>
          <a:noFill/>
        </p:spPr>
        <p:txBody>
          <a:bodyPr wrap="square" rtlCol="0">
            <a:spAutoFit/>
          </a:bodyPr>
          <a:lstStyle/>
          <a:p>
            <a:pPr marL="285750" indent="-285750" fontAlgn="auto">
              <a:lnSpc>
                <a:spcPts val="2800"/>
              </a:lnSpc>
              <a:buFont typeface="Arial" panose="020B0604020202020204" pitchFamily="34" charset="0"/>
              <a:buChar char="•"/>
            </a:pPr>
            <a:r>
              <a:rPr lang="en-US" altLang="zh-CN" sz="2000" dirty="0"/>
              <a:t>Molecular Property Prediction and Virtual Screening </a:t>
            </a:r>
          </a:p>
          <a:p>
            <a:pPr indent="0" fontAlgn="auto">
              <a:lnSpc>
                <a:spcPts val="2800"/>
              </a:lnSpc>
            </a:pPr>
            <a:r>
              <a:rPr lang="en-US" altLang="zh-CN" dirty="0"/>
              <a:t>	Neural networks can rapidly predict physicochemical properties (e.g., solubility, </a:t>
            </a:r>
            <a:r>
              <a:rPr lang="en-US" altLang="zh-CN" dirty="0" err="1"/>
              <a:t>logP</a:t>
            </a:r>
            <a:r>
              <a:rPr lang="en-US" altLang="zh-CN" dirty="0"/>
              <a:t> value) and biological activities (e.g., IC50 value) of tens of thousands of compounds by directly learning the relationship between molecular structure (e.g., SMILES string, molecular diagram, or 3D conformation) and properties.</a:t>
            </a:r>
          </a:p>
          <a:p>
            <a:pPr indent="0" fontAlgn="auto">
              <a:lnSpc>
                <a:spcPts val="2800"/>
              </a:lnSpc>
            </a:pPr>
            <a:endParaRPr lang="en-US" altLang="zh-CN" sz="2000" dirty="0"/>
          </a:p>
          <a:p>
            <a:pPr marL="285750" indent="-285750" fontAlgn="auto">
              <a:lnSpc>
                <a:spcPts val="2800"/>
              </a:lnSpc>
              <a:buFont typeface="Arial" panose="020B0604020202020204" pitchFamily="34" charset="0"/>
              <a:buChar char="•"/>
            </a:pPr>
            <a:r>
              <a:rPr lang="en-US" altLang="zh-CN" sz="2000" dirty="0"/>
              <a:t>Chemical reaction prediction and synthetic route design </a:t>
            </a:r>
          </a:p>
          <a:p>
            <a:pPr indent="0" fontAlgn="auto">
              <a:lnSpc>
                <a:spcPts val="2800"/>
              </a:lnSpc>
            </a:pPr>
            <a:r>
              <a:rPr lang="en-US" altLang="zh-CN" sz="2000" dirty="0"/>
              <a:t>	</a:t>
            </a:r>
            <a:r>
              <a:rPr lang="en-US" altLang="zh-CN" dirty="0"/>
              <a:t>Transformer-based neural networks (e.g., Molecular Transformer) can predict the product distribution and optimal reaction conditions of chemical reactions with an accuracy of over 90%.</a:t>
            </a:r>
          </a:p>
          <a:p>
            <a:pPr indent="0" fontAlgn="auto">
              <a:lnSpc>
                <a:spcPts val="2800"/>
              </a:lnSpc>
            </a:pPr>
            <a:endParaRPr lang="en-US" altLang="zh-CN" sz="2000" dirty="0"/>
          </a:p>
          <a:p>
            <a:pPr marL="285750" indent="-285750" fontAlgn="auto">
              <a:lnSpc>
                <a:spcPts val="2800"/>
              </a:lnSpc>
              <a:buFont typeface="Arial" panose="020B0604020202020204" pitchFamily="34" charset="0"/>
              <a:buChar char="•"/>
            </a:pPr>
            <a:r>
              <a:rPr lang="en-US" altLang="zh-CN" sz="2000" dirty="0"/>
              <a:t>Molecular Dynamics Simulation Acceleration </a:t>
            </a:r>
          </a:p>
          <a:p>
            <a:pPr indent="0" fontAlgn="auto">
              <a:lnSpc>
                <a:spcPts val="2800"/>
              </a:lnSpc>
            </a:pPr>
            <a:r>
              <a:rPr lang="en-US" altLang="zh-CN" sz="2000" dirty="0"/>
              <a:t>	</a:t>
            </a:r>
            <a:r>
              <a:rPr lang="en-US" altLang="zh-CN" dirty="0"/>
              <a:t>Conventional molecular dynamics (MD) simulations are limited by computational cost, making it difficult to study millisecond-scale processes. Neural Network Potential (NNP) can realize nanosecond simulations with DFT-level accuracy by fitting quantum mechanical calculations.</a:t>
            </a:r>
            <a:endParaRPr lang="en-US" altLang="zh-CN" sz="2000" dirty="0"/>
          </a:p>
        </p:txBody>
      </p:sp>
      <p:sp>
        <p:nvSpPr>
          <p:cNvPr id="3" name="Slide Number Placeholder 2">
            <a:extLst>
              <a:ext uri="{FF2B5EF4-FFF2-40B4-BE49-F238E27FC236}">
                <a16:creationId xmlns:a16="http://schemas.microsoft.com/office/drawing/2014/main" id="{653C9034-5960-05B2-1A24-51F3104B7F5F}"/>
              </a:ext>
            </a:extLst>
          </p:cNvPr>
          <p:cNvSpPr>
            <a:spLocks noGrp="1"/>
          </p:cNvSpPr>
          <p:nvPr>
            <p:ph type="sldNum" sz="quarter" idx="12"/>
          </p:nvPr>
        </p:nvSpPr>
        <p:spPr/>
        <p:txBody>
          <a:bodyPr/>
          <a:lstStyle/>
          <a:p>
            <a:fld id="{49AE70B2-8BF9-45C0-BB95-33D1B9D3A854}" type="slidenum">
              <a:rPr lang="zh-CN" altLang="en-US" smtClean="0"/>
              <a:t>40</a:t>
            </a:fld>
            <a:endParaRPr lang="zh-CN" altLang="en-US"/>
          </a:p>
        </p:txBody>
      </p:sp>
    </p:spTree>
    <p:custDataLst>
      <p:tags r:id="rId1"/>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4C6C36-BA95-AE97-5617-2F9D99829FB8}"/>
              </a:ext>
            </a:extLst>
          </p:cNvPr>
          <p:cNvSpPr>
            <a:spLocks noGrp="1"/>
          </p:cNvSpPr>
          <p:nvPr>
            <p:ph type="sldNum" sz="quarter" idx="12"/>
          </p:nvPr>
        </p:nvSpPr>
        <p:spPr/>
        <p:txBody>
          <a:bodyPr/>
          <a:lstStyle/>
          <a:p>
            <a:fld id="{49AE70B2-8BF9-45C0-BB95-33D1B9D3A854}" type="slidenum">
              <a:rPr lang="zh-CN" altLang="en-US" smtClean="0"/>
              <a:t>41</a:t>
            </a:fld>
            <a:endParaRPr lang="zh-CN" altLang="en-US"/>
          </a:p>
        </p:txBody>
      </p:sp>
      <p:sp>
        <p:nvSpPr>
          <p:cNvPr id="3" name="內容版面配置區 2">
            <a:extLst>
              <a:ext uri="{FF2B5EF4-FFF2-40B4-BE49-F238E27FC236}">
                <a16:creationId xmlns:a16="http://schemas.microsoft.com/office/drawing/2014/main" id="{D92CDE67-7842-BB23-9CCD-60E21C5DD054}"/>
              </a:ext>
            </a:extLst>
          </p:cNvPr>
          <p:cNvSpPr txBox="1">
            <a:spLocks/>
          </p:cNvSpPr>
          <p:nvPr/>
        </p:nvSpPr>
        <p:spPr>
          <a:xfrm>
            <a:off x="6387907" y="5972123"/>
            <a:ext cx="4454134" cy="369332"/>
          </a:xfrm>
          <a:prstGeom prst="rect">
            <a:avLst/>
          </a:prstGeom>
        </p:spPr>
        <p:txBody>
          <a:bodyPr wrap="square">
            <a:spAutoFit/>
          </a:bodyPr>
          <a:lstStyle>
            <a:defPPr>
              <a:defRPr lang="en-US"/>
            </a:defPPr>
            <a:lvl1pPr algn="r">
              <a:defRPr>
                <a:latin typeface="Constantia"/>
                <a:cs typeface="Constantia"/>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en-US" altLang="zh-CN" dirty="0" err="1"/>
              <a:t>Ahneman</a:t>
            </a:r>
            <a:r>
              <a:rPr lang="en-US" altLang="zh-CN" dirty="0"/>
              <a:t> et al., </a:t>
            </a:r>
            <a:r>
              <a:rPr lang="en-US" altLang="zh-CN" i="1" dirty="0"/>
              <a:t>Science</a:t>
            </a:r>
            <a:r>
              <a:rPr lang="en-US" altLang="zh-CN" dirty="0"/>
              <a:t> </a:t>
            </a:r>
            <a:r>
              <a:rPr lang="en-US" altLang="zh-CN" b="1" dirty="0"/>
              <a:t>2018</a:t>
            </a:r>
            <a:r>
              <a:rPr lang="en-US" altLang="zh-CN" dirty="0"/>
              <a:t>, </a:t>
            </a:r>
            <a:r>
              <a:rPr lang="en-US" altLang="zh-CN" i="1" dirty="0"/>
              <a:t>360</a:t>
            </a:r>
            <a:r>
              <a:rPr lang="en-US" altLang="zh-CN" dirty="0"/>
              <a:t>, 186</a:t>
            </a:r>
            <a:endParaRPr lang="en-US" altLang="zh-TW" dirty="0"/>
          </a:p>
        </p:txBody>
      </p:sp>
      <p:pic>
        <p:nvPicPr>
          <p:cNvPr id="4" name="图片 6">
            <a:extLst>
              <a:ext uri="{FF2B5EF4-FFF2-40B4-BE49-F238E27FC236}">
                <a16:creationId xmlns:a16="http://schemas.microsoft.com/office/drawing/2014/main" id="{B0235181-C7E2-4953-2629-9B57574737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1216" y="2950499"/>
            <a:ext cx="4492768" cy="2789556"/>
          </a:xfrm>
          <a:prstGeom prst="rect">
            <a:avLst/>
          </a:prstGeom>
        </p:spPr>
      </p:pic>
      <p:pic>
        <p:nvPicPr>
          <p:cNvPr id="5" name="图片 3">
            <a:extLst>
              <a:ext uri="{FF2B5EF4-FFF2-40B4-BE49-F238E27FC236}">
                <a16:creationId xmlns:a16="http://schemas.microsoft.com/office/drawing/2014/main" id="{07BA2CDB-0826-0501-566C-A05BF01722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7926" y="2194863"/>
            <a:ext cx="4357684" cy="494319"/>
          </a:xfrm>
          <a:prstGeom prst="rect">
            <a:avLst/>
          </a:prstGeom>
        </p:spPr>
      </p:pic>
      <p:sp>
        <p:nvSpPr>
          <p:cNvPr id="6" name="矩形 4">
            <a:extLst>
              <a:ext uri="{FF2B5EF4-FFF2-40B4-BE49-F238E27FC236}">
                <a16:creationId xmlns:a16="http://schemas.microsoft.com/office/drawing/2014/main" id="{DF131003-703F-CC5C-0775-7046A70CF4DB}"/>
              </a:ext>
            </a:extLst>
          </p:cNvPr>
          <p:cNvSpPr/>
          <p:nvPr/>
        </p:nvSpPr>
        <p:spPr>
          <a:xfrm>
            <a:off x="8478340" y="2194863"/>
            <a:ext cx="1245582" cy="521374"/>
          </a:xfrm>
          <a:prstGeom prst="rect">
            <a:avLst/>
          </a:prstGeom>
          <a:gradFill flip="none" rotWithShape="1">
            <a:gsLst>
              <a:gs pos="0">
                <a:schemeClr val="accent1">
                  <a:tint val="98000"/>
                  <a:shade val="25000"/>
                  <a:satMod val="250000"/>
                  <a:alpha val="0"/>
                </a:schemeClr>
              </a:gs>
              <a:gs pos="68000">
                <a:schemeClr val="accent1">
                  <a:tint val="86000"/>
                  <a:satMod val="115000"/>
                  <a:alpha val="0"/>
                </a:schemeClr>
              </a:gs>
              <a:gs pos="100000">
                <a:schemeClr val="accent1">
                  <a:tint val="50000"/>
                  <a:satMod val="150000"/>
                  <a:alpha val="0"/>
                </a:schemeClr>
              </a:gs>
            </a:gsLst>
            <a:path path="circle">
              <a:fillToRect l="50000" t="130000" r="50000" b="-30000"/>
            </a:path>
            <a:tileRec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文本框 4">
            <a:extLst>
              <a:ext uri="{FF2B5EF4-FFF2-40B4-BE49-F238E27FC236}">
                <a16:creationId xmlns:a16="http://schemas.microsoft.com/office/drawing/2014/main" id="{A0D0B8D8-1403-1065-8970-14859E474C21}"/>
              </a:ext>
            </a:extLst>
          </p:cNvPr>
          <p:cNvSpPr txBox="1"/>
          <p:nvPr/>
        </p:nvSpPr>
        <p:spPr>
          <a:xfrm>
            <a:off x="450850" y="368300"/>
            <a:ext cx="5070475" cy="485775"/>
          </a:xfrm>
          <a:prstGeom prst="rect">
            <a:avLst/>
          </a:prstGeom>
          <a:noFill/>
        </p:spPr>
        <p:txBody>
          <a:bodyPr wrap="square" rtlCol="0">
            <a:noAutofit/>
          </a:bodyPr>
          <a:lstStyle/>
          <a:p>
            <a:r>
              <a:rPr lang="en-US" altLang="zh-CN" sz="2400" dirty="0">
                <a:solidFill>
                  <a:schemeClr val="accent6">
                    <a:lumMod val="75000"/>
                  </a:schemeClr>
                </a:solidFill>
                <a:latin typeface="+mj-ea"/>
                <a:ea typeface="+mj-ea"/>
              </a:rPr>
              <a:t>Literatures for reading</a:t>
            </a:r>
          </a:p>
        </p:txBody>
      </p:sp>
      <p:sp>
        <p:nvSpPr>
          <p:cNvPr id="8" name="矩形 2">
            <a:extLst>
              <a:ext uri="{FF2B5EF4-FFF2-40B4-BE49-F238E27FC236}">
                <a16:creationId xmlns:a16="http://schemas.microsoft.com/office/drawing/2014/main" id="{189A9DAC-E4C4-CC6C-0178-B6EF0298CB49}"/>
              </a:ext>
            </a:extLst>
          </p:cNvPr>
          <p:cNvSpPr/>
          <p:nvPr/>
        </p:nvSpPr>
        <p:spPr>
          <a:xfrm>
            <a:off x="6699517" y="1117945"/>
            <a:ext cx="4803228" cy="954107"/>
          </a:xfrm>
          <a:prstGeom prst="rect">
            <a:avLst/>
          </a:prstGeom>
        </p:spPr>
        <p:txBody>
          <a:bodyPr wrap="square">
            <a:spAutoFit/>
          </a:bodyPr>
          <a:lstStyle/>
          <a:p>
            <a:pPr algn="ctr"/>
            <a:r>
              <a:rPr lang="en-US" altLang="zh-CN" sz="2800" dirty="0">
                <a:latin typeface="Constantia"/>
                <a:ea typeface="黑体"/>
              </a:rPr>
              <a:t>Yield prediction of</a:t>
            </a:r>
          </a:p>
          <a:p>
            <a:pPr algn="ctr"/>
            <a:r>
              <a:rPr lang="en-US" altLang="zh-CN" sz="2800" dirty="0">
                <a:latin typeface="Constantia"/>
                <a:ea typeface="黑体"/>
              </a:rPr>
              <a:t>Buchwald-Hartwig reaction</a:t>
            </a:r>
          </a:p>
        </p:txBody>
      </p:sp>
      <p:pic>
        <p:nvPicPr>
          <p:cNvPr id="9" name="图片 4">
            <a:extLst>
              <a:ext uri="{FF2B5EF4-FFF2-40B4-BE49-F238E27FC236}">
                <a16:creationId xmlns:a16="http://schemas.microsoft.com/office/drawing/2014/main" id="{6B2B5183-A1F2-64FD-EC77-511B7D0E92AF}"/>
              </a:ext>
            </a:extLst>
          </p:cNvPr>
          <p:cNvPicPr>
            <a:picLocks noChangeAspect="1"/>
          </p:cNvPicPr>
          <p:nvPr/>
        </p:nvPicPr>
        <p:blipFill>
          <a:blip r:embed="rId4"/>
          <a:stretch>
            <a:fillRect/>
          </a:stretch>
        </p:blipFill>
        <p:spPr>
          <a:xfrm>
            <a:off x="711756" y="2243191"/>
            <a:ext cx="4357684" cy="3347318"/>
          </a:xfrm>
          <a:prstGeom prst="rect">
            <a:avLst/>
          </a:prstGeom>
        </p:spPr>
      </p:pic>
      <p:sp>
        <p:nvSpPr>
          <p:cNvPr id="10" name="矩形 2">
            <a:extLst>
              <a:ext uri="{FF2B5EF4-FFF2-40B4-BE49-F238E27FC236}">
                <a16:creationId xmlns:a16="http://schemas.microsoft.com/office/drawing/2014/main" id="{BF6F340A-BD34-4743-1D38-F27D7455295B}"/>
              </a:ext>
            </a:extLst>
          </p:cNvPr>
          <p:cNvSpPr/>
          <p:nvPr/>
        </p:nvSpPr>
        <p:spPr>
          <a:xfrm>
            <a:off x="450850" y="1117945"/>
            <a:ext cx="4803228" cy="954107"/>
          </a:xfrm>
          <a:prstGeom prst="rect">
            <a:avLst/>
          </a:prstGeom>
        </p:spPr>
        <p:txBody>
          <a:bodyPr wrap="square">
            <a:spAutoFit/>
          </a:bodyPr>
          <a:lstStyle/>
          <a:p>
            <a:pPr algn="ctr"/>
            <a:r>
              <a:rPr lang="en-US" altLang="zh-CN" sz="2800" dirty="0">
                <a:latin typeface="Constantia"/>
                <a:ea typeface="黑体"/>
              </a:rPr>
              <a:t>Importance of</a:t>
            </a:r>
          </a:p>
          <a:p>
            <a:pPr algn="ctr"/>
            <a:r>
              <a:rPr lang="en-US" altLang="zh-CN" sz="2800" dirty="0">
                <a:latin typeface="Constantia"/>
                <a:ea typeface="黑体"/>
              </a:rPr>
              <a:t>failed experiments</a:t>
            </a:r>
          </a:p>
        </p:txBody>
      </p:sp>
      <p:sp>
        <p:nvSpPr>
          <p:cNvPr id="11" name="矩形 6">
            <a:extLst>
              <a:ext uri="{FF2B5EF4-FFF2-40B4-BE49-F238E27FC236}">
                <a16:creationId xmlns:a16="http://schemas.microsoft.com/office/drawing/2014/main" id="{F481E282-65BE-6316-2F00-1373D5F05B20}"/>
              </a:ext>
            </a:extLst>
          </p:cNvPr>
          <p:cNvSpPr/>
          <p:nvPr/>
        </p:nvSpPr>
        <p:spPr>
          <a:xfrm>
            <a:off x="1213950" y="5972123"/>
            <a:ext cx="3855490" cy="369332"/>
          </a:xfrm>
          <a:prstGeom prst="rect">
            <a:avLst/>
          </a:prstGeom>
        </p:spPr>
        <p:txBody>
          <a:bodyPr wrap="square">
            <a:spAutoFit/>
          </a:bodyPr>
          <a:lstStyle/>
          <a:p>
            <a:pPr algn="r"/>
            <a:r>
              <a:rPr lang="en-US" altLang="zh-CN" dirty="0" err="1">
                <a:latin typeface="Constantia"/>
                <a:cs typeface="Constantia"/>
              </a:rPr>
              <a:t>Raccuglia</a:t>
            </a:r>
            <a:r>
              <a:rPr lang="en-US" altLang="zh-CN" dirty="0">
                <a:latin typeface="Constantia"/>
                <a:cs typeface="Constantia"/>
              </a:rPr>
              <a:t> et al. </a:t>
            </a:r>
            <a:r>
              <a:rPr lang="en-US" altLang="zh-CN" i="1" dirty="0">
                <a:latin typeface="Constantia"/>
                <a:cs typeface="Constantia"/>
              </a:rPr>
              <a:t>Nature</a:t>
            </a:r>
            <a:r>
              <a:rPr lang="en-US" altLang="zh-CN" dirty="0">
                <a:latin typeface="Constantia"/>
                <a:cs typeface="Constantia"/>
              </a:rPr>
              <a:t> </a:t>
            </a:r>
            <a:r>
              <a:rPr lang="en-US" altLang="zh-CN" b="1" dirty="0">
                <a:latin typeface="Constantia"/>
                <a:cs typeface="Constantia"/>
              </a:rPr>
              <a:t>2016</a:t>
            </a:r>
            <a:r>
              <a:rPr lang="en-US" altLang="zh-CN" dirty="0">
                <a:latin typeface="Constantia"/>
                <a:cs typeface="Constantia"/>
              </a:rPr>
              <a:t>, </a:t>
            </a:r>
            <a:r>
              <a:rPr lang="en-US" altLang="zh-CN" i="1" dirty="0">
                <a:latin typeface="Constantia"/>
                <a:cs typeface="Constantia"/>
              </a:rPr>
              <a:t>533</a:t>
            </a:r>
            <a:r>
              <a:rPr lang="en-US" altLang="zh-CN" dirty="0">
                <a:latin typeface="Constantia"/>
                <a:cs typeface="Constantia"/>
              </a:rPr>
              <a:t>, 73.</a:t>
            </a:r>
            <a:endParaRPr lang="en-US" altLang="zh-CN" dirty="0">
              <a:effectLst/>
              <a:latin typeface="Constantia"/>
              <a:cs typeface="Constantia"/>
            </a:endParaRPr>
          </a:p>
        </p:txBody>
      </p:sp>
    </p:spTree>
    <p:extLst>
      <p:ext uri="{BB962C8B-B14F-4D97-AF65-F5344CB8AC3E}">
        <p14:creationId xmlns:p14="http://schemas.microsoft.com/office/powerpoint/2010/main" val="22615355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BA117F-D213-2ECC-36C8-756008752CCE}"/>
              </a:ext>
            </a:extLst>
          </p:cNvPr>
          <p:cNvSpPr>
            <a:spLocks noGrp="1"/>
          </p:cNvSpPr>
          <p:nvPr>
            <p:ph type="sldNum" sz="quarter" idx="12"/>
          </p:nvPr>
        </p:nvSpPr>
        <p:spPr/>
        <p:txBody>
          <a:bodyPr/>
          <a:lstStyle/>
          <a:p>
            <a:fld id="{49AE70B2-8BF9-45C0-BB95-33D1B9D3A854}" type="slidenum">
              <a:rPr lang="zh-CN" altLang="en-US" smtClean="0"/>
              <a:t>42</a:t>
            </a:fld>
            <a:endParaRPr lang="zh-CN" altLang="en-US"/>
          </a:p>
        </p:txBody>
      </p:sp>
      <p:sp>
        <p:nvSpPr>
          <p:cNvPr id="3" name="TextBox 2">
            <a:extLst>
              <a:ext uri="{FF2B5EF4-FFF2-40B4-BE49-F238E27FC236}">
                <a16:creationId xmlns:a16="http://schemas.microsoft.com/office/drawing/2014/main" id="{1E8B2247-8A97-20BA-DE80-EBFAC5EC868C}"/>
              </a:ext>
            </a:extLst>
          </p:cNvPr>
          <p:cNvSpPr txBox="1"/>
          <p:nvPr/>
        </p:nvSpPr>
        <p:spPr>
          <a:xfrm>
            <a:off x="336330" y="330895"/>
            <a:ext cx="11571891" cy="769441"/>
          </a:xfrm>
          <a:prstGeom prst="rect">
            <a:avLst/>
          </a:prstGeom>
          <a:noFill/>
        </p:spPr>
        <p:txBody>
          <a:bodyPr wrap="square" rtlCol="0" anchor="t">
            <a:spAutoFit/>
          </a:bodyPr>
          <a:lstStyle>
            <a:defPPr>
              <a:defRPr lang="zh-CN"/>
            </a:defPPr>
            <a:lvl1pPr marL="857250" indent="-857250">
              <a:buFont typeface="Wingdings" panose="05000000000000000000" charset="0"/>
              <a:buChar char="Ø"/>
              <a:defRPr sz="6000">
                <a:solidFill>
                  <a:srgbClr val="002060"/>
                </a:solidFill>
              </a:defRPr>
            </a:lvl1pPr>
          </a:lstStyle>
          <a:p>
            <a:r>
              <a:rPr lang="en-US" sz="4400" dirty="0"/>
              <a:t>Part B - NN potentials (NNP, MLP, MLFF)</a:t>
            </a:r>
          </a:p>
        </p:txBody>
      </p:sp>
      <p:grpSp>
        <p:nvGrpSpPr>
          <p:cNvPr id="4" name="Group 3">
            <a:extLst>
              <a:ext uri="{FF2B5EF4-FFF2-40B4-BE49-F238E27FC236}">
                <a16:creationId xmlns:a16="http://schemas.microsoft.com/office/drawing/2014/main" id="{B6C7775E-07FF-D994-739C-A58751C2D98A}"/>
              </a:ext>
            </a:extLst>
          </p:cNvPr>
          <p:cNvGrpSpPr/>
          <p:nvPr/>
        </p:nvGrpSpPr>
        <p:grpSpPr>
          <a:xfrm>
            <a:off x="1573138" y="1209031"/>
            <a:ext cx="9599352" cy="5456005"/>
            <a:chOff x="0" y="908050"/>
            <a:chExt cx="10438322" cy="5932852"/>
          </a:xfrm>
        </p:grpSpPr>
        <p:sp>
          <p:nvSpPr>
            <p:cNvPr id="5" name="Rectangle 12">
              <a:extLst>
                <a:ext uri="{FF2B5EF4-FFF2-40B4-BE49-F238E27FC236}">
                  <a16:creationId xmlns:a16="http://schemas.microsoft.com/office/drawing/2014/main" id="{D27BBC61-7353-3B54-E177-301AA1FC1A16}"/>
                </a:ext>
              </a:extLst>
            </p:cNvPr>
            <p:cNvSpPr>
              <a:spLocks noChangeArrowheads="1"/>
            </p:cNvSpPr>
            <p:nvPr/>
          </p:nvSpPr>
          <p:spPr bwMode="auto">
            <a:xfrm>
              <a:off x="1389063" y="4275141"/>
              <a:ext cx="3187700" cy="401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p>
              <a:pPr fontAlgn="base">
                <a:spcBef>
                  <a:spcPct val="0"/>
                </a:spcBef>
                <a:spcAft>
                  <a:spcPct val="0"/>
                </a:spcAft>
              </a:pPr>
              <a:r>
                <a:rPr lang="en-US" altLang="zh-CN" b="1" dirty="0">
                  <a:solidFill>
                    <a:srgbClr val="0000FF"/>
                  </a:solidFill>
                  <a:latin typeface="微软雅黑" panose="020B0503020204020204" pitchFamily="34" charset="-122"/>
                  <a:ea typeface="微软雅黑" panose="020B0503020204020204" pitchFamily="34" charset="-122"/>
                </a:rPr>
                <a:t>Construct PES</a:t>
              </a:r>
              <a:endParaRPr lang="zh-CN" altLang="en-US" b="1" dirty="0">
                <a:solidFill>
                  <a:srgbClr val="000000"/>
                </a:solidFill>
                <a:latin typeface="微软雅黑" panose="020B0503020204020204" pitchFamily="34" charset="-122"/>
                <a:ea typeface="微软雅黑" panose="020B0503020204020204" pitchFamily="34" charset="-122"/>
              </a:endParaRPr>
            </a:p>
          </p:txBody>
        </p:sp>
        <p:grpSp>
          <p:nvGrpSpPr>
            <p:cNvPr id="6" name="Group 6">
              <a:extLst>
                <a:ext uri="{FF2B5EF4-FFF2-40B4-BE49-F238E27FC236}">
                  <a16:creationId xmlns:a16="http://schemas.microsoft.com/office/drawing/2014/main" id="{91DB9D1A-2D14-23A9-3175-EBFA6CD980EC}"/>
                </a:ext>
              </a:extLst>
            </p:cNvPr>
            <p:cNvGrpSpPr>
              <a:grpSpLocks/>
            </p:cNvGrpSpPr>
            <p:nvPr/>
          </p:nvGrpSpPr>
          <p:grpSpPr bwMode="auto">
            <a:xfrm>
              <a:off x="4643438" y="2647950"/>
              <a:ext cx="4343400" cy="3716338"/>
              <a:chOff x="3024" y="384"/>
              <a:chExt cx="2736" cy="2341"/>
            </a:xfrm>
          </p:grpSpPr>
          <p:pic>
            <p:nvPicPr>
              <p:cNvPr id="53" name="Picture 7">
                <a:extLst>
                  <a:ext uri="{FF2B5EF4-FFF2-40B4-BE49-F238E27FC236}">
                    <a16:creationId xmlns:a16="http://schemas.microsoft.com/office/drawing/2014/main" id="{1ED30148-FBBE-2F20-8113-4C7F1E4E21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4" y="384"/>
                <a:ext cx="2736" cy="2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8">
                <a:extLst>
                  <a:ext uri="{FF2B5EF4-FFF2-40B4-BE49-F238E27FC236}">
                    <a16:creationId xmlns:a16="http://schemas.microsoft.com/office/drawing/2014/main" id="{FEF231C1-49FD-05F5-9565-F7D3B17B8E05}"/>
                  </a:ext>
                </a:extLst>
              </p:cNvPr>
              <p:cNvSpPr>
                <a:spLocks noChangeArrowheads="1"/>
              </p:cNvSpPr>
              <p:nvPr/>
            </p:nvSpPr>
            <p:spPr bwMode="auto">
              <a:xfrm>
                <a:off x="3024" y="459"/>
                <a:ext cx="336" cy="14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base">
                  <a:spcBef>
                    <a:spcPct val="0"/>
                  </a:spcBef>
                  <a:spcAft>
                    <a:spcPct val="0"/>
                  </a:spcAft>
                </a:pPr>
                <a:endParaRPr lang="zh-CN" altLang="en-US" sz="2400" b="1" u="sng">
                  <a:solidFill>
                    <a:srgbClr val="000000"/>
                  </a:solidFill>
                  <a:latin typeface="Times New Roman" pitchFamily="18" charset="0"/>
                  <a:ea typeface="宋体" pitchFamily="2" charset="-122"/>
                </a:endParaRPr>
              </a:p>
            </p:txBody>
          </p:sp>
        </p:grpSp>
        <p:grpSp>
          <p:nvGrpSpPr>
            <p:cNvPr id="7" name="Group 9">
              <a:extLst>
                <a:ext uri="{FF2B5EF4-FFF2-40B4-BE49-F238E27FC236}">
                  <a16:creationId xmlns:a16="http://schemas.microsoft.com/office/drawing/2014/main" id="{691FC87D-D038-F3FB-4705-1BC0A6E14C58}"/>
                </a:ext>
              </a:extLst>
            </p:cNvPr>
            <p:cNvGrpSpPr>
              <a:grpSpLocks/>
            </p:cNvGrpSpPr>
            <p:nvPr/>
          </p:nvGrpSpPr>
          <p:grpSpPr bwMode="auto">
            <a:xfrm>
              <a:off x="4624388" y="2714627"/>
              <a:ext cx="4419600" cy="3732213"/>
              <a:chOff x="2688" y="528"/>
              <a:chExt cx="2784" cy="2351"/>
            </a:xfrm>
          </p:grpSpPr>
          <p:pic>
            <p:nvPicPr>
              <p:cNvPr id="51" name="Picture 10">
                <a:extLst>
                  <a:ext uri="{FF2B5EF4-FFF2-40B4-BE49-F238E27FC236}">
                    <a16:creationId xmlns:a16="http://schemas.microsoft.com/office/drawing/2014/main" id="{9CEA389C-E70A-E730-8E78-FA28CDA9B1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8" y="528"/>
                <a:ext cx="2784" cy="2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Rectangle 11">
                <a:extLst>
                  <a:ext uri="{FF2B5EF4-FFF2-40B4-BE49-F238E27FC236}">
                    <a16:creationId xmlns:a16="http://schemas.microsoft.com/office/drawing/2014/main" id="{58537AAB-7E21-04D3-167E-E9FA371242B9}"/>
                  </a:ext>
                </a:extLst>
              </p:cNvPr>
              <p:cNvSpPr>
                <a:spLocks noChangeArrowheads="1"/>
              </p:cNvSpPr>
              <p:nvPr/>
            </p:nvSpPr>
            <p:spPr bwMode="auto">
              <a:xfrm>
                <a:off x="2736" y="564"/>
                <a:ext cx="288" cy="14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fontAlgn="base">
                  <a:spcBef>
                    <a:spcPct val="0"/>
                  </a:spcBef>
                  <a:spcAft>
                    <a:spcPct val="0"/>
                  </a:spcAft>
                </a:pPr>
                <a:endParaRPr lang="zh-CN" altLang="en-US" sz="2400" b="1" u="sng">
                  <a:solidFill>
                    <a:srgbClr val="000000"/>
                  </a:solidFill>
                  <a:latin typeface="Times New Roman" pitchFamily="18" charset="0"/>
                  <a:ea typeface="宋体" pitchFamily="2" charset="-122"/>
                </a:endParaRPr>
              </a:p>
            </p:txBody>
          </p:sp>
        </p:grpSp>
        <p:grpSp>
          <p:nvGrpSpPr>
            <p:cNvPr id="8" name="Group 20">
              <a:extLst>
                <a:ext uri="{FF2B5EF4-FFF2-40B4-BE49-F238E27FC236}">
                  <a16:creationId xmlns:a16="http://schemas.microsoft.com/office/drawing/2014/main" id="{EF61F6B6-06C6-E655-0C9E-8E07213BAD12}"/>
                </a:ext>
              </a:extLst>
            </p:cNvPr>
            <p:cNvGrpSpPr>
              <a:grpSpLocks/>
            </p:cNvGrpSpPr>
            <p:nvPr/>
          </p:nvGrpSpPr>
          <p:grpSpPr bwMode="auto">
            <a:xfrm>
              <a:off x="5381627" y="4514848"/>
              <a:ext cx="4283297" cy="1801285"/>
              <a:chOff x="3196" y="1724"/>
              <a:chExt cx="2919" cy="1039"/>
            </a:xfrm>
          </p:grpSpPr>
          <p:sp>
            <p:nvSpPr>
              <p:cNvPr id="43" name="Line 21">
                <a:extLst>
                  <a:ext uri="{FF2B5EF4-FFF2-40B4-BE49-F238E27FC236}">
                    <a16:creationId xmlns:a16="http://schemas.microsoft.com/office/drawing/2014/main" id="{F64B928F-67F6-7934-701D-7CF98F6B89A4}"/>
                  </a:ext>
                </a:extLst>
              </p:cNvPr>
              <p:cNvSpPr>
                <a:spLocks noChangeShapeType="1"/>
              </p:cNvSpPr>
              <p:nvPr/>
            </p:nvSpPr>
            <p:spPr bwMode="auto">
              <a:xfrm>
                <a:off x="3340" y="2636"/>
                <a:ext cx="384" cy="0"/>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wrap="none"/>
              <a:lstStyle/>
              <a:p>
                <a:pPr fontAlgn="base">
                  <a:spcBef>
                    <a:spcPct val="0"/>
                  </a:spcBef>
                  <a:spcAft>
                    <a:spcPct val="0"/>
                  </a:spcAft>
                </a:pPr>
                <a:endParaRPr lang="zh-CN" altLang="en-US" sz="2400" b="1" u="sng">
                  <a:solidFill>
                    <a:srgbClr val="000000"/>
                  </a:solidFill>
                  <a:latin typeface="Times New Roman" pitchFamily="18" charset="0"/>
                </a:endParaRPr>
              </a:p>
            </p:txBody>
          </p:sp>
          <p:sp>
            <p:nvSpPr>
              <p:cNvPr id="44" name="Line 22">
                <a:extLst>
                  <a:ext uri="{FF2B5EF4-FFF2-40B4-BE49-F238E27FC236}">
                    <a16:creationId xmlns:a16="http://schemas.microsoft.com/office/drawing/2014/main" id="{29D8DC5A-B952-1C8A-494D-AA9AD514C5B9}"/>
                  </a:ext>
                </a:extLst>
              </p:cNvPr>
              <p:cNvSpPr>
                <a:spLocks noChangeShapeType="1"/>
              </p:cNvSpPr>
              <p:nvPr/>
            </p:nvSpPr>
            <p:spPr bwMode="auto">
              <a:xfrm>
                <a:off x="3196" y="2156"/>
                <a:ext cx="1008" cy="0"/>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wrap="none"/>
              <a:lstStyle/>
              <a:p>
                <a:pPr fontAlgn="base">
                  <a:spcBef>
                    <a:spcPct val="0"/>
                  </a:spcBef>
                  <a:spcAft>
                    <a:spcPct val="0"/>
                  </a:spcAft>
                </a:pPr>
                <a:endParaRPr lang="zh-CN" altLang="en-US" sz="2400" b="1" u="sng">
                  <a:solidFill>
                    <a:srgbClr val="000000"/>
                  </a:solidFill>
                  <a:latin typeface="Times New Roman" pitchFamily="18" charset="0"/>
                </a:endParaRPr>
              </a:p>
            </p:txBody>
          </p:sp>
          <p:sp>
            <p:nvSpPr>
              <p:cNvPr id="45" name="Line 23">
                <a:extLst>
                  <a:ext uri="{FF2B5EF4-FFF2-40B4-BE49-F238E27FC236}">
                    <a16:creationId xmlns:a16="http://schemas.microsoft.com/office/drawing/2014/main" id="{6074346E-5B2F-5757-BCC1-3083C76BB5E0}"/>
                  </a:ext>
                </a:extLst>
              </p:cNvPr>
              <p:cNvSpPr>
                <a:spLocks noChangeShapeType="1"/>
              </p:cNvSpPr>
              <p:nvPr/>
            </p:nvSpPr>
            <p:spPr bwMode="auto">
              <a:xfrm flipH="1">
                <a:off x="3724" y="2540"/>
                <a:ext cx="576"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fontAlgn="base">
                  <a:spcBef>
                    <a:spcPct val="0"/>
                  </a:spcBef>
                  <a:spcAft>
                    <a:spcPct val="0"/>
                  </a:spcAft>
                </a:pPr>
                <a:endParaRPr lang="zh-CN" altLang="en-US" sz="2400" b="1" u="sng">
                  <a:solidFill>
                    <a:srgbClr val="000000"/>
                  </a:solidFill>
                  <a:latin typeface="Times New Roman" pitchFamily="18" charset="0"/>
                </a:endParaRPr>
              </a:p>
            </p:txBody>
          </p:sp>
          <p:sp>
            <p:nvSpPr>
              <p:cNvPr id="46" name="Line 24">
                <a:extLst>
                  <a:ext uri="{FF2B5EF4-FFF2-40B4-BE49-F238E27FC236}">
                    <a16:creationId xmlns:a16="http://schemas.microsoft.com/office/drawing/2014/main" id="{A1EF67B2-F788-C14B-BE5E-B4704FD42C58}"/>
                  </a:ext>
                </a:extLst>
              </p:cNvPr>
              <p:cNvSpPr>
                <a:spLocks noChangeShapeType="1"/>
              </p:cNvSpPr>
              <p:nvPr/>
            </p:nvSpPr>
            <p:spPr bwMode="auto">
              <a:xfrm>
                <a:off x="3244" y="2396"/>
                <a:ext cx="720" cy="0"/>
              </a:xfrm>
              <a:prstGeom prst="line">
                <a:avLst/>
              </a:prstGeom>
              <a:noFill/>
              <a:ln w="28575">
                <a:solidFill>
                  <a:srgbClr val="FF00FF"/>
                </a:solidFill>
                <a:round/>
                <a:headEnd/>
                <a:tailEnd/>
              </a:ln>
              <a:extLst>
                <a:ext uri="{909E8E84-426E-40DD-AFC4-6F175D3DCCD1}">
                  <a14:hiddenFill xmlns:a14="http://schemas.microsoft.com/office/drawing/2010/main">
                    <a:noFill/>
                  </a14:hiddenFill>
                </a:ext>
              </a:extLst>
            </p:spPr>
            <p:txBody>
              <a:bodyPr wrap="none"/>
              <a:lstStyle/>
              <a:p>
                <a:pPr fontAlgn="base">
                  <a:spcBef>
                    <a:spcPct val="0"/>
                  </a:spcBef>
                  <a:spcAft>
                    <a:spcPct val="0"/>
                  </a:spcAft>
                </a:pPr>
                <a:endParaRPr lang="zh-CN" altLang="en-US" sz="2400" b="1" u="sng">
                  <a:solidFill>
                    <a:srgbClr val="000000"/>
                  </a:solidFill>
                  <a:latin typeface="Times New Roman" pitchFamily="18" charset="0"/>
                </a:endParaRPr>
              </a:p>
            </p:txBody>
          </p:sp>
          <p:sp>
            <p:nvSpPr>
              <p:cNvPr id="47" name="Text Box 25">
                <a:extLst>
                  <a:ext uri="{FF2B5EF4-FFF2-40B4-BE49-F238E27FC236}">
                    <a16:creationId xmlns:a16="http://schemas.microsoft.com/office/drawing/2014/main" id="{3863AAEC-4427-2DE8-7410-A97B27D4E094}"/>
                  </a:ext>
                </a:extLst>
              </p:cNvPr>
              <p:cNvSpPr txBox="1">
                <a:spLocks noChangeArrowheads="1"/>
              </p:cNvSpPr>
              <p:nvPr/>
            </p:nvSpPr>
            <p:spPr bwMode="auto">
              <a:xfrm>
                <a:off x="3293" y="1724"/>
                <a:ext cx="547"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sz="2800" b="1" u="sng">
                    <a:solidFill>
                      <a:schemeClr val="tx1"/>
                    </a:solidFill>
                    <a:latin typeface="Times New Roman" pitchFamily="18" charset="0"/>
                  </a:defRPr>
                </a:lvl1pPr>
                <a:lvl2pPr marL="742950" indent="-285750" eaLnBrk="0" hangingPunct="0">
                  <a:defRPr sz="2800" b="1" u="sng">
                    <a:solidFill>
                      <a:schemeClr val="tx1"/>
                    </a:solidFill>
                    <a:latin typeface="Times New Roman" pitchFamily="18" charset="0"/>
                  </a:defRPr>
                </a:lvl2pPr>
                <a:lvl3pPr marL="1143000" indent="-228600" eaLnBrk="0" hangingPunct="0">
                  <a:defRPr sz="2800" b="1" u="sng">
                    <a:solidFill>
                      <a:schemeClr val="tx1"/>
                    </a:solidFill>
                    <a:latin typeface="Times New Roman" pitchFamily="18" charset="0"/>
                  </a:defRPr>
                </a:lvl3pPr>
                <a:lvl4pPr marL="1600200" indent="-228600" eaLnBrk="0" hangingPunct="0">
                  <a:defRPr sz="2800" b="1" u="sng">
                    <a:solidFill>
                      <a:schemeClr val="tx1"/>
                    </a:solidFill>
                    <a:latin typeface="Times New Roman" pitchFamily="18" charset="0"/>
                  </a:defRPr>
                </a:lvl4pPr>
                <a:lvl5pPr marL="2057400" indent="-228600" eaLnBrk="0" hangingPunct="0">
                  <a:defRPr sz="2800" b="1" u="sng">
                    <a:solidFill>
                      <a:schemeClr val="tx1"/>
                    </a:solidFill>
                    <a:latin typeface="Times New Roman" pitchFamily="18" charset="0"/>
                  </a:defRPr>
                </a:lvl5pPr>
                <a:lvl6pPr marL="2514600" indent="-228600" eaLnBrk="0" fontAlgn="base" hangingPunct="0">
                  <a:spcBef>
                    <a:spcPct val="0"/>
                  </a:spcBef>
                  <a:spcAft>
                    <a:spcPct val="0"/>
                  </a:spcAft>
                  <a:defRPr sz="2800" b="1" u="sng">
                    <a:solidFill>
                      <a:schemeClr val="tx1"/>
                    </a:solidFill>
                    <a:latin typeface="Times New Roman" pitchFamily="18" charset="0"/>
                  </a:defRPr>
                </a:lvl6pPr>
                <a:lvl7pPr marL="2971800" indent="-228600" eaLnBrk="0" fontAlgn="base" hangingPunct="0">
                  <a:spcBef>
                    <a:spcPct val="0"/>
                  </a:spcBef>
                  <a:spcAft>
                    <a:spcPct val="0"/>
                  </a:spcAft>
                  <a:defRPr sz="2800" b="1" u="sng">
                    <a:solidFill>
                      <a:schemeClr val="tx1"/>
                    </a:solidFill>
                    <a:latin typeface="Times New Roman" pitchFamily="18" charset="0"/>
                  </a:defRPr>
                </a:lvl7pPr>
                <a:lvl8pPr marL="3429000" indent="-228600" eaLnBrk="0" fontAlgn="base" hangingPunct="0">
                  <a:spcBef>
                    <a:spcPct val="0"/>
                  </a:spcBef>
                  <a:spcAft>
                    <a:spcPct val="0"/>
                  </a:spcAft>
                  <a:defRPr sz="2800" b="1" u="sng">
                    <a:solidFill>
                      <a:schemeClr val="tx1"/>
                    </a:solidFill>
                    <a:latin typeface="Times New Roman" pitchFamily="18" charset="0"/>
                  </a:defRPr>
                </a:lvl8pPr>
                <a:lvl9pPr marL="3886200" indent="-228600" eaLnBrk="0" fontAlgn="base" hangingPunct="0">
                  <a:spcBef>
                    <a:spcPct val="0"/>
                  </a:spcBef>
                  <a:spcAft>
                    <a:spcPct val="0"/>
                  </a:spcAft>
                  <a:defRPr sz="2800" b="1" u="sng">
                    <a:solidFill>
                      <a:schemeClr val="tx1"/>
                    </a:solidFill>
                    <a:latin typeface="Times New Roman" pitchFamily="18" charset="0"/>
                  </a:defRPr>
                </a:lvl9pPr>
              </a:lstStyle>
              <a:p>
                <a:pPr eaLnBrk="1" fontAlgn="base" hangingPunct="1">
                  <a:spcBef>
                    <a:spcPct val="0"/>
                  </a:spcBef>
                  <a:spcAft>
                    <a:spcPct val="0"/>
                  </a:spcAft>
                </a:pPr>
                <a:r>
                  <a:rPr lang="en-US" altLang="zh-CN" sz="3600" u="none">
                    <a:solidFill>
                      <a:srgbClr val="FF00FF"/>
                    </a:solidFill>
                    <a:ea typeface="宋体" pitchFamily="2" charset="-122"/>
                  </a:rPr>
                  <a:t>…</a:t>
                </a:r>
              </a:p>
            </p:txBody>
          </p:sp>
          <p:sp>
            <p:nvSpPr>
              <p:cNvPr id="48" name="Text Box 26">
                <a:extLst>
                  <a:ext uri="{FF2B5EF4-FFF2-40B4-BE49-F238E27FC236}">
                    <a16:creationId xmlns:a16="http://schemas.microsoft.com/office/drawing/2014/main" id="{4B46D241-D81E-27C4-E560-56DA54712394}"/>
                  </a:ext>
                </a:extLst>
              </p:cNvPr>
              <p:cNvSpPr txBox="1">
                <a:spLocks noChangeArrowheads="1"/>
              </p:cNvSpPr>
              <p:nvPr/>
            </p:nvSpPr>
            <p:spPr bwMode="auto">
              <a:xfrm>
                <a:off x="4290" y="2184"/>
                <a:ext cx="1825" cy="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u="sng">
                    <a:solidFill>
                      <a:schemeClr val="tx1"/>
                    </a:solidFill>
                    <a:latin typeface="Times New Roman" pitchFamily="18" charset="0"/>
                  </a:defRPr>
                </a:lvl1pPr>
                <a:lvl2pPr marL="742950" indent="-285750" eaLnBrk="0" hangingPunct="0">
                  <a:defRPr sz="2800" b="1" u="sng">
                    <a:solidFill>
                      <a:schemeClr val="tx1"/>
                    </a:solidFill>
                    <a:latin typeface="Times New Roman" pitchFamily="18" charset="0"/>
                  </a:defRPr>
                </a:lvl2pPr>
                <a:lvl3pPr marL="1143000" indent="-228600" eaLnBrk="0" hangingPunct="0">
                  <a:defRPr sz="2800" b="1" u="sng">
                    <a:solidFill>
                      <a:schemeClr val="tx1"/>
                    </a:solidFill>
                    <a:latin typeface="Times New Roman" pitchFamily="18" charset="0"/>
                  </a:defRPr>
                </a:lvl3pPr>
                <a:lvl4pPr marL="1600200" indent="-228600" eaLnBrk="0" hangingPunct="0">
                  <a:defRPr sz="2800" b="1" u="sng">
                    <a:solidFill>
                      <a:schemeClr val="tx1"/>
                    </a:solidFill>
                    <a:latin typeface="Times New Roman" pitchFamily="18" charset="0"/>
                  </a:defRPr>
                </a:lvl4pPr>
                <a:lvl5pPr marL="2057400" indent="-228600" eaLnBrk="0" hangingPunct="0">
                  <a:defRPr sz="2800" b="1" u="sng">
                    <a:solidFill>
                      <a:schemeClr val="tx1"/>
                    </a:solidFill>
                    <a:latin typeface="Times New Roman" pitchFamily="18" charset="0"/>
                  </a:defRPr>
                </a:lvl5pPr>
                <a:lvl6pPr marL="2514600" indent="-228600" eaLnBrk="0" fontAlgn="base" hangingPunct="0">
                  <a:spcBef>
                    <a:spcPct val="0"/>
                  </a:spcBef>
                  <a:spcAft>
                    <a:spcPct val="0"/>
                  </a:spcAft>
                  <a:defRPr sz="2800" b="1" u="sng">
                    <a:solidFill>
                      <a:schemeClr val="tx1"/>
                    </a:solidFill>
                    <a:latin typeface="Times New Roman" pitchFamily="18" charset="0"/>
                  </a:defRPr>
                </a:lvl6pPr>
                <a:lvl7pPr marL="2971800" indent="-228600" eaLnBrk="0" fontAlgn="base" hangingPunct="0">
                  <a:spcBef>
                    <a:spcPct val="0"/>
                  </a:spcBef>
                  <a:spcAft>
                    <a:spcPct val="0"/>
                  </a:spcAft>
                  <a:defRPr sz="2800" b="1" u="sng">
                    <a:solidFill>
                      <a:schemeClr val="tx1"/>
                    </a:solidFill>
                    <a:latin typeface="Times New Roman" pitchFamily="18" charset="0"/>
                  </a:defRPr>
                </a:lvl7pPr>
                <a:lvl8pPr marL="3429000" indent="-228600" eaLnBrk="0" fontAlgn="base" hangingPunct="0">
                  <a:spcBef>
                    <a:spcPct val="0"/>
                  </a:spcBef>
                  <a:spcAft>
                    <a:spcPct val="0"/>
                  </a:spcAft>
                  <a:defRPr sz="2800" b="1" u="sng">
                    <a:solidFill>
                      <a:schemeClr val="tx1"/>
                    </a:solidFill>
                    <a:latin typeface="Times New Roman" pitchFamily="18" charset="0"/>
                  </a:defRPr>
                </a:lvl8pPr>
                <a:lvl9pPr marL="3886200" indent="-228600" eaLnBrk="0" fontAlgn="base" hangingPunct="0">
                  <a:spcBef>
                    <a:spcPct val="0"/>
                  </a:spcBef>
                  <a:spcAft>
                    <a:spcPct val="0"/>
                  </a:spcAft>
                  <a:defRPr sz="2800" b="1" u="sng">
                    <a:solidFill>
                      <a:schemeClr val="tx1"/>
                    </a:solidFill>
                    <a:latin typeface="Times New Roman" pitchFamily="18" charset="0"/>
                  </a:defRPr>
                </a:lvl9pPr>
              </a:lstStyle>
              <a:p>
                <a:pPr eaLnBrk="1" fontAlgn="base" hangingPunct="1">
                  <a:spcBef>
                    <a:spcPct val="0"/>
                  </a:spcBef>
                  <a:spcAft>
                    <a:spcPct val="0"/>
                  </a:spcAft>
                </a:pPr>
                <a:r>
                  <a:rPr lang="en-US" altLang="zh-CN" sz="1800" u="none" dirty="0">
                    <a:solidFill>
                      <a:srgbClr val="C00000"/>
                    </a:solidFill>
                    <a:latin typeface="微软雅黑" panose="020B0503020204020204" pitchFamily="34" charset="-122"/>
                    <a:ea typeface="微软雅黑" panose="020B0503020204020204" pitchFamily="34" charset="-122"/>
                  </a:rPr>
                  <a:t>Discrete</a:t>
                </a:r>
                <a:r>
                  <a:rPr lang="en-US" altLang="zh-CN" sz="1800" u="none" dirty="0">
                    <a:solidFill>
                      <a:srgbClr val="000000"/>
                    </a:solidFill>
                    <a:latin typeface="微软雅黑" panose="020B0503020204020204" pitchFamily="34" charset="-122"/>
                    <a:ea typeface="微软雅黑" panose="020B0503020204020204" pitchFamily="34" charset="-122"/>
                  </a:rPr>
                  <a:t> vibrational energy levels of the hydrogen molecule</a:t>
                </a:r>
                <a:endParaRPr lang="zh-CN" altLang="en-US" sz="1800" u="none" dirty="0">
                  <a:solidFill>
                    <a:srgbClr val="000000"/>
                  </a:solidFill>
                  <a:latin typeface="微软雅黑" panose="020B0503020204020204" pitchFamily="34" charset="-122"/>
                  <a:ea typeface="微软雅黑" panose="020B0503020204020204" pitchFamily="34" charset="-122"/>
                </a:endParaRPr>
              </a:p>
            </p:txBody>
          </p:sp>
          <p:sp>
            <p:nvSpPr>
              <p:cNvPr id="49" name="Line 27">
                <a:extLst>
                  <a:ext uri="{FF2B5EF4-FFF2-40B4-BE49-F238E27FC236}">
                    <a16:creationId xmlns:a16="http://schemas.microsoft.com/office/drawing/2014/main" id="{87F41698-996E-1954-B447-B943A432DA4A}"/>
                  </a:ext>
                </a:extLst>
              </p:cNvPr>
              <p:cNvSpPr>
                <a:spLocks noChangeShapeType="1"/>
              </p:cNvSpPr>
              <p:nvPr/>
            </p:nvSpPr>
            <p:spPr bwMode="auto">
              <a:xfrm flipH="1" flipV="1">
                <a:off x="3964" y="2396"/>
                <a:ext cx="336"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fontAlgn="base">
                  <a:spcBef>
                    <a:spcPct val="0"/>
                  </a:spcBef>
                  <a:spcAft>
                    <a:spcPct val="0"/>
                  </a:spcAft>
                </a:pPr>
                <a:endParaRPr lang="zh-CN" altLang="en-US" sz="2400" b="1" u="sng">
                  <a:solidFill>
                    <a:srgbClr val="000000"/>
                  </a:solidFill>
                  <a:latin typeface="Times New Roman" pitchFamily="18" charset="0"/>
                </a:endParaRPr>
              </a:p>
            </p:txBody>
          </p:sp>
          <p:sp>
            <p:nvSpPr>
              <p:cNvPr id="50" name="Line 28">
                <a:extLst>
                  <a:ext uri="{FF2B5EF4-FFF2-40B4-BE49-F238E27FC236}">
                    <a16:creationId xmlns:a16="http://schemas.microsoft.com/office/drawing/2014/main" id="{D6729F4F-56E9-1ED7-E666-6157FACBA71C}"/>
                  </a:ext>
                </a:extLst>
              </p:cNvPr>
              <p:cNvSpPr>
                <a:spLocks noChangeShapeType="1"/>
              </p:cNvSpPr>
              <p:nvPr/>
            </p:nvSpPr>
            <p:spPr bwMode="auto">
              <a:xfrm flipH="1" flipV="1">
                <a:off x="4204" y="2156"/>
                <a:ext cx="96" cy="38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pPr fontAlgn="base">
                  <a:spcBef>
                    <a:spcPct val="0"/>
                  </a:spcBef>
                  <a:spcAft>
                    <a:spcPct val="0"/>
                  </a:spcAft>
                </a:pPr>
                <a:endParaRPr lang="zh-CN" altLang="en-US" sz="2400" b="1" u="sng">
                  <a:solidFill>
                    <a:srgbClr val="000000"/>
                  </a:solidFill>
                  <a:latin typeface="Times New Roman" pitchFamily="18" charset="0"/>
                </a:endParaRPr>
              </a:p>
            </p:txBody>
          </p:sp>
        </p:grpSp>
        <p:grpSp>
          <p:nvGrpSpPr>
            <p:cNvPr id="9" name="Group 29">
              <a:extLst>
                <a:ext uri="{FF2B5EF4-FFF2-40B4-BE49-F238E27FC236}">
                  <a16:creationId xmlns:a16="http://schemas.microsoft.com/office/drawing/2014/main" id="{1FA4CF87-17CC-7717-2287-B3770ED94FF7}"/>
                </a:ext>
              </a:extLst>
            </p:cNvPr>
            <p:cNvGrpSpPr>
              <a:grpSpLocks/>
            </p:cNvGrpSpPr>
            <p:nvPr/>
          </p:nvGrpSpPr>
          <p:grpSpPr bwMode="auto">
            <a:xfrm>
              <a:off x="5881688" y="3252788"/>
              <a:ext cx="3048000" cy="1143000"/>
              <a:chOff x="3408" y="864"/>
              <a:chExt cx="1920" cy="720"/>
            </a:xfrm>
          </p:grpSpPr>
          <p:sp>
            <p:nvSpPr>
              <p:cNvPr id="41" name="Text Box 30">
                <a:extLst>
                  <a:ext uri="{FF2B5EF4-FFF2-40B4-BE49-F238E27FC236}">
                    <a16:creationId xmlns:a16="http://schemas.microsoft.com/office/drawing/2014/main" id="{A2D8BE5A-05DC-C168-BA98-565619AAF339}"/>
                  </a:ext>
                </a:extLst>
              </p:cNvPr>
              <p:cNvSpPr txBox="1">
                <a:spLocks noChangeArrowheads="1"/>
              </p:cNvSpPr>
              <p:nvPr/>
            </p:nvSpPr>
            <p:spPr bwMode="auto">
              <a:xfrm>
                <a:off x="3600" y="1104"/>
                <a:ext cx="1728" cy="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u="sng">
                    <a:solidFill>
                      <a:schemeClr val="tx1"/>
                    </a:solidFill>
                    <a:latin typeface="Times New Roman" pitchFamily="18" charset="0"/>
                  </a:defRPr>
                </a:lvl1pPr>
                <a:lvl2pPr marL="742950" indent="-285750" eaLnBrk="0" hangingPunct="0">
                  <a:defRPr sz="2800" b="1" u="sng">
                    <a:solidFill>
                      <a:schemeClr val="tx1"/>
                    </a:solidFill>
                    <a:latin typeface="Times New Roman" pitchFamily="18" charset="0"/>
                  </a:defRPr>
                </a:lvl2pPr>
                <a:lvl3pPr marL="1143000" indent="-228600" eaLnBrk="0" hangingPunct="0">
                  <a:defRPr sz="2800" b="1" u="sng">
                    <a:solidFill>
                      <a:schemeClr val="tx1"/>
                    </a:solidFill>
                    <a:latin typeface="Times New Roman" pitchFamily="18" charset="0"/>
                  </a:defRPr>
                </a:lvl3pPr>
                <a:lvl4pPr marL="1600200" indent="-228600" eaLnBrk="0" hangingPunct="0">
                  <a:defRPr sz="2800" b="1" u="sng">
                    <a:solidFill>
                      <a:schemeClr val="tx1"/>
                    </a:solidFill>
                    <a:latin typeface="Times New Roman" pitchFamily="18" charset="0"/>
                  </a:defRPr>
                </a:lvl4pPr>
                <a:lvl5pPr marL="2057400" indent="-228600" eaLnBrk="0" hangingPunct="0">
                  <a:defRPr sz="2800" b="1" u="sng">
                    <a:solidFill>
                      <a:schemeClr val="tx1"/>
                    </a:solidFill>
                    <a:latin typeface="Times New Roman" pitchFamily="18" charset="0"/>
                  </a:defRPr>
                </a:lvl5pPr>
                <a:lvl6pPr marL="2514600" indent="-228600" eaLnBrk="0" fontAlgn="base" hangingPunct="0">
                  <a:spcBef>
                    <a:spcPct val="0"/>
                  </a:spcBef>
                  <a:spcAft>
                    <a:spcPct val="0"/>
                  </a:spcAft>
                  <a:defRPr sz="2800" b="1" u="sng">
                    <a:solidFill>
                      <a:schemeClr val="tx1"/>
                    </a:solidFill>
                    <a:latin typeface="Times New Roman" pitchFamily="18" charset="0"/>
                  </a:defRPr>
                </a:lvl6pPr>
                <a:lvl7pPr marL="2971800" indent="-228600" eaLnBrk="0" fontAlgn="base" hangingPunct="0">
                  <a:spcBef>
                    <a:spcPct val="0"/>
                  </a:spcBef>
                  <a:spcAft>
                    <a:spcPct val="0"/>
                  </a:spcAft>
                  <a:defRPr sz="2800" b="1" u="sng">
                    <a:solidFill>
                      <a:schemeClr val="tx1"/>
                    </a:solidFill>
                    <a:latin typeface="Times New Roman" pitchFamily="18" charset="0"/>
                  </a:defRPr>
                </a:lvl7pPr>
                <a:lvl8pPr marL="3429000" indent="-228600" eaLnBrk="0" fontAlgn="base" hangingPunct="0">
                  <a:spcBef>
                    <a:spcPct val="0"/>
                  </a:spcBef>
                  <a:spcAft>
                    <a:spcPct val="0"/>
                  </a:spcAft>
                  <a:defRPr sz="2800" b="1" u="sng">
                    <a:solidFill>
                      <a:schemeClr val="tx1"/>
                    </a:solidFill>
                    <a:latin typeface="Times New Roman" pitchFamily="18" charset="0"/>
                  </a:defRPr>
                </a:lvl8pPr>
                <a:lvl9pPr marL="3886200" indent="-228600" eaLnBrk="0" fontAlgn="base" hangingPunct="0">
                  <a:spcBef>
                    <a:spcPct val="0"/>
                  </a:spcBef>
                  <a:spcAft>
                    <a:spcPct val="0"/>
                  </a:spcAft>
                  <a:defRPr sz="2800" b="1" u="sng">
                    <a:solidFill>
                      <a:schemeClr val="tx1"/>
                    </a:solidFill>
                    <a:latin typeface="Times New Roman" pitchFamily="18" charset="0"/>
                  </a:defRPr>
                </a:lvl9pPr>
              </a:lstStyle>
              <a:p>
                <a:pPr eaLnBrk="1" fontAlgn="base" hangingPunct="1">
                  <a:spcBef>
                    <a:spcPct val="0"/>
                  </a:spcBef>
                  <a:spcAft>
                    <a:spcPct val="0"/>
                  </a:spcAft>
                </a:pPr>
                <a:r>
                  <a:rPr lang="en-US" altLang="zh-CN" sz="1800" u="none" dirty="0">
                    <a:solidFill>
                      <a:srgbClr val="C00000"/>
                    </a:solidFill>
                    <a:latin typeface="微软雅黑" panose="020B0503020204020204" pitchFamily="34" charset="-122"/>
                    <a:ea typeface="微软雅黑" panose="020B0503020204020204" pitchFamily="34" charset="-122"/>
                  </a:rPr>
                  <a:t>Continuous</a:t>
                </a:r>
                <a:r>
                  <a:rPr lang="en-US" altLang="zh-CN" sz="1800" u="none" dirty="0">
                    <a:solidFill>
                      <a:srgbClr val="000000"/>
                    </a:solidFill>
                    <a:latin typeface="微软雅黑" panose="020B0503020204020204" pitchFamily="34" charset="-122"/>
                    <a:ea typeface="微软雅黑" panose="020B0503020204020204" pitchFamily="34" charset="-122"/>
                  </a:rPr>
                  <a:t> scattering states</a:t>
                </a:r>
                <a:endParaRPr lang="zh-CN" altLang="en-US" sz="1800" u="none" dirty="0">
                  <a:solidFill>
                    <a:srgbClr val="000000"/>
                  </a:solidFill>
                  <a:latin typeface="微软雅黑" panose="020B0503020204020204" pitchFamily="34" charset="-122"/>
                  <a:ea typeface="微软雅黑" panose="020B0503020204020204" pitchFamily="34" charset="-122"/>
                </a:endParaRPr>
              </a:p>
            </p:txBody>
          </p:sp>
          <p:sp>
            <p:nvSpPr>
              <p:cNvPr id="42" name="Rectangle 31">
                <a:extLst>
                  <a:ext uri="{FF2B5EF4-FFF2-40B4-BE49-F238E27FC236}">
                    <a16:creationId xmlns:a16="http://schemas.microsoft.com/office/drawing/2014/main" id="{DF21B7D8-4640-54B5-F13D-802A65D8C58C}"/>
                  </a:ext>
                </a:extLst>
              </p:cNvPr>
              <p:cNvSpPr>
                <a:spLocks noChangeArrowheads="1"/>
              </p:cNvSpPr>
              <p:nvPr/>
            </p:nvSpPr>
            <p:spPr bwMode="auto">
              <a:xfrm>
                <a:off x="3408" y="864"/>
                <a:ext cx="192" cy="720"/>
              </a:xfrm>
              <a:prstGeom prst="rect">
                <a:avLst/>
              </a:prstGeom>
              <a:solidFill>
                <a:srgbClr val="FF00FF"/>
              </a:solidFill>
              <a:ln w="9525">
                <a:solidFill>
                  <a:srgbClr val="FF00FF"/>
                </a:solidFill>
                <a:miter lim="800000"/>
                <a:headEnd/>
                <a:tailEnd/>
              </a:ln>
            </p:spPr>
            <p:txBody>
              <a:bodyPr wrap="none" anchor="ctr"/>
              <a:lstStyle/>
              <a:p>
                <a:pPr algn="ctr" fontAlgn="base">
                  <a:spcBef>
                    <a:spcPct val="0"/>
                  </a:spcBef>
                  <a:spcAft>
                    <a:spcPct val="0"/>
                  </a:spcAft>
                </a:pPr>
                <a:endParaRPr lang="zh-CN" altLang="en-US" sz="2400" b="1" u="sng">
                  <a:solidFill>
                    <a:srgbClr val="FF00FF"/>
                  </a:solidFill>
                  <a:latin typeface="Times New Roman" pitchFamily="18" charset="0"/>
                  <a:ea typeface="宋体" pitchFamily="2" charset="-122"/>
                </a:endParaRPr>
              </a:p>
            </p:txBody>
          </p:sp>
        </p:grpSp>
        <p:sp>
          <p:nvSpPr>
            <p:cNvPr id="10" name="Rectangle 32">
              <a:extLst>
                <a:ext uri="{FF2B5EF4-FFF2-40B4-BE49-F238E27FC236}">
                  <a16:creationId xmlns:a16="http://schemas.microsoft.com/office/drawing/2014/main" id="{FF317002-037E-AA33-C1F8-A52ADFA98516}"/>
                </a:ext>
              </a:extLst>
            </p:cNvPr>
            <p:cNvSpPr>
              <a:spLocks noChangeArrowheads="1"/>
            </p:cNvSpPr>
            <p:nvPr/>
          </p:nvSpPr>
          <p:spPr bwMode="auto">
            <a:xfrm>
              <a:off x="1403349" y="5286377"/>
              <a:ext cx="3248613" cy="401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p>
              <a:pPr fontAlgn="base">
                <a:spcBef>
                  <a:spcPct val="0"/>
                </a:spcBef>
                <a:spcAft>
                  <a:spcPct val="0"/>
                </a:spcAft>
              </a:pPr>
              <a:r>
                <a:rPr lang="en-US" altLang="zh-CN" b="1" dirty="0">
                  <a:solidFill>
                    <a:srgbClr val="0000FF"/>
                  </a:solidFill>
                  <a:latin typeface="微软雅黑" panose="020B0503020204020204" pitchFamily="34" charset="-122"/>
                  <a:ea typeface="微软雅黑" panose="020B0503020204020204" pitchFamily="34" charset="-122"/>
                </a:rPr>
                <a:t>motion for nucleus</a:t>
              </a:r>
              <a:endParaRPr lang="zh-CN" altLang="en-US" b="1" dirty="0">
                <a:solidFill>
                  <a:srgbClr val="0000FF"/>
                </a:solidFill>
                <a:latin typeface="微软雅黑" panose="020B0503020204020204" pitchFamily="34" charset="-122"/>
                <a:ea typeface="微软雅黑" panose="020B0503020204020204" pitchFamily="34" charset="-122"/>
              </a:endParaRPr>
            </a:p>
          </p:txBody>
        </p:sp>
        <p:sp>
          <p:nvSpPr>
            <p:cNvPr id="11" name="AutoShape 33">
              <a:extLst>
                <a:ext uri="{FF2B5EF4-FFF2-40B4-BE49-F238E27FC236}">
                  <a16:creationId xmlns:a16="http://schemas.microsoft.com/office/drawing/2014/main" id="{66F7DFBA-0504-1E05-BC5F-A24FBA5DFB93}"/>
                </a:ext>
              </a:extLst>
            </p:cNvPr>
            <p:cNvSpPr>
              <a:spLocks noChangeArrowheads="1"/>
            </p:cNvSpPr>
            <p:nvPr/>
          </p:nvSpPr>
          <p:spPr bwMode="auto">
            <a:xfrm>
              <a:off x="1258890" y="5286375"/>
              <a:ext cx="217487" cy="431800"/>
            </a:xfrm>
            <a:prstGeom prst="downArrow">
              <a:avLst>
                <a:gd name="adj1" fmla="val 50000"/>
                <a:gd name="adj2" fmla="val 49635"/>
              </a:avLst>
            </a:prstGeom>
            <a:solidFill>
              <a:srgbClr val="000080"/>
            </a:solidFill>
            <a:ln w="9525">
              <a:solidFill>
                <a:schemeClr val="tx1"/>
              </a:solidFill>
              <a:miter lim="800000"/>
              <a:headEnd/>
              <a:tailEnd/>
            </a:ln>
          </p:spPr>
          <p:txBody>
            <a:bodyPr wrap="none" anchor="ctr"/>
            <a:lstStyle/>
            <a:p>
              <a:pPr fontAlgn="base">
                <a:spcBef>
                  <a:spcPct val="0"/>
                </a:spcBef>
                <a:spcAft>
                  <a:spcPct val="0"/>
                </a:spcAft>
              </a:pPr>
              <a:endParaRPr lang="zh-CN" altLang="en-US" sz="2400" b="1" u="sng">
                <a:solidFill>
                  <a:srgbClr val="000000"/>
                </a:solidFill>
                <a:latin typeface="Times New Roman" pitchFamily="18" charset="0"/>
                <a:ea typeface="宋体" pitchFamily="2" charset="-122"/>
              </a:endParaRPr>
            </a:p>
          </p:txBody>
        </p:sp>
        <p:sp>
          <p:nvSpPr>
            <p:cNvPr id="12" name="Text Box 35">
              <a:extLst>
                <a:ext uri="{FF2B5EF4-FFF2-40B4-BE49-F238E27FC236}">
                  <a16:creationId xmlns:a16="http://schemas.microsoft.com/office/drawing/2014/main" id="{76A262C0-DBBD-CE0B-7378-4ACE9F959038}"/>
                </a:ext>
              </a:extLst>
            </p:cNvPr>
            <p:cNvSpPr txBox="1">
              <a:spLocks noChangeArrowheads="1"/>
            </p:cNvSpPr>
            <p:nvPr/>
          </p:nvSpPr>
          <p:spPr bwMode="auto">
            <a:xfrm>
              <a:off x="0" y="6338888"/>
              <a:ext cx="284474" cy="502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u="sng">
                  <a:solidFill>
                    <a:schemeClr val="tx1"/>
                  </a:solidFill>
                  <a:latin typeface="Times New Roman" pitchFamily="18" charset="0"/>
                </a:defRPr>
              </a:lvl1pPr>
              <a:lvl2pPr marL="742950" indent="-285750" eaLnBrk="0" hangingPunct="0">
                <a:defRPr sz="2800" b="1" u="sng">
                  <a:solidFill>
                    <a:schemeClr val="tx1"/>
                  </a:solidFill>
                  <a:latin typeface="Times New Roman" pitchFamily="18" charset="0"/>
                </a:defRPr>
              </a:lvl2pPr>
              <a:lvl3pPr marL="1143000" indent="-228600" eaLnBrk="0" hangingPunct="0">
                <a:defRPr sz="2800" b="1" u="sng">
                  <a:solidFill>
                    <a:schemeClr val="tx1"/>
                  </a:solidFill>
                  <a:latin typeface="Times New Roman" pitchFamily="18" charset="0"/>
                </a:defRPr>
              </a:lvl3pPr>
              <a:lvl4pPr marL="1600200" indent="-228600" eaLnBrk="0" hangingPunct="0">
                <a:defRPr sz="2800" b="1" u="sng">
                  <a:solidFill>
                    <a:schemeClr val="tx1"/>
                  </a:solidFill>
                  <a:latin typeface="Times New Roman" pitchFamily="18" charset="0"/>
                </a:defRPr>
              </a:lvl4pPr>
              <a:lvl5pPr marL="2057400" indent="-228600" eaLnBrk="0" hangingPunct="0">
                <a:defRPr sz="2800" b="1" u="sng">
                  <a:solidFill>
                    <a:schemeClr val="tx1"/>
                  </a:solidFill>
                  <a:latin typeface="Times New Roman" pitchFamily="18" charset="0"/>
                </a:defRPr>
              </a:lvl5pPr>
              <a:lvl6pPr marL="2514600" indent="-228600" eaLnBrk="0" fontAlgn="base" hangingPunct="0">
                <a:spcBef>
                  <a:spcPct val="0"/>
                </a:spcBef>
                <a:spcAft>
                  <a:spcPct val="0"/>
                </a:spcAft>
                <a:defRPr sz="2800" b="1" u="sng">
                  <a:solidFill>
                    <a:schemeClr val="tx1"/>
                  </a:solidFill>
                  <a:latin typeface="Times New Roman" pitchFamily="18" charset="0"/>
                </a:defRPr>
              </a:lvl6pPr>
              <a:lvl7pPr marL="2971800" indent="-228600" eaLnBrk="0" fontAlgn="base" hangingPunct="0">
                <a:spcBef>
                  <a:spcPct val="0"/>
                </a:spcBef>
                <a:spcAft>
                  <a:spcPct val="0"/>
                </a:spcAft>
                <a:defRPr sz="2800" b="1" u="sng">
                  <a:solidFill>
                    <a:schemeClr val="tx1"/>
                  </a:solidFill>
                  <a:latin typeface="Times New Roman" pitchFamily="18" charset="0"/>
                </a:defRPr>
              </a:lvl7pPr>
              <a:lvl8pPr marL="3429000" indent="-228600" eaLnBrk="0" fontAlgn="base" hangingPunct="0">
                <a:spcBef>
                  <a:spcPct val="0"/>
                </a:spcBef>
                <a:spcAft>
                  <a:spcPct val="0"/>
                </a:spcAft>
                <a:defRPr sz="2800" b="1" u="sng">
                  <a:solidFill>
                    <a:schemeClr val="tx1"/>
                  </a:solidFill>
                  <a:latin typeface="Times New Roman" pitchFamily="18" charset="0"/>
                </a:defRPr>
              </a:lvl8pPr>
              <a:lvl9pPr marL="3886200" indent="-228600" eaLnBrk="0" fontAlgn="base" hangingPunct="0">
                <a:spcBef>
                  <a:spcPct val="0"/>
                </a:spcBef>
                <a:spcAft>
                  <a:spcPct val="0"/>
                </a:spcAft>
                <a:defRPr sz="2800" b="1" u="sng">
                  <a:solidFill>
                    <a:schemeClr val="tx1"/>
                  </a:solidFill>
                  <a:latin typeface="Times New Roman" pitchFamily="18" charset="0"/>
                </a:defRPr>
              </a:lvl9pPr>
            </a:lstStyle>
            <a:p>
              <a:pPr eaLnBrk="1" fontAlgn="base" hangingPunct="1">
                <a:spcBef>
                  <a:spcPct val="0"/>
                </a:spcBef>
                <a:spcAft>
                  <a:spcPct val="0"/>
                </a:spcAft>
              </a:pPr>
              <a:r>
                <a:rPr lang="zh-CN" altLang="en-US" sz="2400" u="none">
                  <a:solidFill>
                    <a:srgbClr val="FF0000"/>
                  </a:solidFill>
                  <a:ea typeface="宋体" pitchFamily="2" charset="-122"/>
                </a:rPr>
                <a:t> </a:t>
              </a:r>
            </a:p>
          </p:txBody>
        </p:sp>
        <p:sp>
          <p:nvSpPr>
            <p:cNvPr id="13" name="Rectangle 37">
              <a:extLst>
                <a:ext uri="{FF2B5EF4-FFF2-40B4-BE49-F238E27FC236}">
                  <a16:creationId xmlns:a16="http://schemas.microsoft.com/office/drawing/2014/main" id="{5A565565-EA1C-7886-30CF-75EDC1EF57FF}"/>
                </a:ext>
              </a:extLst>
            </p:cNvPr>
            <p:cNvSpPr>
              <a:spLocks noChangeArrowheads="1"/>
            </p:cNvSpPr>
            <p:nvPr/>
          </p:nvSpPr>
          <p:spPr bwMode="auto">
            <a:xfrm>
              <a:off x="4643438" y="2560640"/>
              <a:ext cx="838201" cy="401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base">
                <a:spcBef>
                  <a:spcPct val="0"/>
                </a:spcBef>
                <a:spcAft>
                  <a:spcPct val="0"/>
                </a:spcAft>
              </a:pPr>
              <a:r>
                <a:rPr lang="en-US" altLang="zh-CN" b="1" i="1">
                  <a:solidFill>
                    <a:srgbClr val="000000"/>
                  </a:solidFill>
                  <a:latin typeface="Times New Roman" pitchFamily="18" charset="0"/>
                  <a:ea typeface="宋体" pitchFamily="2" charset="-122"/>
                </a:rPr>
                <a:t>V</a:t>
              </a:r>
              <a:r>
                <a:rPr lang="en-US" altLang="zh-CN" b="1">
                  <a:solidFill>
                    <a:srgbClr val="000000"/>
                  </a:solidFill>
                  <a:latin typeface="Times New Roman" pitchFamily="18" charset="0"/>
                  <a:ea typeface="宋体" pitchFamily="2" charset="-122"/>
                </a:rPr>
                <a:t>(</a:t>
              </a:r>
              <a:r>
                <a:rPr lang="en-US" altLang="zh-CN" b="1" i="1">
                  <a:solidFill>
                    <a:srgbClr val="000000"/>
                  </a:solidFill>
                  <a:latin typeface="Times New Roman" pitchFamily="18" charset="0"/>
                  <a:ea typeface="宋体" pitchFamily="2" charset="-122"/>
                </a:rPr>
                <a:t>R</a:t>
              </a:r>
              <a:r>
                <a:rPr lang="en-US" altLang="zh-CN" b="1">
                  <a:solidFill>
                    <a:srgbClr val="000000"/>
                  </a:solidFill>
                  <a:latin typeface="Times New Roman" pitchFamily="18" charset="0"/>
                  <a:ea typeface="宋体" pitchFamily="2" charset="-122"/>
                </a:rPr>
                <a:t>)</a:t>
              </a:r>
            </a:p>
          </p:txBody>
        </p:sp>
        <p:sp>
          <p:nvSpPr>
            <p:cNvPr id="14" name="Text Box 38">
              <a:extLst>
                <a:ext uri="{FF2B5EF4-FFF2-40B4-BE49-F238E27FC236}">
                  <a16:creationId xmlns:a16="http://schemas.microsoft.com/office/drawing/2014/main" id="{E9FA85E1-5A61-A1F6-EC12-3A1EBA4818F8}"/>
                </a:ext>
              </a:extLst>
            </p:cNvPr>
            <p:cNvSpPr txBox="1">
              <a:spLocks noChangeArrowheads="1"/>
            </p:cNvSpPr>
            <p:nvPr/>
          </p:nvSpPr>
          <p:spPr bwMode="auto">
            <a:xfrm>
              <a:off x="5003800" y="1401407"/>
              <a:ext cx="5434522" cy="1171365"/>
            </a:xfrm>
            <a:prstGeom prst="rect">
              <a:avLst/>
            </a:prstGeom>
            <a:solidFill>
              <a:srgbClr val="FFFF99"/>
            </a:solidFill>
            <a:ln w="9525">
              <a:solidFill>
                <a:schemeClr val="tx2"/>
              </a:solidFill>
              <a:miter lim="800000"/>
              <a:headEnd/>
              <a:tailEnd/>
            </a:ln>
          </p:spPr>
          <p:txBody>
            <a:bodyPr wrap="square">
              <a:spAutoFit/>
            </a:bodyPr>
            <a:lstStyle>
              <a:lvl1pPr marL="269875" indent="-269875" eaLnBrk="0" hangingPunct="0">
                <a:defRPr sz="2800" b="1" u="sng">
                  <a:solidFill>
                    <a:schemeClr val="tx1"/>
                  </a:solidFill>
                  <a:latin typeface="Times New Roman" pitchFamily="18" charset="0"/>
                </a:defRPr>
              </a:lvl1pPr>
              <a:lvl2pPr marL="742950" indent="-285750" eaLnBrk="0" hangingPunct="0">
                <a:defRPr sz="2800" b="1" u="sng">
                  <a:solidFill>
                    <a:schemeClr val="tx1"/>
                  </a:solidFill>
                  <a:latin typeface="Times New Roman" pitchFamily="18" charset="0"/>
                </a:defRPr>
              </a:lvl2pPr>
              <a:lvl3pPr marL="1143000" indent="-228600" eaLnBrk="0" hangingPunct="0">
                <a:defRPr sz="2800" b="1" u="sng">
                  <a:solidFill>
                    <a:schemeClr val="tx1"/>
                  </a:solidFill>
                  <a:latin typeface="Times New Roman" pitchFamily="18" charset="0"/>
                </a:defRPr>
              </a:lvl3pPr>
              <a:lvl4pPr marL="1600200" indent="-228600" eaLnBrk="0" hangingPunct="0">
                <a:defRPr sz="2800" b="1" u="sng">
                  <a:solidFill>
                    <a:schemeClr val="tx1"/>
                  </a:solidFill>
                  <a:latin typeface="Times New Roman" pitchFamily="18" charset="0"/>
                </a:defRPr>
              </a:lvl4pPr>
              <a:lvl5pPr marL="2057400" indent="-228600" eaLnBrk="0" hangingPunct="0">
                <a:defRPr sz="2800" b="1" u="sng">
                  <a:solidFill>
                    <a:schemeClr val="tx1"/>
                  </a:solidFill>
                  <a:latin typeface="Times New Roman" pitchFamily="18" charset="0"/>
                </a:defRPr>
              </a:lvl5pPr>
              <a:lvl6pPr marL="2514600" indent="-228600" eaLnBrk="0" fontAlgn="base" hangingPunct="0">
                <a:spcBef>
                  <a:spcPct val="0"/>
                </a:spcBef>
                <a:spcAft>
                  <a:spcPct val="0"/>
                </a:spcAft>
                <a:defRPr sz="2800" b="1" u="sng">
                  <a:solidFill>
                    <a:schemeClr val="tx1"/>
                  </a:solidFill>
                  <a:latin typeface="Times New Roman" pitchFamily="18" charset="0"/>
                </a:defRPr>
              </a:lvl6pPr>
              <a:lvl7pPr marL="2971800" indent="-228600" eaLnBrk="0" fontAlgn="base" hangingPunct="0">
                <a:spcBef>
                  <a:spcPct val="0"/>
                </a:spcBef>
                <a:spcAft>
                  <a:spcPct val="0"/>
                </a:spcAft>
                <a:defRPr sz="2800" b="1" u="sng">
                  <a:solidFill>
                    <a:schemeClr val="tx1"/>
                  </a:solidFill>
                  <a:latin typeface="Times New Roman" pitchFamily="18" charset="0"/>
                </a:defRPr>
              </a:lvl7pPr>
              <a:lvl8pPr marL="3429000" indent="-228600" eaLnBrk="0" fontAlgn="base" hangingPunct="0">
                <a:spcBef>
                  <a:spcPct val="0"/>
                </a:spcBef>
                <a:spcAft>
                  <a:spcPct val="0"/>
                </a:spcAft>
                <a:defRPr sz="2800" b="1" u="sng">
                  <a:solidFill>
                    <a:schemeClr val="tx1"/>
                  </a:solidFill>
                  <a:latin typeface="Times New Roman" pitchFamily="18" charset="0"/>
                </a:defRPr>
              </a:lvl8pPr>
              <a:lvl9pPr marL="3886200" indent="-228600" eaLnBrk="0" fontAlgn="base" hangingPunct="0">
                <a:spcBef>
                  <a:spcPct val="0"/>
                </a:spcBef>
                <a:spcAft>
                  <a:spcPct val="0"/>
                </a:spcAft>
                <a:defRPr sz="2800" b="1" u="sng">
                  <a:solidFill>
                    <a:schemeClr val="tx1"/>
                  </a:solidFill>
                  <a:latin typeface="Times New Roman" pitchFamily="18" charset="0"/>
                </a:defRPr>
              </a:lvl9pPr>
            </a:lstStyle>
            <a:p>
              <a:pPr marL="0" indent="0" eaLnBrk="1" fontAlgn="base" hangingPunct="1">
                <a:spcBef>
                  <a:spcPts val="600"/>
                </a:spcBef>
                <a:spcAft>
                  <a:spcPct val="0"/>
                </a:spcAft>
              </a:pPr>
              <a:r>
                <a:rPr lang="en-US" altLang="zh-CN" sz="1800" u="none" dirty="0">
                  <a:solidFill>
                    <a:srgbClr val="000000"/>
                  </a:solidFill>
                  <a:latin typeface="微软雅黑" panose="020B0503020204020204" pitchFamily="34" charset="-122"/>
                  <a:ea typeface="微软雅黑" panose="020B0503020204020204" pitchFamily="34" charset="-122"/>
                </a:rPr>
                <a:t>theoretical study of molecular dynamics</a:t>
              </a:r>
              <a:r>
                <a:rPr lang="zh-CN" altLang="en-US" sz="1800" u="none" dirty="0">
                  <a:solidFill>
                    <a:srgbClr val="000000"/>
                  </a:solidFill>
                  <a:latin typeface="微软雅黑" panose="020B0503020204020204" pitchFamily="34" charset="-122"/>
                  <a:ea typeface="微软雅黑" panose="020B0503020204020204" pitchFamily="34" charset="-122"/>
                </a:rPr>
                <a:t>：</a:t>
              </a:r>
              <a:endParaRPr lang="en-US" altLang="zh-CN" sz="1800" u="none" dirty="0">
                <a:solidFill>
                  <a:srgbClr val="000000"/>
                </a:solidFill>
                <a:latin typeface="微软雅黑" panose="020B0503020204020204" pitchFamily="34" charset="-122"/>
                <a:ea typeface="微软雅黑" panose="020B0503020204020204" pitchFamily="34" charset="-122"/>
              </a:endParaRPr>
            </a:p>
            <a:p>
              <a:pPr eaLnBrk="1" fontAlgn="base" hangingPunct="1">
                <a:spcBef>
                  <a:spcPts val="600"/>
                </a:spcBef>
                <a:spcAft>
                  <a:spcPct val="0"/>
                </a:spcAft>
                <a:buFontTx/>
                <a:buChar char="•"/>
              </a:pPr>
              <a:r>
                <a:rPr lang="en-US" altLang="zh-CN" sz="1800" u="none" dirty="0">
                  <a:solidFill>
                    <a:srgbClr val="FF0000"/>
                  </a:solidFill>
                  <a:latin typeface="微软雅黑" panose="020B0503020204020204" pitchFamily="34" charset="-122"/>
                  <a:ea typeface="微软雅黑" panose="020B0503020204020204" pitchFamily="34" charset="-122"/>
                </a:rPr>
                <a:t>electrons</a:t>
              </a:r>
              <a:r>
                <a:rPr lang="zh-CN" altLang="en-US" sz="1800" u="none" dirty="0">
                  <a:solidFill>
                    <a:srgbClr val="000000"/>
                  </a:solidFill>
                  <a:latin typeface="微软雅黑" panose="020B0503020204020204" pitchFamily="34" charset="-122"/>
                  <a:ea typeface="微软雅黑" panose="020B0503020204020204" pitchFamily="34" charset="-122"/>
                </a:rPr>
                <a:t>：</a:t>
              </a:r>
              <a:r>
                <a:rPr lang="en-US" altLang="zh-CN" sz="1800" u="none" dirty="0">
                  <a:solidFill>
                    <a:srgbClr val="000000"/>
                  </a:solidFill>
                  <a:latin typeface="微软雅黑" panose="020B0503020204020204" pitchFamily="34" charset="-122"/>
                  <a:ea typeface="微软雅黑" panose="020B0503020204020204" pitchFamily="34" charset="-122"/>
                </a:rPr>
                <a:t>construction of PES</a:t>
              </a:r>
            </a:p>
            <a:p>
              <a:pPr eaLnBrk="1" fontAlgn="base" hangingPunct="1">
                <a:spcBef>
                  <a:spcPts val="600"/>
                </a:spcBef>
                <a:spcAft>
                  <a:spcPct val="0"/>
                </a:spcAft>
                <a:buFontTx/>
                <a:buChar char="•"/>
              </a:pPr>
              <a:r>
                <a:rPr lang="en-US" altLang="zh-CN" sz="1800" u="none" dirty="0">
                  <a:solidFill>
                    <a:srgbClr val="FF0000"/>
                  </a:solidFill>
                  <a:latin typeface="微软雅黑" panose="020B0503020204020204" pitchFamily="34" charset="-122"/>
                  <a:ea typeface="微软雅黑" panose="020B0503020204020204" pitchFamily="34" charset="-122"/>
                </a:rPr>
                <a:t>nucleus</a:t>
              </a:r>
              <a:r>
                <a:rPr lang="zh-CN" altLang="en-US" sz="1800" u="none" dirty="0">
                  <a:solidFill>
                    <a:srgbClr val="000000"/>
                  </a:solidFill>
                  <a:latin typeface="微软雅黑" panose="020B0503020204020204" pitchFamily="34" charset="-122"/>
                  <a:ea typeface="微软雅黑" panose="020B0503020204020204" pitchFamily="34" charset="-122"/>
                </a:rPr>
                <a:t>：</a:t>
              </a:r>
              <a:r>
                <a:rPr lang="en-US" altLang="zh-CN" sz="1800" u="none" dirty="0">
                  <a:solidFill>
                    <a:srgbClr val="000000"/>
                  </a:solidFill>
                  <a:latin typeface="微软雅黑" panose="020B0503020204020204" pitchFamily="34" charset="-122"/>
                  <a:ea typeface="微软雅黑" panose="020B0503020204020204" pitchFamily="34" charset="-122"/>
                </a:rPr>
                <a:t>equation of motion</a:t>
              </a:r>
              <a:endParaRPr lang="zh-CN" altLang="en-US" sz="1800" u="none" dirty="0">
                <a:solidFill>
                  <a:srgbClr val="000000"/>
                </a:solidFill>
                <a:latin typeface="微软雅黑" panose="020B0503020204020204" pitchFamily="34" charset="-122"/>
                <a:ea typeface="微软雅黑" panose="020B0503020204020204" pitchFamily="34" charset="-122"/>
              </a:endParaRPr>
            </a:p>
          </p:txBody>
        </p:sp>
        <p:sp>
          <p:nvSpPr>
            <p:cNvPr id="15" name="AutoShape 43">
              <a:extLst>
                <a:ext uri="{FF2B5EF4-FFF2-40B4-BE49-F238E27FC236}">
                  <a16:creationId xmlns:a16="http://schemas.microsoft.com/office/drawing/2014/main" id="{FFC19E0C-1994-557A-6F29-C662CFAFDB3B}"/>
                </a:ext>
              </a:extLst>
            </p:cNvPr>
            <p:cNvSpPr>
              <a:spLocks noChangeArrowheads="1"/>
            </p:cNvSpPr>
            <p:nvPr/>
          </p:nvSpPr>
          <p:spPr bwMode="auto">
            <a:xfrm>
              <a:off x="1258890" y="4287840"/>
              <a:ext cx="217487" cy="433387"/>
            </a:xfrm>
            <a:prstGeom prst="downArrow">
              <a:avLst>
                <a:gd name="adj1" fmla="val 50000"/>
                <a:gd name="adj2" fmla="val 49818"/>
              </a:avLst>
            </a:prstGeom>
            <a:solidFill>
              <a:srgbClr val="000080"/>
            </a:solidFill>
            <a:ln w="9525">
              <a:solidFill>
                <a:schemeClr val="tx1"/>
              </a:solidFill>
              <a:miter lim="800000"/>
              <a:headEnd/>
              <a:tailEnd/>
            </a:ln>
          </p:spPr>
          <p:txBody>
            <a:bodyPr wrap="none" anchor="ctr"/>
            <a:lstStyle/>
            <a:p>
              <a:pPr fontAlgn="base">
                <a:spcBef>
                  <a:spcPct val="0"/>
                </a:spcBef>
                <a:spcAft>
                  <a:spcPct val="0"/>
                </a:spcAft>
              </a:pPr>
              <a:endParaRPr lang="zh-CN" altLang="en-US" sz="2400" b="1" u="sng">
                <a:solidFill>
                  <a:srgbClr val="000000"/>
                </a:solidFill>
                <a:latin typeface="Times New Roman" pitchFamily="18" charset="0"/>
                <a:ea typeface="宋体" pitchFamily="2" charset="-122"/>
              </a:endParaRPr>
            </a:p>
          </p:txBody>
        </p:sp>
        <p:grpSp>
          <p:nvGrpSpPr>
            <p:cNvPr id="16" name="Group 47">
              <a:extLst>
                <a:ext uri="{FF2B5EF4-FFF2-40B4-BE49-F238E27FC236}">
                  <a16:creationId xmlns:a16="http://schemas.microsoft.com/office/drawing/2014/main" id="{73748616-5BA6-E9F6-B1D1-D1C98378DB06}"/>
                </a:ext>
              </a:extLst>
            </p:cNvPr>
            <p:cNvGrpSpPr>
              <a:grpSpLocks/>
            </p:cNvGrpSpPr>
            <p:nvPr/>
          </p:nvGrpSpPr>
          <p:grpSpPr bwMode="auto">
            <a:xfrm>
              <a:off x="4305226" y="1930393"/>
              <a:ext cx="698500" cy="107751"/>
              <a:chOff x="2608" y="1253"/>
              <a:chExt cx="440" cy="51"/>
            </a:xfrm>
          </p:grpSpPr>
          <p:sp>
            <p:nvSpPr>
              <p:cNvPr id="39" name="Line 48">
                <a:extLst>
                  <a:ext uri="{FF2B5EF4-FFF2-40B4-BE49-F238E27FC236}">
                    <a16:creationId xmlns:a16="http://schemas.microsoft.com/office/drawing/2014/main" id="{6A962C3C-D544-552F-53C4-0767817B2915}"/>
                  </a:ext>
                </a:extLst>
              </p:cNvPr>
              <p:cNvSpPr>
                <a:spLocks noChangeShapeType="1"/>
              </p:cNvSpPr>
              <p:nvPr/>
            </p:nvSpPr>
            <p:spPr bwMode="auto">
              <a:xfrm>
                <a:off x="2608" y="1253"/>
                <a:ext cx="0" cy="51"/>
              </a:xfrm>
              <a:prstGeom prst="line">
                <a:avLst/>
              </a:prstGeom>
              <a:noFill/>
              <a:ln w="57150">
                <a:solidFill>
                  <a:srgbClr val="00008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2400" b="1" u="sng">
                  <a:solidFill>
                    <a:srgbClr val="000000"/>
                  </a:solidFill>
                  <a:latin typeface="Times New Roman" pitchFamily="18" charset="0"/>
                </a:endParaRPr>
              </a:p>
            </p:txBody>
          </p:sp>
          <p:sp>
            <p:nvSpPr>
              <p:cNvPr id="40" name="Line 49">
                <a:extLst>
                  <a:ext uri="{FF2B5EF4-FFF2-40B4-BE49-F238E27FC236}">
                    <a16:creationId xmlns:a16="http://schemas.microsoft.com/office/drawing/2014/main" id="{5F0604FD-D037-EE24-89F4-A31C744360F6}"/>
                  </a:ext>
                </a:extLst>
              </p:cNvPr>
              <p:cNvSpPr>
                <a:spLocks noChangeShapeType="1"/>
              </p:cNvSpPr>
              <p:nvPr/>
            </p:nvSpPr>
            <p:spPr bwMode="auto">
              <a:xfrm>
                <a:off x="2622" y="1290"/>
                <a:ext cx="426" cy="0"/>
              </a:xfrm>
              <a:prstGeom prst="line">
                <a:avLst/>
              </a:prstGeom>
              <a:noFill/>
              <a:ln w="57150">
                <a:solidFill>
                  <a:srgbClr val="00008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sz="2400" b="1" u="sng">
                  <a:solidFill>
                    <a:srgbClr val="000000"/>
                  </a:solidFill>
                  <a:latin typeface="Times New Roman" pitchFamily="18" charset="0"/>
                </a:endParaRPr>
              </a:p>
            </p:txBody>
          </p:sp>
        </p:grpSp>
        <p:grpSp>
          <p:nvGrpSpPr>
            <p:cNvPr id="17" name="组合 56">
              <a:extLst>
                <a:ext uri="{FF2B5EF4-FFF2-40B4-BE49-F238E27FC236}">
                  <a16:creationId xmlns:a16="http://schemas.microsoft.com/office/drawing/2014/main" id="{FF217CCF-E35D-60F5-71D0-AC3B1E35F8D9}"/>
                </a:ext>
              </a:extLst>
            </p:cNvPr>
            <p:cNvGrpSpPr/>
            <p:nvPr/>
          </p:nvGrpSpPr>
          <p:grpSpPr>
            <a:xfrm>
              <a:off x="2" y="908050"/>
              <a:ext cx="4716463" cy="3342044"/>
              <a:chOff x="0" y="908050"/>
              <a:chExt cx="4716463" cy="3342044"/>
            </a:xfrm>
          </p:grpSpPr>
          <p:sp>
            <p:nvSpPr>
              <p:cNvPr id="24" name="Rectangle 5">
                <a:extLst>
                  <a:ext uri="{FF2B5EF4-FFF2-40B4-BE49-F238E27FC236}">
                    <a16:creationId xmlns:a16="http://schemas.microsoft.com/office/drawing/2014/main" id="{FAF43958-B372-DB85-0468-1C6D132E42C5}"/>
                  </a:ext>
                </a:extLst>
              </p:cNvPr>
              <p:cNvSpPr>
                <a:spLocks noChangeArrowheads="1"/>
              </p:cNvSpPr>
              <p:nvPr/>
            </p:nvSpPr>
            <p:spPr bwMode="auto">
              <a:xfrm>
                <a:off x="57150" y="1600200"/>
                <a:ext cx="4643438" cy="33855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pPr fontAlgn="base">
                  <a:spcBef>
                    <a:spcPct val="0"/>
                  </a:spcBef>
                  <a:spcAft>
                    <a:spcPct val="0"/>
                  </a:spcAft>
                </a:pPr>
                <a:r>
                  <a:rPr lang="en-US" altLang="zh-CN" sz="1400" b="1" dirty="0">
                    <a:solidFill>
                      <a:srgbClr val="000000"/>
                    </a:solidFill>
                    <a:latin typeface="微软雅黑" panose="020B0503020204020204" pitchFamily="34" charset="-122"/>
                    <a:ea typeface="微软雅黑" panose="020B0503020204020204" pitchFamily="34" charset="-122"/>
                  </a:rPr>
                  <a:t>The whole Schrödinger equation</a:t>
                </a:r>
                <a:r>
                  <a:rPr lang="zh-CN" altLang="en-US" sz="1400" b="1" dirty="0">
                    <a:solidFill>
                      <a:srgbClr val="000000"/>
                    </a:solidFill>
                    <a:latin typeface="微软雅黑" panose="020B0503020204020204" pitchFamily="34" charset="-122"/>
                    <a:ea typeface="微软雅黑" panose="020B0503020204020204" pitchFamily="34" charset="-122"/>
                  </a:rPr>
                  <a:t> </a:t>
                </a:r>
                <a:r>
                  <a:rPr lang="en-US" altLang="zh-CN" sz="1400" b="1" dirty="0">
                    <a:solidFill>
                      <a:srgbClr val="000000"/>
                    </a:solidFill>
                    <a:latin typeface="微软雅黑" panose="020B0503020204020204" pitchFamily="34" charset="-122"/>
                    <a:ea typeface="微软雅黑" panose="020B0503020204020204" pitchFamily="34" charset="-122"/>
                  </a:rPr>
                  <a:t>of chemistry</a:t>
                </a:r>
                <a:endParaRPr lang="zh-CN" altLang="en-US" sz="1400" b="1" dirty="0">
                  <a:solidFill>
                    <a:srgbClr val="000000"/>
                  </a:solidFill>
                  <a:latin typeface="微软雅黑" panose="020B0503020204020204" pitchFamily="34" charset="-122"/>
                  <a:ea typeface="微软雅黑" panose="020B0503020204020204" pitchFamily="34" charset="-122"/>
                </a:endParaRPr>
              </a:p>
            </p:txBody>
          </p:sp>
          <p:sp>
            <p:nvSpPr>
              <p:cNvPr id="25" name="Text Box 13">
                <a:extLst>
                  <a:ext uri="{FF2B5EF4-FFF2-40B4-BE49-F238E27FC236}">
                    <a16:creationId xmlns:a16="http://schemas.microsoft.com/office/drawing/2014/main" id="{20761E07-EA45-A1E6-25C3-10B32B90688C}"/>
                  </a:ext>
                </a:extLst>
              </p:cNvPr>
              <p:cNvSpPr txBox="1">
                <a:spLocks noChangeArrowheads="1"/>
              </p:cNvSpPr>
              <p:nvPr/>
            </p:nvSpPr>
            <p:spPr bwMode="auto">
              <a:xfrm>
                <a:off x="0" y="3276599"/>
                <a:ext cx="1259668" cy="401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defRPr sz="2800" b="1" u="sng">
                    <a:solidFill>
                      <a:schemeClr val="tx1"/>
                    </a:solidFill>
                    <a:latin typeface="Times New Roman" pitchFamily="18" charset="0"/>
                  </a:defRPr>
                </a:lvl1pPr>
                <a:lvl2pPr marL="742950" indent="-285750" eaLnBrk="0" hangingPunct="0">
                  <a:defRPr sz="2800" b="1" u="sng">
                    <a:solidFill>
                      <a:schemeClr val="tx1"/>
                    </a:solidFill>
                    <a:latin typeface="Times New Roman" pitchFamily="18" charset="0"/>
                  </a:defRPr>
                </a:lvl2pPr>
                <a:lvl3pPr marL="1143000" indent="-228600" eaLnBrk="0" hangingPunct="0">
                  <a:defRPr sz="2800" b="1" u="sng">
                    <a:solidFill>
                      <a:schemeClr val="tx1"/>
                    </a:solidFill>
                    <a:latin typeface="Times New Roman" pitchFamily="18" charset="0"/>
                  </a:defRPr>
                </a:lvl3pPr>
                <a:lvl4pPr marL="1600200" indent="-228600" eaLnBrk="0" hangingPunct="0">
                  <a:defRPr sz="2800" b="1" u="sng">
                    <a:solidFill>
                      <a:schemeClr val="tx1"/>
                    </a:solidFill>
                    <a:latin typeface="Times New Roman" pitchFamily="18" charset="0"/>
                  </a:defRPr>
                </a:lvl4pPr>
                <a:lvl5pPr marL="2057400" indent="-228600" eaLnBrk="0" hangingPunct="0">
                  <a:defRPr sz="2800" b="1" u="sng">
                    <a:solidFill>
                      <a:schemeClr val="tx1"/>
                    </a:solidFill>
                    <a:latin typeface="Times New Roman" pitchFamily="18" charset="0"/>
                  </a:defRPr>
                </a:lvl5pPr>
                <a:lvl6pPr marL="2514600" indent="-228600" eaLnBrk="0" fontAlgn="base" hangingPunct="0">
                  <a:spcBef>
                    <a:spcPct val="0"/>
                  </a:spcBef>
                  <a:spcAft>
                    <a:spcPct val="0"/>
                  </a:spcAft>
                  <a:defRPr sz="2800" b="1" u="sng">
                    <a:solidFill>
                      <a:schemeClr val="tx1"/>
                    </a:solidFill>
                    <a:latin typeface="Times New Roman" pitchFamily="18" charset="0"/>
                  </a:defRPr>
                </a:lvl6pPr>
                <a:lvl7pPr marL="2971800" indent="-228600" eaLnBrk="0" fontAlgn="base" hangingPunct="0">
                  <a:spcBef>
                    <a:spcPct val="0"/>
                  </a:spcBef>
                  <a:spcAft>
                    <a:spcPct val="0"/>
                  </a:spcAft>
                  <a:defRPr sz="2800" b="1" u="sng">
                    <a:solidFill>
                      <a:schemeClr val="tx1"/>
                    </a:solidFill>
                    <a:latin typeface="Times New Roman" pitchFamily="18" charset="0"/>
                  </a:defRPr>
                </a:lvl7pPr>
                <a:lvl8pPr marL="3429000" indent="-228600" eaLnBrk="0" fontAlgn="base" hangingPunct="0">
                  <a:spcBef>
                    <a:spcPct val="0"/>
                  </a:spcBef>
                  <a:spcAft>
                    <a:spcPct val="0"/>
                  </a:spcAft>
                  <a:defRPr sz="2800" b="1" u="sng">
                    <a:solidFill>
                      <a:schemeClr val="tx1"/>
                    </a:solidFill>
                    <a:latin typeface="Times New Roman" pitchFamily="18" charset="0"/>
                  </a:defRPr>
                </a:lvl8pPr>
                <a:lvl9pPr marL="3886200" indent="-228600" eaLnBrk="0" fontAlgn="base" hangingPunct="0">
                  <a:spcBef>
                    <a:spcPct val="0"/>
                  </a:spcBef>
                  <a:spcAft>
                    <a:spcPct val="0"/>
                  </a:spcAft>
                  <a:defRPr sz="2800" b="1" u="sng">
                    <a:solidFill>
                      <a:schemeClr val="tx1"/>
                    </a:solidFill>
                    <a:latin typeface="Times New Roman" pitchFamily="18" charset="0"/>
                  </a:defRPr>
                </a:lvl9pPr>
              </a:lstStyle>
              <a:p>
                <a:pPr eaLnBrk="1" fontAlgn="base" hangingPunct="1">
                  <a:spcBef>
                    <a:spcPct val="0"/>
                  </a:spcBef>
                  <a:spcAft>
                    <a:spcPct val="0"/>
                  </a:spcAft>
                </a:pPr>
                <a:r>
                  <a:rPr lang="en-US" altLang="zh-CN" sz="1800" u="none" dirty="0">
                    <a:solidFill>
                      <a:srgbClr val="000000"/>
                    </a:solidFill>
                    <a:latin typeface="微软雅黑" panose="020B0503020204020204" pitchFamily="34" charset="-122"/>
                    <a:ea typeface="微软雅黑" panose="020B0503020204020204" pitchFamily="34" charset="-122"/>
                  </a:rPr>
                  <a:t>BO appr.</a:t>
                </a:r>
                <a:endParaRPr lang="zh-CN" altLang="en-US" sz="1800" u="none" dirty="0">
                  <a:solidFill>
                    <a:srgbClr val="000000"/>
                  </a:solidFill>
                  <a:latin typeface="微软雅黑" panose="020B0503020204020204" pitchFamily="34" charset="-122"/>
                  <a:ea typeface="微软雅黑" panose="020B0503020204020204" pitchFamily="34" charset="-122"/>
                </a:endParaRPr>
              </a:p>
            </p:txBody>
          </p:sp>
          <p:sp>
            <p:nvSpPr>
              <p:cNvPr id="26" name="AutoShape 17">
                <a:extLst>
                  <a:ext uri="{FF2B5EF4-FFF2-40B4-BE49-F238E27FC236}">
                    <a16:creationId xmlns:a16="http://schemas.microsoft.com/office/drawing/2014/main" id="{AF7B1BB9-755B-CFBE-301F-05C53D2C611E}"/>
                  </a:ext>
                </a:extLst>
              </p:cNvPr>
              <p:cNvSpPr>
                <a:spLocks noChangeArrowheads="1"/>
              </p:cNvSpPr>
              <p:nvPr/>
            </p:nvSpPr>
            <p:spPr bwMode="auto">
              <a:xfrm>
                <a:off x="1306513" y="3238500"/>
                <a:ext cx="217487" cy="503238"/>
              </a:xfrm>
              <a:prstGeom prst="downArrow">
                <a:avLst>
                  <a:gd name="adj1" fmla="val 50000"/>
                  <a:gd name="adj2" fmla="val 57847"/>
                </a:avLst>
              </a:prstGeom>
              <a:solidFill>
                <a:srgbClr val="000080"/>
              </a:solidFill>
              <a:ln w="9525">
                <a:solidFill>
                  <a:schemeClr val="tx1"/>
                </a:solidFill>
                <a:miter lim="800000"/>
                <a:headEnd/>
                <a:tailEnd/>
              </a:ln>
            </p:spPr>
            <p:txBody>
              <a:bodyPr wrap="none" anchor="ctr"/>
              <a:lstStyle/>
              <a:p>
                <a:pPr fontAlgn="base">
                  <a:spcBef>
                    <a:spcPct val="0"/>
                  </a:spcBef>
                  <a:spcAft>
                    <a:spcPct val="0"/>
                  </a:spcAft>
                </a:pPr>
                <a:endParaRPr lang="zh-CN" altLang="en-US" sz="2400" b="1" u="sng">
                  <a:solidFill>
                    <a:srgbClr val="000000"/>
                  </a:solidFill>
                  <a:latin typeface="Times New Roman" pitchFamily="18" charset="0"/>
                  <a:ea typeface="宋体" pitchFamily="2" charset="-122"/>
                </a:endParaRPr>
              </a:p>
            </p:txBody>
          </p:sp>
          <p:sp>
            <p:nvSpPr>
              <p:cNvPr id="27" name="Text Box 40">
                <a:extLst>
                  <a:ext uri="{FF2B5EF4-FFF2-40B4-BE49-F238E27FC236}">
                    <a16:creationId xmlns:a16="http://schemas.microsoft.com/office/drawing/2014/main" id="{47615824-0CEA-647C-E918-864E48101E27}"/>
                  </a:ext>
                </a:extLst>
              </p:cNvPr>
              <p:cNvSpPr txBox="1">
                <a:spLocks noChangeArrowheads="1"/>
              </p:cNvSpPr>
              <p:nvPr/>
            </p:nvSpPr>
            <p:spPr bwMode="auto">
              <a:xfrm>
                <a:off x="1403350" y="2003424"/>
                <a:ext cx="2500238" cy="401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u="sng">
                    <a:solidFill>
                      <a:schemeClr val="tx1"/>
                    </a:solidFill>
                    <a:latin typeface="Times New Roman" pitchFamily="18" charset="0"/>
                  </a:defRPr>
                </a:lvl1pPr>
                <a:lvl2pPr marL="742950" indent="-285750" eaLnBrk="0" hangingPunct="0">
                  <a:defRPr sz="2800" b="1" u="sng">
                    <a:solidFill>
                      <a:schemeClr val="tx1"/>
                    </a:solidFill>
                    <a:latin typeface="Times New Roman" pitchFamily="18" charset="0"/>
                  </a:defRPr>
                </a:lvl2pPr>
                <a:lvl3pPr marL="1143000" indent="-228600" eaLnBrk="0" hangingPunct="0">
                  <a:defRPr sz="2800" b="1" u="sng">
                    <a:solidFill>
                      <a:schemeClr val="tx1"/>
                    </a:solidFill>
                    <a:latin typeface="Times New Roman" pitchFamily="18" charset="0"/>
                  </a:defRPr>
                </a:lvl3pPr>
                <a:lvl4pPr marL="1600200" indent="-228600" eaLnBrk="0" hangingPunct="0">
                  <a:defRPr sz="2800" b="1" u="sng">
                    <a:solidFill>
                      <a:schemeClr val="tx1"/>
                    </a:solidFill>
                    <a:latin typeface="Times New Roman" pitchFamily="18" charset="0"/>
                  </a:defRPr>
                </a:lvl4pPr>
                <a:lvl5pPr marL="2057400" indent="-228600" eaLnBrk="0" hangingPunct="0">
                  <a:defRPr sz="2800" b="1" u="sng">
                    <a:solidFill>
                      <a:schemeClr val="tx1"/>
                    </a:solidFill>
                    <a:latin typeface="Times New Roman" pitchFamily="18" charset="0"/>
                  </a:defRPr>
                </a:lvl5pPr>
                <a:lvl6pPr marL="2514600" indent="-228600" eaLnBrk="0" fontAlgn="base" hangingPunct="0">
                  <a:spcBef>
                    <a:spcPct val="0"/>
                  </a:spcBef>
                  <a:spcAft>
                    <a:spcPct val="0"/>
                  </a:spcAft>
                  <a:defRPr sz="2800" b="1" u="sng">
                    <a:solidFill>
                      <a:schemeClr val="tx1"/>
                    </a:solidFill>
                    <a:latin typeface="Times New Roman" pitchFamily="18" charset="0"/>
                  </a:defRPr>
                </a:lvl6pPr>
                <a:lvl7pPr marL="2971800" indent="-228600" eaLnBrk="0" fontAlgn="base" hangingPunct="0">
                  <a:spcBef>
                    <a:spcPct val="0"/>
                  </a:spcBef>
                  <a:spcAft>
                    <a:spcPct val="0"/>
                  </a:spcAft>
                  <a:defRPr sz="2800" b="1" u="sng">
                    <a:solidFill>
                      <a:schemeClr val="tx1"/>
                    </a:solidFill>
                    <a:latin typeface="Times New Roman" pitchFamily="18" charset="0"/>
                  </a:defRPr>
                </a:lvl7pPr>
                <a:lvl8pPr marL="3429000" indent="-228600" eaLnBrk="0" fontAlgn="base" hangingPunct="0">
                  <a:spcBef>
                    <a:spcPct val="0"/>
                  </a:spcBef>
                  <a:spcAft>
                    <a:spcPct val="0"/>
                  </a:spcAft>
                  <a:defRPr sz="2800" b="1" u="sng">
                    <a:solidFill>
                      <a:schemeClr val="tx1"/>
                    </a:solidFill>
                    <a:latin typeface="Times New Roman" pitchFamily="18" charset="0"/>
                  </a:defRPr>
                </a:lvl8pPr>
                <a:lvl9pPr marL="3886200" indent="-228600" eaLnBrk="0" fontAlgn="base" hangingPunct="0">
                  <a:spcBef>
                    <a:spcPct val="0"/>
                  </a:spcBef>
                  <a:spcAft>
                    <a:spcPct val="0"/>
                  </a:spcAft>
                  <a:defRPr sz="2800" b="1" u="sng">
                    <a:solidFill>
                      <a:schemeClr val="tx1"/>
                    </a:solidFill>
                    <a:latin typeface="Times New Roman" pitchFamily="18" charset="0"/>
                  </a:defRPr>
                </a:lvl9pPr>
              </a:lstStyle>
              <a:p>
                <a:pPr eaLnBrk="1" fontAlgn="base" hangingPunct="1">
                  <a:spcBef>
                    <a:spcPct val="0"/>
                  </a:spcBef>
                  <a:spcAft>
                    <a:spcPct val="0"/>
                  </a:spcAft>
                </a:pPr>
                <a:r>
                  <a:rPr lang="en-US" altLang="zh-CN" sz="1800" u="none" dirty="0">
                    <a:solidFill>
                      <a:srgbClr val="0000FF"/>
                    </a:solidFill>
                    <a:latin typeface="微软雅黑" panose="020B0503020204020204" pitchFamily="34" charset="-122"/>
                    <a:ea typeface="微软雅黑" panose="020B0503020204020204" pitchFamily="34" charset="-122"/>
                  </a:rPr>
                  <a:t>Fix configuration</a:t>
                </a:r>
                <a:endParaRPr lang="zh-CN" altLang="en-US" sz="1800" u="none" dirty="0">
                  <a:solidFill>
                    <a:srgbClr val="0000FF"/>
                  </a:solidFill>
                  <a:latin typeface="微软雅黑" panose="020B0503020204020204" pitchFamily="34" charset="-122"/>
                  <a:ea typeface="微软雅黑" panose="020B0503020204020204" pitchFamily="34" charset="-122"/>
                </a:endParaRPr>
              </a:p>
            </p:txBody>
          </p:sp>
          <p:sp>
            <p:nvSpPr>
              <p:cNvPr id="28" name="Rectangle 42">
                <a:extLst>
                  <a:ext uri="{FF2B5EF4-FFF2-40B4-BE49-F238E27FC236}">
                    <a16:creationId xmlns:a16="http://schemas.microsoft.com/office/drawing/2014/main" id="{B5E928DC-5E5B-83E9-12ED-802AE62401A7}"/>
                  </a:ext>
                </a:extLst>
              </p:cNvPr>
              <p:cNvSpPr>
                <a:spLocks noChangeArrowheads="1"/>
              </p:cNvSpPr>
              <p:nvPr/>
            </p:nvSpPr>
            <p:spPr bwMode="auto">
              <a:xfrm>
                <a:off x="1447799" y="3276599"/>
                <a:ext cx="2912250" cy="401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spcBef>
                    <a:spcPct val="0"/>
                  </a:spcBef>
                  <a:spcAft>
                    <a:spcPct val="0"/>
                  </a:spcAft>
                </a:pPr>
                <a:r>
                  <a:rPr lang="en-US" altLang="zh-CN" b="1" dirty="0">
                    <a:solidFill>
                      <a:srgbClr val="0000FF"/>
                    </a:solidFill>
                    <a:latin typeface="微软雅黑" panose="020B0503020204020204" pitchFamily="34" charset="-122"/>
                    <a:ea typeface="微软雅黑" panose="020B0503020204020204" pitchFamily="34" charset="-122"/>
                  </a:rPr>
                  <a:t>ab initio calculation</a:t>
                </a:r>
                <a:endParaRPr lang="zh-CN" altLang="en-US" b="1" dirty="0">
                  <a:solidFill>
                    <a:srgbClr val="0000FF"/>
                  </a:solidFill>
                  <a:latin typeface="微软雅黑" panose="020B0503020204020204" pitchFamily="34" charset="-122"/>
                  <a:ea typeface="微软雅黑" panose="020B0503020204020204" pitchFamily="34" charset="-122"/>
                </a:endParaRPr>
              </a:p>
            </p:txBody>
          </p:sp>
          <p:sp>
            <p:nvSpPr>
              <p:cNvPr id="29" name="AutoShape 44">
                <a:extLst>
                  <a:ext uri="{FF2B5EF4-FFF2-40B4-BE49-F238E27FC236}">
                    <a16:creationId xmlns:a16="http://schemas.microsoft.com/office/drawing/2014/main" id="{59A8FEDF-72DF-A1EE-06C2-4759FC3DF04E}"/>
                  </a:ext>
                </a:extLst>
              </p:cNvPr>
              <p:cNvSpPr>
                <a:spLocks noChangeArrowheads="1"/>
              </p:cNvSpPr>
              <p:nvPr/>
            </p:nvSpPr>
            <p:spPr bwMode="auto">
              <a:xfrm>
                <a:off x="1258888" y="1989138"/>
                <a:ext cx="217487" cy="503237"/>
              </a:xfrm>
              <a:prstGeom prst="downArrow">
                <a:avLst>
                  <a:gd name="adj1" fmla="val 50000"/>
                  <a:gd name="adj2" fmla="val 57847"/>
                </a:avLst>
              </a:prstGeom>
              <a:solidFill>
                <a:srgbClr val="000080"/>
              </a:solidFill>
              <a:ln w="9525">
                <a:solidFill>
                  <a:schemeClr val="tx1"/>
                </a:solidFill>
                <a:miter lim="800000"/>
                <a:headEnd/>
                <a:tailEnd/>
              </a:ln>
            </p:spPr>
            <p:txBody>
              <a:bodyPr wrap="none" anchor="ctr"/>
              <a:lstStyle/>
              <a:p>
                <a:pPr fontAlgn="base">
                  <a:spcBef>
                    <a:spcPct val="0"/>
                  </a:spcBef>
                  <a:spcAft>
                    <a:spcPct val="0"/>
                  </a:spcAft>
                </a:pPr>
                <a:endParaRPr lang="zh-CN" altLang="en-US" sz="2400" b="1" u="sng">
                  <a:solidFill>
                    <a:srgbClr val="000000"/>
                  </a:solidFill>
                  <a:latin typeface="Times New Roman" pitchFamily="18" charset="0"/>
                  <a:ea typeface="宋体" pitchFamily="2" charset="-122"/>
                </a:endParaRPr>
              </a:p>
            </p:txBody>
          </p:sp>
          <p:grpSp>
            <p:nvGrpSpPr>
              <p:cNvPr id="30" name="组合 55">
                <a:extLst>
                  <a:ext uri="{FF2B5EF4-FFF2-40B4-BE49-F238E27FC236}">
                    <a16:creationId xmlns:a16="http://schemas.microsoft.com/office/drawing/2014/main" id="{6D484A1E-9A2B-D5B8-DD72-6B50224EE2B8}"/>
                  </a:ext>
                </a:extLst>
              </p:cNvPr>
              <p:cNvGrpSpPr/>
              <p:nvPr/>
            </p:nvGrpSpPr>
            <p:grpSpPr>
              <a:xfrm>
                <a:off x="57150" y="908050"/>
                <a:ext cx="4659313" cy="647700"/>
                <a:chOff x="57150" y="908050"/>
                <a:chExt cx="4659313" cy="647700"/>
              </a:xfrm>
            </p:grpSpPr>
            <p:sp>
              <p:nvSpPr>
                <p:cNvPr id="37" name="Rectangle 15">
                  <a:extLst>
                    <a:ext uri="{FF2B5EF4-FFF2-40B4-BE49-F238E27FC236}">
                      <a16:creationId xmlns:a16="http://schemas.microsoft.com/office/drawing/2014/main" id="{9B21650C-2B7E-9242-1D2B-2F7327CD1E70}"/>
                    </a:ext>
                  </a:extLst>
                </p:cNvPr>
                <p:cNvSpPr>
                  <a:spLocks noChangeArrowheads="1"/>
                </p:cNvSpPr>
                <p:nvPr/>
              </p:nvSpPr>
              <p:spPr bwMode="auto">
                <a:xfrm>
                  <a:off x="57150" y="908050"/>
                  <a:ext cx="4659313" cy="647700"/>
                </a:xfrm>
                <a:prstGeom prst="rect">
                  <a:avLst/>
                </a:prstGeom>
                <a:solidFill>
                  <a:srgbClr val="FFFF99"/>
                </a:solidFill>
                <a:ln w="9525">
                  <a:solidFill>
                    <a:schemeClr val="tx1"/>
                  </a:solidFill>
                  <a:miter lim="800000"/>
                  <a:headEnd/>
                  <a:tailEnd/>
                </a:ln>
              </p:spPr>
              <p:txBody>
                <a:bodyPr wrap="none" anchor="ctr"/>
                <a:lstStyle/>
                <a:p>
                  <a:pPr fontAlgn="base">
                    <a:spcBef>
                      <a:spcPct val="0"/>
                    </a:spcBef>
                    <a:spcAft>
                      <a:spcPct val="0"/>
                    </a:spcAft>
                  </a:pPr>
                  <a:endParaRPr lang="zh-CN" altLang="en-US" sz="2400" b="1" u="sng">
                    <a:solidFill>
                      <a:srgbClr val="000000"/>
                    </a:solidFill>
                    <a:latin typeface="Times New Roman" pitchFamily="18" charset="0"/>
                    <a:ea typeface="宋体" pitchFamily="2" charset="-122"/>
                  </a:endParaRPr>
                </a:p>
              </p:txBody>
            </p:sp>
            <p:graphicFrame>
              <p:nvGraphicFramePr>
                <p:cNvPr id="38" name="对象 45">
                  <a:extLst>
                    <a:ext uri="{FF2B5EF4-FFF2-40B4-BE49-F238E27FC236}">
                      <a16:creationId xmlns:a16="http://schemas.microsoft.com/office/drawing/2014/main" id="{07FDCC45-249E-57D9-2EB5-C91A0E7AF55B}"/>
                    </a:ext>
                  </a:extLst>
                </p:cNvPr>
                <p:cNvGraphicFramePr>
                  <a:graphicFrameLocks noChangeAspect="1"/>
                </p:cNvGraphicFramePr>
                <p:nvPr/>
              </p:nvGraphicFramePr>
              <p:xfrm>
                <a:off x="262157" y="975360"/>
                <a:ext cx="4206435" cy="544116"/>
              </p:xfrm>
              <a:graphic>
                <a:graphicData uri="http://schemas.openxmlformats.org/presentationml/2006/ole">
                  <mc:AlternateContent xmlns:mc="http://schemas.openxmlformats.org/markup-compatibility/2006">
                    <mc:Choice xmlns:v="urn:schemas-microsoft-com:vml" Requires="v">
                      <p:oleObj name="Equation" r:id="rId4" imgW="2552400" imgH="330120" progId="Equation.DSMT4">
                        <p:embed/>
                      </p:oleObj>
                    </mc:Choice>
                    <mc:Fallback>
                      <p:oleObj name="Equation" r:id="rId4" imgW="2552400" imgH="330120" progId="Equation.DSMT4">
                        <p:embed/>
                        <p:pic>
                          <p:nvPicPr>
                            <p:cNvPr id="50" name="对象 45">
                              <a:extLst>
                                <a:ext uri="{FF2B5EF4-FFF2-40B4-BE49-F238E27FC236}">
                                  <a16:creationId xmlns:a16="http://schemas.microsoft.com/office/drawing/2014/main" id="{1E021DD8-494E-4941-8FE6-B3E6BD401F58}"/>
                                </a:ext>
                              </a:extLst>
                            </p:cNvPr>
                            <p:cNvPicPr/>
                            <p:nvPr/>
                          </p:nvPicPr>
                          <p:blipFill>
                            <a:blip r:embed="rId5"/>
                            <a:stretch>
                              <a:fillRect/>
                            </a:stretch>
                          </p:blipFill>
                          <p:spPr>
                            <a:xfrm>
                              <a:off x="262157" y="975360"/>
                              <a:ext cx="4206435" cy="544116"/>
                            </a:xfrm>
                            <a:prstGeom prst="rect">
                              <a:avLst/>
                            </a:prstGeom>
                          </p:spPr>
                        </p:pic>
                      </p:oleObj>
                    </mc:Fallback>
                  </mc:AlternateContent>
                </a:graphicData>
              </a:graphic>
            </p:graphicFrame>
          </p:grpSp>
          <p:grpSp>
            <p:nvGrpSpPr>
              <p:cNvPr id="31" name="组合 54">
                <a:extLst>
                  <a:ext uri="{FF2B5EF4-FFF2-40B4-BE49-F238E27FC236}">
                    <a16:creationId xmlns:a16="http://schemas.microsoft.com/office/drawing/2014/main" id="{C0192C1B-ED99-29ED-AF40-01DAA1975F94}"/>
                  </a:ext>
                </a:extLst>
              </p:cNvPr>
              <p:cNvGrpSpPr/>
              <p:nvPr/>
            </p:nvGrpSpPr>
            <p:grpSpPr>
              <a:xfrm>
                <a:off x="65088" y="2503488"/>
                <a:ext cx="4576762" cy="719137"/>
                <a:chOff x="65088" y="2503488"/>
                <a:chExt cx="4576762" cy="719137"/>
              </a:xfrm>
            </p:grpSpPr>
            <p:sp>
              <p:nvSpPr>
                <p:cNvPr id="35" name="Rectangle 14">
                  <a:extLst>
                    <a:ext uri="{FF2B5EF4-FFF2-40B4-BE49-F238E27FC236}">
                      <a16:creationId xmlns:a16="http://schemas.microsoft.com/office/drawing/2014/main" id="{729A5AEC-10E7-3758-B714-0A35E28BAF74}"/>
                    </a:ext>
                  </a:extLst>
                </p:cNvPr>
                <p:cNvSpPr>
                  <a:spLocks noChangeArrowheads="1"/>
                </p:cNvSpPr>
                <p:nvPr/>
              </p:nvSpPr>
              <p:spPr bwMode="auto">
                <a:xfrm>
                  <a:off x="65088" y="2503488"/>
                  <a:ext cx="4537075" cy="719137"/>
                </a:xfrm>
                <a:prstGeom prst="rect">
                  <a:avLst/>
                </a:prstGeom>
                <a:solidFill>
                  <a:srgbClr val="FFFF99"/>
                </a:solidFill>
                <a:ln w="9525">
                  <a:solidFill>
                    <a:schemeClr val="tx1"/>
                  </a:solidFill>
                  <a:miter lim="800000"/>
                  <a:headEnd/>
                  <a:tailEnd/>
                </a:ln>
              </p:spPr>
              <p:txBody>
                <a:bodyPr wrap="none" anchor="ctr"/>
                <a:lstStyle/>
                <a:p>
                  <a:pPr fontAlgn="base">
                    <a:spcBef>
                      <a:spcPct val="0"/>
                    </a:spcBef>
                    <a:spcAft>
                      <a:spcPct val="0"/>
                    </a:spcAft>
                  </a:pPr>
                  <a:endParaRPr lang="zh-CN" altLang="en-US" sz="2400" b="1" u="sng">
                    <a:solidFill>
                      <a:srgbClr val="000000"/>
                    </a:solidFill>
                    <a:latin typeface="Times New Roman" pitchFamily="18" charset="0"/>
                    <a:ea typeface="宋体" pitchFamily="2" charset="-122"/>
                  </a:endParaRPr>
                </a:p>
              </p:txBody>
            </p:sp>
            <p:graphicFrame>
              <p:nvGraphicFramePr>
                <p:cNvPr id="36" name="对象 47">
                  <a:extLst>
                    <a:ext uri="{FF2B5EF4-FFF2-40B4-BE49-F238E27FC236}">
                      <a16:creationId xmlns:a16="http://schemas.microsoft.com/office/drawing/2014/main" id="{A9A01783-5831-73CC-0DDD-028CA35EC081}"/>
                    </a:ext>
                  </a:extLst>
                </p:cNvPr>
                <p:cNvGraphicFramePr>
                  <a:graphicFrameLocks noChangeAspect="1"/>
                </p:cNvGraphicFramePr>
                <p:nvPr/>
              </p:nvGraphicFramePr>
              <p:xfrm>
                <a:off x="119063" y="2574925"/>
                <a:ext cx="4522787" cy="628650"/>
              </p:xfrm>
              <a:graphic>
                <a:graphicData uri="http://schemas.openxmlformats.org/presentationml/2006/ole">
                  <mc:AlternateContent xmlns:mc="http://schemas.openxmlformats.org/markup-compatibility/2006">
                    <mc:Choice xmlns:v="urn:schemas-microsoft-com:vml" Requires="v">
                      <p:oleObj name="Equation" r:id="rId6" imgW="2743200" imgH="380880" progId="Equation.DSMT4">
                        <p:embed/>
                      </p:oleObj>
                    </mc:Choice>
                    <mc:Fallback>
                      <p:oleObj name="Equation" r:id="rId6" imgW="2743200" imgH="380880" progId="Equation.DSMT4">
                        <p:embed/>
                        <p:pic>
                          <p:nvPicPr>
                            <p:cNvPr id="48" name="对象 47">
                              <a:extLst>
                                <a:ext uri="{FF2B5EF4-FFF2-40B4-BE49-F238E27FC236}">
                                  <a16:creationId xmlns:a16="http://schemas.microsoft.com/office/drawing/2014/main" id="{173D1B24-F518-7B48-BD21-4734307D9D70}"/>
                                </a:ext>
                              </a:extLst>
                            </p:cNvPr>
                            <p:cNvPicPr/>
                            <p:nvPr/>
                          </p:nvPicPr>
                          <p:blipFill>
                            <a:blip r:embed="rId7"/>
                            <a:stretch>
                              <a:fillRect/>
                            </a:stretch>
                          </p:blipFill>
                          <p:spPr>
                            <a:xfrm>
                              <a:off x="119063" y="2574925"/>
                              <a:ext cx="4522787" cy="628650"/>
                            </a:xfrm>
                            <a:prstGeom prst="rect">
                              <a:avLst/>
                            </a:prstGeom>
                          </p:spPr>
                        </p:pic>
                      </p:oleObj>
                    </mc:Fallback>
                  </mc:AlternateContent>
                </a:graphicData>
              </a:graphic>
            </p:graphicFrame>
          </p:grpSp>
          <p:grpSp>
            <p:nvGrpSpPr>
              <p:cNvPr id="32" name="组合 53">
                <a:extLst>
                  <a:ext uri="{FF2B5EF4-FFF2-40B4-BE49-F238E27FC236}">
                    <a16:creationId xmlns:a16="http://schemas.microsoft.com/office/drawing/2014/main" id="{9450C162-0E4C-3C3B-327B-2DA109C9265F}"/>
                  </a:ext>
                </a:extLst>
              </p:cNvPr>
              <p:cNvGrpSpPr/>
              <p:nvPr/>
            </p:nvGrpSpPr>
            <p:grpSpPr>
              <a:xfrm>
                <a:off x="827088" y="3748444"/>
                <a:ext cx="1152525" cy="501650"/>
                <a:chOff x="827088" y="3748444"/>
                <a:chExt cx="1152525" cy="501650"/>
              </a:xfrm>
            </p:grpSpPr>
            <p:sp>
              <p:nvSpPr>
                <p:cNvPr id="33" name="Text Box 18">
                  <a:extLst>
                    <a:ext uri="{FF2B5EF4-FFF2-40B4-BE49-F238E27FC236}">
                      <a16:creationId xmlns:a16="http://schemas.microsoft.com/office/drawing/2014/main" id="{446F8168-B69D-9947-12D2-1A0E27524B11}"/>
                    </a:ext>
                  </a:extLst>
                </p:cNvPr>
                <p:cNvSpPr txBox="1">
                  <a:spLocks noChangeArrowheads="1"/>
                </p:cNvSpPr>
                <p:nvPr/>
              </p:nvSpPr>
              <p:spPr bwMode="auto">
                <a:xfrm>
                  <a:off x="827088" y="3759199"/>
                  <a:ext cx="1152525" cy="435079"/>
                </a:xfrm>
                <a:prstGeom prst="rect">
                  <a:avLst/>
                </a:prstGeom>
                <a:solidFill>
                  <a:srgbClr val="FFFF99"/>
                </a:solidFill>
                <a:ln w="12700">
                  <a:solidFill>
                    <a:schemeClr val="tx1"/>
                  </a:solidFill>
                  <a:miter lim="800000"/>
                  <a:headEnd/>
                  <a:tailEnd/>
                </a:ln>
              </p:spPr>
              <p:txBody>
                <a:bodyPr>
                  <a:spAutoFit/>
                </a:bodyPr>
                <a:lstStyle>
                  <a:lvl1pPr eaLnBrk="0" hangingPunct="0">
                    <a:defRPr sz="2800" b="1" u="sng">
                      <a:solidFill>
                        <a:schemeClr val="tx1"/>
                      </a:solidFill>
                      <a:latin typeface="Times New Roman" pitchFamily="18" charset="0"/>
                    </a:defRPr>
                  </a:lvl1pPr>
                  <a:lvl2pPr marL="742950" indent="-285750" eaLnBrk="0" hangingPunct="0">
                    <a:defRPr sz="2800" b="1" u="sng">
                      <a:solidFill>
                        <a:schemeClr val="tx1"/>
                      </a:solidFill>
                      <a:latin typeface="Times New Roman" pitchFamily="18" charset="0"/>
                    </a:defRPr>
                  </a:lvl2pPr>
                  <a:lvl3pPr marL="1143000" indent="-228600" eaLnBrk="0" hangingPunct="0">
                    <a:defRPr sz="2800" b="1" u="sng">
                      <a:solidFill>
                        <a:schemeClr val="tx1"/>
                      </a:solidFill>
                      <a:latin typeface="Times New Roman" pitchFamily="18" charset="0"/>
                    </a:defRPr>
                  </a:lvl3pPr>
                  <a:lvl4pPr marL="1600200" indent="-228600" eaLnBrk="0" hangingPunct="0">
                    <a:defRPr sz="2800" b="1" u="sng">
                      <a:solidFill>
                        <a:schemeClr val="tx1"/>
                      </a:solidFill>
                      <a:latin typeface="Times New Roman" pitchFamily="18" charset="0"/>
                    </a:defRPr>
                  </a:lvl4pPr>
                  <a:lvl5pPr marL="2057400" indent="-228600" eaLnBrk="0" hangingPunct="0">
                    <a:defRPr sz="2800" b="1" u="sng">
                      <a:solidFill>
                        <a:schemeClr val="tx1"/>
                      </a:solidFill>
                      <a:latin typeface="Times New Roman" pitchFamily="18" charset="0"/>
                    </a:defRPr>
                  </a:lvl5pPr>
                  <a:lvl6pPr marL="2514600" indent="-228600" eaLnBrk="0" fontAlgn="base" hangingPunct="0">
                    <a:spcBef>
                      <a:spcPct val="0"/>
                    </a:spcBef>
                    <a:spcAft>
                      <a:spcPct val="0"/>
                    </a:spcAft>
                    <a:defRPr sz="2800" b="1" u="sng">
                      <a:solidFill>
                        <a:schemeClr val="tx1"/>
                      </a:solidFill>
                      <a:latin typeface="Times New Roman" pitchFamily="18" charset="0"/>
                    </a:defRPr>
                  </a:lvl6pPr>
                  <a:lvl7pPr marL="2971800" indent="-228600" eaLnBrk="0" fontAlgn="base" hangingPunct="0">
                    <a:spcBef>
                      <a:spcPct val="0"/>
                    </a:spcBef>
                    <a:spcAft>
                      <a:spcPct val="0"/>
                    </a:spcAft>
                    <a:defRPr sz="2800" b="1" u="sng">
                      <a:solidFill>
                        <a:schemeClr val="tx1"/>
                      </a:solidFill>
                      <a:latin typeface="Times New Roman" pitchFamily="18" charset="0"/>
                    </a:defRPr>
                  </a:lvl7pPr>
                  <a:lvl8pPr marL="3429000" indent="-228600" eaLnBrk="0" fontAlgn="base" hangingPunct="0">
                    <a:spcBef>
                      <a:spcPct val="0"/>
                    </a:spcBef>
                    <a:spcAft>
                      <a:spcPct val="0"/>
                    </a:spcAft>
                    <a:defRPr sz="2800" b="1" u="sng">
                      <a:solidFill>
                        <a:schemeClr val="tx1"/>
                      </a:solidFill>
                      <a:latin typeface="Times New Roman" pitchFamily="18" charset="0"/>
                    </a:defRPr>
                  </a:lvl8pPr>
                  <a:lvl9pPr marL="3886200" indent="-228600" eaLnBrk="0" fontAlgn="base" hangingPunct="0">
                    <a:spcBef>
                      <a:spcPct val="0"/>
                    </a:spcBef>
                    <a:spcAft>
                      <a:spcPct val="0"/>
                    </a:spcAft>
                    <a:defRPr sz="2800" b="1" u="sng">
                      <a:solidFill>
                        <a:schemeClr val="tx1"/>
                      </a:solidFill>
                      <a:latin typeface="Times New Roman" pitchFamily="18" charset="0"/>
                    </a:defRPr>
                  </a:lvl9pPr>
                </a:lstStyle>
                <a:p>
                  <a:pPr eaLnBrk="1" fontAlgn="base" hangingPunct="1">
                    <a:spcBef>
                      <a:spcPct val="0"/>
                    </a:spcBef>
                    <a:spcAft>
                      <a:spcPct val="0"/>
                    </a:spcAft>
                  </a:pPr>
                  <a:endParaRPr lang="en-US" altLang="zh-CN" sz="2000" u="none" dirty="0">
                    <a:solidFill>
                      <a:srgbClr val="000000"/>
                    </a:solidFill>
                    <a:ea typeface="宋体" pitchFamily="2" charset="-122"/>
                  </a:endParaRPr>
                </a:p>
              </p:txBody>
            </p:sp>
            <p:graphicFrame>
              <p:nvGraphicFramePr>
                <p:cNvPr id="34" name="对象 48">
                  <a:extLst>
                    <a:ext uri="{FF2B5EF4-FFF2-40B4-BE49-F238E27FC236}">
                      <a16:creationId xmlns:a16="http://schemas.microsoft.com/office/drawing/2014/main" id="{3DA6B02C-3C7A-13D7-0405-5B7638D76AB4}"/>
                    </a:ext>
                  </a:extLst>
                </p:cNvPr>
                <p:cNvGraphicFramePr>
                  <a:graphicFrameLocks noChangeAspect="1"/>
                </p:cNvGraphicFramePr>
                <p:nvPr/>
              </p:nvGraphicFramePr>
              <p:xfrm>
                <a:off x="907256" y="3748444"/>
                <a:ext cx="1004888" cy="501650"/>
              </p:xfrm>
              <a:graphic>
                <a:graphicData uri="http://schemas.openxmlformats.org/presentationml/2006/ole">
                  <mc:AlternateContent xmlns:mc="http://schemas.openxmlformats.org/markup-compatibility/2006">
                    <mc:Choice xmlns:v="urn:schemas-microsoft-com:vml" Requires="v">
                      <p:oleObj name="Equation" r:id="rId8" imgW="609480" imgH="304560" progId="Equation.DSMT4">
                        <p:embed/>
                      </p:oleObj>
                    </mc:Choice>
                    <mc:Fallback>
                      <p:oleObj name="Equation" r:id="rId8" imgW="609480" imgH="304560" progId="Equation.DSMT4">
                        <p:embed/>
                        <p:pic>
                          <p:nvPicPr>
                            <p:cNvPr id="46" name="对象 48">
                              <a:extLst>
                                <a:ext uri="{FF2B5EF4-FFF2-40B4-BE49-F238E27FC236}">
                                  <a16:creationId xmlns:a16="http://schemas.microsoft.com/office/drawing/2014/main" id="{3270ACD6-BC94-154E-AFA0-750A40438378}"/>
                                </a:ext>
                              </a:extLst>
                            </p:cNvPr>
                            <p:cNvPicPr/>
                            <p:nvPr/>
                          </p:nvPicPr>
                          <p:blipFill>
                            <a:blip r:embed="rId9"/>
                            <a:stretch>
                              <a:fillRect/>
                            </a:stretch>
                          </p:blipFill>
                          <p:spPr>
                            <a:xfrm>
                              <a:off x="907256" y="3748444"/>
                              <a:ext cx="1004888" cy="501650"/>
                            </a:xfrm>
                            <a:prstGeom prst="rect">
                              <a:avLst/>
                            </a:prstGeom>
                          </p:spPr>
                        </p:pic>
                      </p:oleObj>
                    </mc:Fallback>
                  </mc:AlternateContent>
                </a:graphicData>
              </a:graphic>
            </p:graphicFrame>
          </p:grpSp>
        </p:grpSp>
        <p:grpSp>
          <p:nvGrpSpPr>
            <p:cNvPr id="18" name="组合 52">
              <a:extLst>
                <a:ext uri="{FF2B5EF4-FFF2-40B4-BE49-F238E27FC236}">
                  <a16:creationId xmlns:a16="http://schemas.microsoft.com/office/drawing/2014/main" id="{B1DEF06F-7204-4667-37A0-ADF16A3D6E78}"/>
                </a:ext>
              </a:extLst>
            </p:cNvPr>
            <p:cNvGrpSpPr/>
            <p:nvPr/>
          </p:nvGrpSpPr>
          <p:grpSpPr>
            <a:xfrm>
              <a:off x="479302" y="4713896"/>
              <a:ext cx="1973388" cy="501650"/>
              <a:chOff x="479300" y="4713896"/>
              <a:chExt cx="1973388" cy="501650"/>
            </a:xfrm>
          </p:grpSpPr>
          <p:sp>
            <p:nvSpPr>
              <p:cNvPr id="22" name="Text Box 19">
                <a:extLst>
                  <a:ext uri="{FF2B5EF4-FFF2-40B4-BE49-F238E27FC236}">
                    <a16:creationId xmlns:a16="http://schemas.microsoft.com/office/drawing/2014/main" id="{D83A6DF5-41EB-E923-5701-8817DACB0C1C}"/>
                  </a:ext>
                </a:extLst>
              </p:cNvPr>
              <p:cNvSpPr txBox="1">
                <a:spLocks noChangeArrowheads="1"/>
              </p:cNvSpPr>
              <p:nvPr/>
            </p:nvSpPr>
            <p:spPr bwMode="auto">
              <a:xfrm>
                <a:off x="479300" y="4724400"/>
                <a:ext cx="1154283" cy="435079"/>
              </a:xfrm>
              <a:prstGeom prst="rect">
                <a:avLst/>
              </a:prstGeom>
              <a:solidFill>
                <a:srgbClr val="FFFF99"/>
              </a:solidFill>
              <a:ln w="12700">
                <a:solidFill>
                  <a:schemeClr val="tx1"/>
                </a:solidFill>
                <a:miter lim="800000"/>
                <a:headEnd/>
                <a:tailEnd/>
              </a:ln>
            </p:spPr>
            <p:txBody>
              <a:bodyPr wrap="none">
                <a:spAutoFit/>
              </a:bodyPr>
              <a:lstStyle>
                <a:lvl1pPr eaLnBrk="0" hangingPunct="0">
                  <a:defRPr sz="2800" b="1" u="sng">
                    <a:solidFill>
                      <a:schemeClr val="tx1"/>
                    </a:solidFill>
                    <a:latin typeface="Times New Roman" pitchFamily="18" charset="0"/>
                  </a:defRPr>
                </a:lvl1pPr>
                <a:lvl2pPr marL="742950" indent="-285750" eaLnBrk="0" hangingPunct="0">
                  <a:defRPr sz="2800" b="1" u="sng">
                    <a:solidFill>
                      <a:schemeClr val="tx1"/>
                    </a:solidFill>
                    <a:latin typeface="Times New Roman" pitchFamily="18" charset="0"/>
                  </a:defRPr>
                </a:lvl2pPr>
                <a:lvl3pPr marL="1143000" indent="-228600" eaLnBrk="0" hangingPunct="0">
                  <a:defRPr sz="2800" b="1" u="sng">
                    <a:solidFill>
                      <a:schemeClr val="tx1"/>
                    </a:solidFill>
                    <a:latin typeface="Times New Roman" pitchFamily="18" charset="0"/>
                  </a:defRPr>
                </a:lvl3pPr>
                <a:lvl4pPr marL="1600200" indent="-228600" eaLnBrk="0" hangingPunct="0">
                  <a:defRPr sz="2800" b="1" u="sng">
                    <a:solidFill>
                      <a:schemeClr val="tx1"/>
                    </a:solidFill>
                    <a:latin typeface="Times New Roman" pitchFamily="18" charset="0"/>
                  </a:defRPr>
                </a:lvl4pPr>
                <a:lvl5pPr marL="2057400" indent="-228600" eaLnBrk="0" hangingPunct="0">
                  <a:defRPr sz="2800" b="1" u="sng">
                    <a:solidFill>
                      <a:schemeClr val="tx1"/>
                    </a:solidFill>
                    <a:latin typeface="Times New Roman" pitchFamily="18" charset="0"/>
                  </a:defRPr>
                </a:lvl5pPr>
                <a:lvl6pPr marL="2514600" indent="-228600" eaLnBrk="0" fontAlgn="base" hangingPunct="0">
                  <a:spcBef>
                    <a:spcPct val="0"/>
                  </a:spcBef>
                  <a:spcAft>
                    <a:spcPct val="0"/>
                  </a:spcAft>
                  <a:defRPr sz="2800" b="1" u="sng">
                    <a:solidFill>
                      <a:schemeClr val="tx1"/>
                    </a:solidFill>
                    <a:latin typeface="Times New Roman" pitchFamily="18" charset="0"/>
                  </a:defRPr>
                </a:lvl6pPr>
                <a:lvl7pPr marL="2971800" indent="-228600" eaLnBrk="0" fontAlgn="base" hangingPunct="0">
                  <a:spcBef>
                    <a:spcPct val="0"/>
                  </a:spcBef>
                  <a:spcAft>
                    <a:spcPct val="0"/>
                  </a:spcAft>
                  <a:defRPr sz="2800" b="1" u="sng">
                    <a:solidFill>
                      <a:schemeClr val="tx1"/>
                    </a:solidFill>
                    <a:latin typeface="Times New Roman" pitchFamily="18" charset="0"/>
                  </a:defRPr>
                </a:lvl7pPr>
                <a:lvl8pPr marL="3429000" indent="-228600" eaLnBrk="0" fontAlgn="base" hangingPunct="0">
                  <a:spcBef>
                    <a:spcPct val="0"/>
                  </a:spcBef>
                  <a:spcAft>
                    <a:spcPct val="0"/>
                  </a:spcAft>
                  <a:defRPr sz="2800" b="1" u="sng">
                    <a:solidFill>
                      <a:schemeClr val="tx1"/>
                    </a:solidFill>
                    <a:latin typeface="Times New Roman" pitchFamily="18" charset="0"/>
                  </a:defRPr>
                </a:lvl8pPr>
                <a:lvl9pPr marL="3886200" indent="-228600" eaLnBrk="0" fontAlgn="base" hangingPunct="0">
                  <a:spcBef>
                    <a:spcPct val="0"/>
                  </a:spcBef>
                  <a:spcAft>
                    <a:spcPct val="0"/>
                  </a:spcAft>
                  <a:defRPr sz="2800" b="1" u="sng">
                    <a:solidFill>
                      <a:schemeClr val="tx1"/>
                    </a:solidFill>
                    <a:latin typeface="Times New Roman" pitchFamily="18" charset="0"/>
                  </a:defRPr>
                </a:lvl9pPr>
              </a:lstStyle>
              <a:p>
                <a:pPr algn="ctr" eaLnBrk="1" fontAlgn="base" hangingPunct="1">
                  <a:spcBef>
                    <a:spcPct val="0"/>
                  </a:spcBef>
                  <a:spcAft>
                    <a:spcPct val="0"/>
                  </a:spcAft>
                </a:pPr>
                <a:r>
                  <a:rPr lang="en-US" altLang="zh-CN" sz="2000" u="none" dirty="0">
                    <a:solidFill>
                      <a:srgbClr val="000000"/>
                    </a:solidFill>
                    <a:ea typeface="宋体" pitchFamily="2" charset="-122"/>
                  </a:rPr>
                  <a:t>   PES:  </a:t>
                </a:r>
              </a:p>
            </p:txBody>
          </p:sp>
          <p:graphicFrame>
            <p:nvGraphicFramePr>
              <p:cNvPr id="23" name="对象 49">
                <a:extLst>
                  <a:ext uri="{FF2B5EF4-FFF2-40B4-BE49-F238E27FC236}">
                    <a16:creationId xmlns:a16="http://schemas.microsoft.com/office/drawing/2014/main" id="{4BAFBEB4-7723-FAF6-3E34-8E121FAC6A50}"/>
                  </a:ext>
                </a:extLst>
              </p:cNvPr>
              <p:cNvGraphicFramePr>
                <a:graphicFrameLocks noChangeAspect="1"/>
              </p:cNvGraphicFramePr>
              <p:nvPr/>
            </p:nvGraphicFramePr>
            <p:xfrm>
              <a:off x="1636713" y="4713896"/>
              <a:ext cx="815975" cy="501650"/>
            </p:xfrm>
            <a:graphic>
              <a:graphicData uri="http://schemas.openxmlformats.org/presentationml/2006/ole">
                <mc:AlternateContent xmlns:mc="http://schemas.openxmlformats.org/markup-compatibility/2006">
                  <mc:Choice xmlns:v="urn:schemas-microsoft-com:vml" Requires="v">
                    <p:oleObj name="Equation" r:id="rId10" imgW="495000" imgH="304560" progId="Equation.DSMT4">
                      <p:embed/>
                    </p:oleObj>
                  </mc:Choice>
                  <mc:Fallback>
                    <p:oleObj name="Equation" r:id="rId10" imgW="495000" imgH="304560" progId="Equation.DSMT4">
                      <p:embed/>
                      <p:pic>
                        <p:nvPicPr>
                          <p:cNvPr id="53" name="对象 49">
                            <a:extLst>
                              <a:ext uri="{FF2B5EF4-FFF2-40B4-BE49-F238E27FC236}">
                                <a16:creationId xmlns:a16="http://schemas.microsoft.com/office/drawing/2014/main" id="{7E5BBCB9-A0AE-B441-B80A-45C3414630A1}"/>
                              </a:ext>
                            </a:extLst>
                          </p:cNvPr>
                          <p:cNvPicPr/>
                          <p:nvPr/>
                        </p:nvPicPr>
                        <p:blipFill>
                          <a:blip r:embed="rId11"/>
                          <a:stretch>
                            <a:fillRect/>
                          </a:stretch>
                        </p:blipFill>
                        <p:spPr>
                          <a:xfrm>
                            <a:off x="1636713" y="4713896"/>
                            <a:ext cx="815975" cy="501650"/>
                          </a:xfrm>
                          <a:prstGeom prst="rect">
                            <a:avLst/>
                          </a:prstGeom>
                        </p:spPr>
                      </p:pic>
                    </p:oleObj>
                  </mc:Fallback>
                </mc:AlternateContent>
              </a:graphicData>
            </a:graphic>
          </p:graphicFrame>
        </p:grpSp>
        <p:grpSp>
          <p:nvGrpSpPr>
            <p:cNvPr id="19" name="组合 51">
              <a:extLst>
                <a:ext uri="{FF2B5EF4-FFF2-40B4-BE49-F238E27FC236}">
                  <a16:creationId xmlns:a16="http://schemas.microsoft.com/office/drawing/2014/main" id="{4D7C2692-F221-C46C-772E-B5630595C466}"/>
                </a:ext>
              </a:extLst>
            </p:cNvPr>
            <p:cNvGrpSpPr/>
            <p:nvPr/>
          </p:nvGrpSpPr>
          <p:grpSpPr>
            <a:xfrm>
              <a:off x="48627" y="5730875"/>
              <a:ext cx="3982037" cy="656750"/>
              <a:chOff x="48625" y="5730875"/>
              <a:chExt cx="3982037" cy="656750"/>
            </a:xfrm>
          </p:grpSpPr>
          <p:sp>
            <p:nvSpPr>
              <p:cNvPr id="20" name="Rectangle 16">
                <a:extLst>
                  <a:ext uri="{FF2B5EF4-FFF2-40B4-BE49-F238E27FC236}">
                    <a16:creationId xmlns:a16="http://schemas.microsoft.com/office/drawing/2014/main" id="{A5810B9A-900E-A1CF-2980-B3B62A08A832}"/>
                  </a:ext>
                </a:extLst>
              </p:cNvPr>
              <p:cNvSpPr>
                <a:spLocks noChangeArrowheads="1"/>
              </p:cNvSpPr>
              <p:nvPr/>
            </p:nvSpPr>
            <p:spPr bwMode="auto">
              <a:xfrm>
                <a:off x="71438" y="5730875"/>
                <a:ext cx="3959224" cy="636588"/>
              </a:xfrm>
              <a:prstGeom prst="rect">
                <a:avLst/>
              </a:prstGeom>
              <a:solidFill>
                <a:srgbClr val="FFFF99"/>
              </a:solidFill>
              <a:ln w="9525">
                <a:solidFill>
                  <a:schemeClr val="tx1"/>
                </a:solidFill>
                <a:miter lim="800000"/>
                <a:headEnd/>
                <a:tailEnd/>
              </a:ln>
            </p:spPr>
            <p:txBody>
              <a:bodyPr wrap="none" anchor="ctr"/>
              <a:lstStyle/>
              <a:p>
                <a:pPr fontAlgn="base">
                  <a:spcBef>
                    <a:spcPct val="0"/>
                  </a:spcBef>
                  <a:spcAft>
                    <a:spcPct val="0"/>
                  </a:spcAft>
                </a:pPr>
                <a:endParaRPr lang="zh-CN" altLang="en-US" sz="2400" b="1" u="sng">
                  <a:solidFill>
                    <a:srgbClr val="000000"/>
                  </a:solidFill>
                  <a:latin typeface="Times New Roman" pitchFamily="18" charset="0"/>
                  <a:ea typeface="宋体" pitchFamily="2" charset="-122"/>
                </a:endParaRPr>
              </a:p>
            </p:txBody>
          </p:sp>
          <p:graphicFrame>
            <p:nvGraphicFramePr>
              <p:cNvPr id="21" name="对象 50">
                <a:extLst>
                  <a:ext uri="{FF2B5EF4-FFF2-40B4-BE49-F238E27FC236}">
                    <a16:creationId xmlns:a16="http://schemas.microsoft.com/office/drawing/2014/main" id="{5A34F03D-17D8-27AE-7B7F-A5C16C4CDAF0}"/>
                  </a:ext>
                </a:extLst>
              </p:cNvPr>
              <p:cNvGraphicFramePr>
                <a:graphicFrameLocks noChangeAspect="1"/>
              </p:cNvGraphicFramePr>
              <p:nvPr/>
            </p:nvGraphicFramePr>
            <p:xfrm>
              <a:off x="48625" y="5760563"/>
              <a:ext cx="3954462" cy="627062"/>
            </p:xfrm>
            <a:graphic>
              <a:graphicData uri="http://schemas.openxmlformats.org/presentationml/2006/ole">
                <mc:AlternateContent xmlns:mc="http://schemas.openxmlformats.org/markup-compatibility/2006">
                  <mc:Choice xmlns:v="urn:schemas-microsoft-com:vml" Requires="v">
                    <p:oleObj name="Equation" r:id="rId12" imgW="2400120" imgH="380880" progId="Equation.DSMT4">
                      <p:embed/>
                    </p:oleObj>
                  </mc:Choice>
                  <mc:Fallback>
                    <p:oleObj name="Equation" r:id="rId12" imgW="2400120" imgH="380880" progId="Equation.DSMT4">
                      <p:embed/>
                      <p:pic>
                        <p:nvPicPr>
                          <p:cNvPr id="56" name="对象 50">
                            <a:extLst>
                              <a:ext uri="{FF2B5EF4-FFF2-40B4-BE49-F238E27FC236}">
                                <a16:creationId xmlns:a16="http://schemas.microsoft.com/office/drawing/2014/main" id="{3EFF2473-CF87-F44D-AF0D-1EC88B88FDCC}"/>
                              </a:ext>
                            </a:extLst>
                          </p:cNvPr>
                          <p:cNvPicPr/>
                          <p:nvPr/>
                        </p:nvPicPr>
                        <p:blipFill>
                          <a:blip r:embed="rId13"/>
                          <a:stretch>
                            <a:fillRect/>
                          </a:stretch>
                        </p:blipFill>
                        <p:spPr>
                          <a:xfrm>
                            <a:off x="48625" y="5760563"/>
                            <a:ext cx="3954462" cy="627062"/>
                          </a:xfrm>
                          <a:prstGeom prst="rect">
                            <a:avLst/>
                          </a:prstGeom>
                        </p:spPr>
                      </p:pic>
                    </p:oleObj>
                  </mc:Fallback>
                </mc:AlternateContent>
              </a:graphicData>
            </a:graphic>
          </p:graphicFrame>
        </p:grpSp>
      </p:grpSp>
    </p:spTree>
    <p:extLst>
      <p:ext uri="{BB962C8B-B14F-4D97-AF65-F5344CB8AC3E}">
        <p14:creationId xmlns:p14="http://schemas.microsoft.com/office/powerpoint/2010/main" val="13831576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9C2537-2D54-FE1C-89E8-537EBBB36A7F}"/>
              </a:ext>
            </a:extLst>
          </p:cNvPr>
          <p:cNvSpPr>
            <a:spLocks noGrp="1"/>
          </p:cNvSpPr>
          <p:nvPr>
            <p:ph type="sldNum" sz="quarter" idx="12"/>
          </p:nvPr>
        </p:nvSpPr>
        <p:spPr/>
        <p:txBody>
          <a:bodyPr/>
          <a:lstStyle/>
          <a:p>
            <a:fld id="{C26858A5-FD93-244C-9A0F-1368AF04E9B0}" type="slidenum">
              <a:rPr lang="en-US" smtClean="0"/>
              <a:t>43</a:t>
            </a:fld>
            <a:endParaRPr lang="en-US"/>
          </a:p>
        </p:txBody>
      </p:sp>
      <p:grpSp>
        <p:nvGrpSpPr>
          <p:cNvPr id="39" name="Group 38">
            <a:extLst>
              <a:ext uri="{FF2B5EF4-FFF2-40B4-BE49-F238E27FC236}">
                <a16:creationId xmlns:a16="http://schemas.microsoft.com/office/drawing/2014/main" id="{B00C5FD3-C228-2330-A819-5782BF10E789}"/>
              </a:ext>
            </a:extLst>
          </p:cNvPr>
          <p:cNvGrpSpPr/>
          <p:nvPr/>
        </p:nvGrpSpPr>
        <p:grpSpPr>
          <a:xfrm>
            <a:off x="943793" y="4972283"/>
            <a:ext cx="9991977" cy="1398040"/>
            <a:chOff x="600891" y="4811303"/>
            <a:chExt cx="9991977" cy="1398040"/>
          </a:xfrm>
        </p:grpSpPr>
        <p:sp>
          <p:nvSpPr>
            <p:cNvPr id="40" name="Right Arrow 39">
              <a:extLst>
                <a:ext uri="{FF2B5EF4-FFF2-40B4-BE49-F238E27FC236}">
                  <a16:creationId xmlns:a16="http://schemas.microsoft.com/office/drawing/2014/main" id="{FB48AB41-3E35-6077-A409-25631A997E19}"/>
                </a:ext>
              </a:extLst>
            </p:cNvPr>
            <p:cNvSpPr/>
            <p:nvPr/>
          </p:nvSpPr>
          <p:spPr>
            <a:xfrm>
              <a:off x="612977" y="5211622"/>
              <a:ext cx="8865875" cy="353568"/>
            </a:xfrm>
            <a:prstGeom prst="rightArrow">
              <a:avLst>
                <a:gd name="adj1" fmla="val 36207"/>
                <a:gd name="adj2" fmla="val 98276"/>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E8629317-EECA-7B39-17EC-8ABD0D032883}"/>
                </a:ext>
              </a:extLst>
            </p:cNvPr>
            <p:cNvSpPr txBox="1"/>
            <p:nvPr/>
          </p:nvSpPr>
          <p:spPr>
            <a:xfrm>
              <a:off x="9278084" y="5512260"/>
              <a:ext cx="1314784" cy="461665"/>
            </a:xfrm>
            <a:prstGeom prst="rect">
              <a:avLst/>
            </a:prstGeom>
            <a:noFill/>
          </p:spPr>
          <p:txBody>
            <a:bodyPr wrap="none" rtlCol="0">
              <a:spAutoFit/>
            </a:bodyPr>
            <a:lstStyle>
              <a:defPPr>
                <a:defRPr lang="en-US"/>
              </a:defPPr>
              <a:lvl1pPr>
                <a:defRPr sz="2800" b="1">
                  <a:ln w="0"/>
                  <a:solidFill>
                    <a:schemeClr val="accent1"/>
                  </a:solidFill>
                  <a:effectLst>
                    <a:outerShdw blurRad="38100" dist="25400" dir="5400000" algn="ctr" rotWithShape="0">
                      <a:srgbClr val="6E747A">
                        <a:alpha val="43000"/>
                      </a:srgbClr>
                    </a:outerShdw>
                  </a:effectLst>
                </a:defRPr>
              </a:lvl1pPr>
            </a:lstStyle>
            <a:p>
              <a:pPr algn="ctr"/>
              <a:r>
                <a:rPr lang="en-US" sz="2400" dirty="0">
                  <a:latin typeface="Arial" panose="020B0604020202020204" pitchFamily="34" charset="0"/>
                  <a:ea typeface="微软雅黑" panose="020B0503020204020204" pitchFamily="34" charset="-122"/>
                  <a:cs typeface="Arial" panose="020B0604020202020204" pitchFamily="34" charset="0"/>
                </a:rPr>
                <a:t>Kernels</a:t>
              </a:r>
              <a:endParaRPr lang="en-US" sz="2400" dirty="0"/>
            </a:p>
          </p:txBody>
        </p:sp>
        <p:sp>
          <p:nvSpPr>
            <p:cNvPr id="42" name="Rectangle 41">
              <a:extLst>
                <a:ext uri="{FF2B5EF4-FFF2-40B4-BE49-F238E27FC236}">
                  <a16:creationId xmlns:a16="http://schemas.microsoft.com/office/drawing/2014/main" id="{B22C4746-95C9-D0A8-BE38-4DECC0A6E4F8}"/>
                </a:ext>
              </a:extLst>
            </p:cNvPr>
            <p:cNvSpPr/>
            <p:nvPr/>
          </p:nvSpPr>
          <p:spPr>
            <a:xfrm>
              <a:off x="4257210" y="5558427"/>
              <a:ext cx="2466444" cy="369332"/>
            </a:xfrm>
            <a:prstGeom prst="rect">
              <a:avLst/>
            </a:prstGeom>
            <a:noFill/>
          </p:spPr>
          <p:txBody>
            <a:bodyPr wrap="none" rtlCol="0">
              <a:spAutoFit/>
            </a:bodyPr>
            <a:lstStyle/>
            <a:p>
              <a:r>
                <a:rPr lang="en-US" dirty="0" err="1"/>
                <a:t>Csányi</a:t>
              </a:r>
              <a:r>
                <a:rPr lang="en-US" dirty="0"/>
                <a:t> 2013 (SOAP-GAP)</a:t>
              </a:r>
            </a:p>
          </p:txBody>
        </p:sp>
        <p:sp>
          <p:nvSpPr>
            <p:cNvPr id="43" name="Rectangle 42">
              <a:extLst>
                <a:ext uri="{FF2B5EF4-FFF2-40B4-BE49-F238E27FC236}">
                  <a16:creationId xmlns:a16="http://schemas.microsoft.com/office/drawing/2014/main" id="{629374D7-CCE7-640F-4AA8-4DBDCF4D13A9}"/>
                </a:ext>
              </a:extLst>
            </p:cNvPr>
            <p:cNvSpPr/>
            <p:nvPr/>
          </p:nvSpPr>
          <p:spPr>
            <a:xfrm>
              <a:off x="600891" y="5840011"/>
              <a:ext cx="3011337" cy="369332"/>
            </a:xfrm>
            <a:prstGeom prst="rect">
              <a:avLst/>
            </a:prstGeom>
            <a:noFill/>
          </p:spPr>
          <p:txBody>
            <a:bodyPr wrap="none" rtlCol="0">
              <a:spAutoFit/>
            </a:bodyPr>
            <a:lstStyle/>
            <a:p>
              <a:r>
                <a:rPr lang="en-US" dirty="0"/>
                <a:t>Sacks 1989 (Gaussian Process)</a:t>
              </a:r>
            </a:p>
          </p:txBody>
        </p:sp>
        <p:cxnSp>
          <p:nvCxnSpPr>
            <p:cNvPr id="44" name="Straight Connector 43">
              <a:extLst>
                <a:ext uri="{FF2B5EF4-FFF2-40B4-BE49-F238E27FC236}">
                  <a16:creationId xmlns:a16="http://schemas.microsoft.com/office/drawing/2014/main" id="{72CF70C5-D8EB-73AA-291F-DAEC5374A9E3}"/>
                </a:ext>
              </a:extLst>
            </p:cNvPr>
            <p:cNvCxnSpPr>
              <a:cxnSpLocks/>
            </p:cNvCxnSpPr>
            <p:nvPr/>
          </p:nvCxnSpPr>
          <p:spPr>
            <a:xfrm flipV="1">
              <a:off x="615995" y="5500992"/>
              <a:ext cx="0" cy="707136"/>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2B023465-CA90-CCA6-2118-18BBA99EF98A}"/>
                </a:ext>
              </a:extLst>
            </p:cNvPr>
            <p:cNvCxnSpPr>
              <a:cxnSpLocks/>
              <a:endCxn id="42" idx="1"/>
            </p:cNvCxnSpPr>
            <p:nvPr/>
          </p:nvCxnSpPr>
          <p:spPr>
            <a:xfrm>
              <a:off x="4257210" y="5497792"/>
              <a:ext cx="0" cy="245301"/>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46" name="Rectangle 45">
              <a:extLst>
                <a:ext uri="{FF2B5EF4-FFF2-40B4-BE49-F238E27FC236}">
                  <a16:creationId xmlns:a16="http://schemas.microsoft.com/office/drawing/2014/main" id="{C33A11A7-C578-BA62-4206-8CD87CE7D653}"/>
                </a:ext>
              </a:extLst>
            </p:cNvPr>
            <p:cNvSpPr/>
            <p:nvPr/>
          </p:nvSpPr>
          <p:spPr>
            <a:xfrm>
              <a:off x="4862276" y="4811303"/>
              <a:ext cx="2145459" cy="369332"/>
            </a:xfrm>
            <a:prstGeom prst="rect">
              <a:avLst/>
            </a:prstGeom>
            <a:noFill/>
          </p:spPr>
          <p:txBody>
            <a:bodyPr wrap="none" rtlCol="0">
              <a:spAutoFit/>
            </a:bodyPr>
            <a:lstStyle/>
            <a:p>
              <a:r>
                <a:rPr lang="en-US" dirty="0" err="1"/>
                <a:t>Krems</a:t>
              </a:r>
              <a:r>
                <a:rPr lang="en-US" dirty="0"/>
                <a:t> 2015 (GP-PES)</a:t>
              </a:r>
            </a:p>
          </p:txBody>
        </p:sp>
        <p:cxnSp>
          <p:nvCxnSpPr>
            <p:cNvPr id="47" name="Straight Connector 46">
              <a:extLst>
                <a:ext uri="{FF2B5EF4-FFF2-40B4-BE49-F238E27FC236}">
                  <a16:creationId xmlns:a16="http://schemas.microsoft.com/office/drawing/2014/main" id="{33851E36-2D75-AC32-9F0A-0A1E1712283E}"/>
                </a:ext>
              </a:extLst>
            </p:cNvPr>
            <p:cNvCxnSpPr>
              <a:cxnSpLocks/>
            </p:cNvCxnSpPr>
            <p:nvPr/>
          </p:nvCxnSpPr>
          <p:spPr>
            <a:xfrm flipH="1">
              <a:off x="4854829" y="4981105"/>
              <a:ext cx="4030" cy="291152"/>
            </a:xfrm>
            <a:prstGeom prst="line">
              <a:avLst/>
            </a:prstGeom>
            <a:ln>
              <a:prstDash val="dash"/>
            </a:ln>
          </p:spPr>
          <p:style>
            <a:lnRef idx="1">
              <a:schemeClr val="dk1"/>
            </a:lnRef>
            <a:fillRef idx="0">
              <a:schemeClr val="dk1"/>
            </a:fillRef>
            <a:effectRef idx="0">
              <a:schemeClr val="dk1"/>
            </a:effectRef>
            <a:fontRef idx="minor">
              <a:schemeClr val="tx1"/>
            </a:fontRef>
          </p:style>
        </p:cxnSp>
      </p:grpSp>
      <p:sp>
        <p:nvSpPr>
          <p:cNvPr id="49" name="TextBox 48">
            <a:extLst>
              <a:ext uri="{FF2B5EF4-FFF2-40B4-BE49-F238E27FC236}">
                <a16:creationId xmlns:a16="http://schemas.microsoft.com/office/drawing/2014/main" id="{F3CFB65E-2AC3-C402-33E3-0623F12A49B1}"/>
              </a:ext>
            </a:extLst>
          </p:cNvPr>
          <p:cNvSpPr txBox="1"/>
          <p:nvPr/>
        </p:nvSpPr>
        <p:spPr>
          <a:xfrm>
            <a:off x="290909" y="382242"/>
            <a:ext cx="9530845" cy="461665"/>
          </a:xfrm>
          <a:prstGeom prst="rect">
            <a:avLst/>
          </a:prstGeom>
          <a:noFill/>
        </p:spPr>
        <p:txBody>
          <a:bodyPr wrap="square" rtlCol="0">
            <a:noAutofit/>
          </a:bodyPr>
          <a:lstStyle>
            <a:defPPr>
              <a:defRPr lang="zh-CN"/>
            </a:defPPr>
            <a:lvl1pPr>
              <a:defRPr sz="2400">
                <a:solidFill>
                  <a:schemeClr val="accent6">
                    <a:lumMod val="75000"/>
                  </a:schemeClr>
                </a:solidFill>
                <a:latin typeface="+mj-ea"/>
                <a:ea typeface="+mj-ea"/>
              </a:defRPr>
            </a:lvl1pPr>
          </a:lstStyle>
          <a:p>
            <a:r>
              <a:rPr lang="en-US" b="1" dirty="0"/>
              <a:t>The rising of Machine Learning Potentials</a:t>
            </a:r>
          </a:p>
        </p:txBody>
      </p:sp>
      <p:grpSp>
        <p:nvGrpSpPr>
          <p:cNvPr id="53" name="Group 52">
            <a:extLst>
              <a:ext uri="{FF2B5EF4-FFF2-40B4-BE49-F238E27FC236}">
                <a16:creationId xmlns:a16="http://schemas.microsoft.com/office/drawing/2014/main" id="{0E02B6BA-6213-36AA-0002-5B8C12B4EDD5}"/>
              </a:ext>
            </a:extLst>
          </p:cNvPr>
          <p:cNvGrpSpPr/>
          <p:nvPr/>
        </p:nvGrpSpPr>
        <p:grpSpPr>
          <a:xfrm>
            <a:off x="727277" y="1188690"/>
            <a:ext cx="11122364" cy="3586647"/>
            <a:chOff x="384375" y="1188690"/>
            <a:chExt cx="11122364" cy="3586647"/>
          </a:xfrm>
        </p:grpSpPr>
        <p:pic>
          <p:nvPicPr>
            <p:cNvPr id="6" name="Picture 5">
              <a:extLst>
                <a:ext uri="{FF2B5EF4-FFF2-40B4-BE49-F238E27FC236}">
                  <a16:creationId xmlns:a16="http://schemas.microsoft.com/office/drawing/2014/main" id="{CE51AAF0-CD86-8991-4E1E-C680F371FF2B}"/>
                </a:ext>
              </a:extLst>
            </p:cNvPr>
            <p:cNvPicPr>
              <a:picLocks noChangeAspect="1"/>
            </p:cNvPicPr>
            <p:nvPr/>
          </p:nvPicPr>
          <p:blipFill>
            <a:blip r:embed="rId2"/>
            <a:stretch>
              <a:fillRect/>
            </a:stretch>
          </p:blipFill>
          <p:spPr>
            <a:xfrm>
              <a:off x="4977470" y="1588787"/>
              <a:ext cx="2059583" cy="540641"/>
            </a:xfrm>
            <a:prstGeom prst="rect">
              <a:avLst/>
            </a:prstGeom>
          </p:spPr>
        </p:pic>
        <p:sp>
          <p:nvSpPr>
            <p:cNvPr id="7" name="Right Arrow 6">
              <a:extLst>
                <a:ext uri="{FF2B5EF4-FFF2-40B4-BE49-F238E27FC236}">
                  <a16:creationId xmlns:a16="http://schemas.microsoft.com/office/drawing/2014/main" id="{DD8B2153-76DF-91C0-D971-DBB6442E7DDF}"/>
                </a:ext>
              </a:extLst>
            </p:cNvPr>
            <p:cNvSpPr/>
            <p:nvPr/>
          </p:nvSpPr>
          <p:spPr>
            <a:xfrm>
              <a:off x="384375" y="3180923"/>
              <a:ext cx="9816900" cy="353568"/>
            </a:xfrm>
            <a:prstGeom prst="rightArrow">
              <a:avLst>
                <a:gd name="adj1" fmla="val 36207"/>
                <a:gd name="adj2" fmla="val 98276"/>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7EBF4458-5EBA-90D6-ED41-A10AC3C3599A}"/>
                </a:ext>
              </a:extLst>
            </p:cNvPr>
            <p:cNvSpPr txBox="1"/>
            <p:nvPr/>
          </p:nvSpPr>
          <p:spPr>
            <a:xfrm>
              <a:off x="9935476" y="3317776"/>
              <a:ext cx="1571263" cy="830997"/>
            </a:xfrm>
            <a:prstGeom prst="rect">
              <a:avLst/>
            </a:prstGeom>
            <a:noFill/>
          </p:spPr>
          <p:txBody>
            <a:bodyPr wrap="none" rtlCol="0">
              <a:spAutoFit/>
            </a:bodyPr>
            <a:lstStyle>
              <a:defPPr>
                <a:defRPr lang="en-US"/>
              </a:defPPr>
              <a:lvl1pPr algn="ctr">
                <a:defRPr sz="2400" b="1">
                  <a:ln w="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cs typeface="Arial" panose="020B0604020202020204" pitchFamily="34" charset="0"/>
                </a:defRPr>
              </a:lvl1pPr>
            </a:lstStyle>
            <a:p>
              <a:r>
                <a:rPr lang="en-US" altLang="zh-CN" dirty="0"/>
                <a:t>Neural</a:t>
              </a:r>
            </a:p>
            <a:p>
              <a:r>
                <a:rPr lang="en-US" altLang="zh-CN" dirty="0"/>
                <a:t>Networks</a:t>
              </a:r>
            </a:p>
          </p:txBody>
        </p:sp>
        <p:cxnSp>
          <p:nvCxnSpPr>
            <p:cNvPr id="9" name="Straight Connector 8">
              <a:extLst>
                <a:ext uri="{FF2B5EF4-FFF2-40B4-BE49-F238E27FC236}">
                  <a16:creationId xmlns:a16="http://schemas.microsoft.com/office/drawing/2014/main" id="{90BE4385-F749-B6C4-DE51-4330E482A2BF}"/>
                </a:ext>
              </a:extLst>
            </p:cNvPr>
            <p:cNvCxnSpPr>
              <a:cxnSpLocks/>
            </p:cNvCxnSpPr>
            <p:nvPr/>
          </p:nvCxnSpPr>
          <p:spPr>
            <a:xfrm>
              <a:off x="1371516" y="2369472"/>
              <a:ext cx="0" cy="811451"/>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F46421F-67BD-4D8A-F204-2E1C95F6471F}"/>
                </a:ext>
              </a:extLst>
            </p:cNvPr>
            <p:cNvSpPr txBox="1"/>
            <p:nvPr/>
          </p:nvSpPr>
          <p:spPr>
            <a:xfrm>
              <a:off x="1346316" y="2303618"/>
              <a:ext cx="2691763" cy="369332"/>
            </a:xfrm>
            <a:prstGeom prst="rect">
              <a:avLst/>
            </a:prstGeom>
            <a:noFill/>
          </p:spPr>
          <p:txBody>
            <a:bodyPr wrap="none" rtlCol="0">
              <a:spAutoFit/>
            </a:bodyPr>
            <a:lstStyle/>
            <a:p>
              <a:r>
                <a:rPr lang="en-US" dirty="0" err="1"/>
                <a:t>Sarle</a:t>
              </a:r>
              <a:r>
                <a:rPr lang="en-US" dirty="0"/>
                <a:t> 1995 (early stopping)</a:t>
              </a:r>
            </a:p>
          </p:txBody>
        </p:sp>
        <p:cxnSp>
          <p:nvCxnSpPr>
            <p:cNvPr id="11" name="Straight Connector 10">
              <a:extLst>
                <a:ext uri="{FF2B5EF4-FFF2-40B4-BE49-F238E27FC236}">
                  <a16:creationId xmlns:a16="http://schemas.microsoft.com/office/drawing/2014/main" id="{C79B2C3F-A135-1BC9-6627-8BD9EA7B4C3A}"/>
                </a:ext>
              </a:extLst>
            </p:cNvPr>
            <p:cNvCxnSpPr>
              <a:cxnSpLocks/>
            </p:cNvCxnSpPr>
            <p:nvPr/>
          </p:nvCxnSpPr>
          <p:spPr>
            <a:xfrm>
              <a:off x="2594187" y="2775197"/>
              <a:ext cx="0" cy="457742"/>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8CC630A3-3839-30AB-3E52-CC08B88C86C5}"/>
                </a:ext>
              </a:extLst>
            </p:cNvPr>
            <p:cNvSpPr txBox="1"/>
            <p:nvPr/>
          </p:nvSpPr>
          <p:spPr>
            <a:xfrm>
              <a:off x="2613380" y="2648507"/>
              <a:ext cx="2274597" cy="369332"/>
            </a:xfrm>
            <a:prstGeom prst="rect">
              <a:avLst/>
            </a:prstGeom>
            <a:noFill/>
          </p:spPr>
          <p:txBody>
            <a:bodyPr wrap="none" rtlCol="0">
              <a:spAutoFit/>
            </a:bodyPr>
            <a:lstStyle/>
            <a:p>
              <a:r>
                <a:rPr lang="en-US" dirty="0"/>
                <a:t>Hagan 2009 (gradient)</a:t>
              </a:r>
            </a:p>
          </p:txBody>
        </p:sp>
        <p:sp>
          <p:nvSpPr>
            <p:cNvPr id="13" name="Rectangle 12">
              <a:extLst>
                <a:ext uri="{FF2B5EF4-FFF2-40B4-BE49-F238E27FC236}">
                  <a16:creationId xmlns:a16="http://schemas.microsoft.com/office/drawing/2014/main" id="{ACDBE882-F9C6-F8F0-2109-E1A2847B9026}"/>
                </a:ext>
              </a:extLst>
            </p:cNvPr>
            <p:cNvSpPr/>
            <p:nvPr/>
          </p:nvSpPr>
          <p:spPr>
            <a:xfrm>
              <a:off x="384375" y="1188690"/>
              <a:ext cx="3502369" cy="369332"/>
            </a:xfrm>
            <a:prstGeom prst="rect">
              <a:avLst/>
            </a:prstGeom>
            <a:noFill/>
          </p:spPr>
          <p:txBody>
            <a:bodyPr wrap="none" rtlCol="0">
              <a:spAutoFit/>
            </a:bodyPr>
            <a:lstStyle/>
            <a:p>
              <a:r>
                <a:rPr lang="en-US" dirty="0" err="1"/>
                <a:t>Rumelhart</a:t>
              </a:r>
              <a:r>
                <a:rPr lang="en-US" dirty="0"/>
                <a:t> 1986 (back propagating)</a:t>
              </a:r>
            </a:p>
          </p:txBody>
        </p:sp>
        <p:cxnSp>
          <p:nvCxnSpPr>
            <p:cNvPr id="14" name="Straight Connector 13">
              <a:extLst>
                <a:ext uri="{FF2B5EF4-FFF2-40B4-BE49-F238E27FC236}">
                  <a16:creationId xmlns:a16="http://schemas.microsoft.com/office/drawing/2014/main" id="{52B0C4DB-64AA-FA57-2701-DF4764688848}"/>
                </a:ext>
              </a:extLst>
            </p:cNvPr>
            <p:cNvCxnSpPr>
              <a:cxnSpLocks/>
            </p:cNvCxnSpPr>
            <p:nvPr/>
          </p:nvCxnSpPr>
          <p:spPr>
            <a:xfrm>
              <a:off x="403429" y="1330725"/>
              <a:ext cx="0" cy="1850198"/>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CEAC2800-954A-173E-0579-2AF37D8444E8}"/>
                </a:ext>
              </a:extLst>
            </p:cNvPr>
            <p:cNvSpPr/>
            <p:nvPr/>
          </p:nvSpPr>
          <p:spPr>
            <a:xfrm>
              <a:off x="600891" y="1546156"/>
              <a:ext cx="2421047" cy="369332"/>
            </a:xfrm>
            <a:prstGeom prst="rect">
              <a:avLst/>
            </a:prstGeom>
          </p:spPr>
          <p:txBody>
            <a:bodyPr wrap="none">
              <a:spAutoFit/>
            </a:bodyPr>
            <a:lstStyle/>
            <a:p>
              <a:r>
                <a:rPr lang="en-US" dirty="0" err="1">
                  <a:solidFill>
                    <a:srgbClr val="000000"/>
                  </a:solidFill>
                  <a:latin typeface="Calibri" panose="020F0502020204030204" pitchFamily="34" charset="0"/>
                  <a:cs typeface="Calibri" panose="020F0502020204030204" pitchFamily="34" charset="0"/>
                </a:rPr>
                <a:t>Hornik</a:t>
              </a:r>
              <a:r>
                <a:rPr lang="en-US" dirty="0">
                  <a:solidFill>
                    <a:srgbClr val="000000"/>
                  </a:solidFill>
                  <a:latin typeface="Calibri" panose="020F0502020204030204" pitchFamily="34" charset="0"/>
                  <a:cs typeface="Calibri" panose="020F0502020204030204" pitchFamily="34" charset="0"/>
                </a:rPr>
                <a:t> 1989 (universal)</a:t>
              </a:r>
              <a:endParaRPr lang="en-US" dirty="0">
                <a:solidFill>
                  <a:srgbClr val="000000"/>
                </a:solidFill>
                <a:effectLst/>
                <a:latin typeface="Calibri" panose="020F0502020204030204" pitchFamily="34" charset="0"/>
                <a:cs typeface="Calibri" panose="020F0502020204030204" pitchFamily="34" charset="0"/>
              </a:endParaRPr>
            </a:p>
          </p:txBody>
        </p:sp>
        <p:cxnSp>
          <p:nvCxnSpPr>
            <p:cNvPr id="16" name="Straight Connector 15">
              <a:extLst>
                <a:ext uri="{FF2B5EF4-FFF2-40B4-BE49-F238E27FC236}">
                  <a16:creationId xmlns:a16="http://schemas.microsoft.com/office/drawing/2014/main" id="{274DECBC-9E42-A82C-1DDE-67E3FC6CF2BC}"/>
                </a:ext>
              </a:extLst>
            </p:cNvPr>
            <p:cNvCxnSpPr>
              <a:cxnSpLocks/>
            </p:cNvCxnSpPr>
            <p:nvPr/>
          </p:nvCxnSpPr>
          <p:spPr>
            <a:xfrm>
              <a:off x="612977" y="1742688"/>
              <a:ext cx="0" cy="1438235"/>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AA384760-DA70-99E1-2258-D9D57DBB80B6}"/>
                </a:ext>
              </a:extLst>
            </p:cNvPr>
            <p:cNvSpPr/>
            <p:nvPr/>
          </p:nvSpPr>
          <p:spPr>
            <a:xfrm>
              <a:off x="1153710" y="1889333"/>
              <a:ext cx="3604385" cy="369332"/>
            </a:xfrm>
            <a:prstGeom prst="rect">
              <a:avLst/>
            </a:prstGeom>
          </p:spPr>
          <p:txBody>
            <a:bodyPr wrap="none">
              <a:spAutoFit/>
            </a:bodyPr>
            <a:lstStyle/>
            <a:p>
              <a:r>
                <a:rPr lang="en-US" dirty="0">
                  <a:solidFill>
                    <a:srgbClr val="000000"/>
                  </a:solidFill>
                  <a:latin typeface="Calibri" panose="020F0502020204030204" pitchFamily="34" charset="0"/>
                  <a:cs typeface="Calibri" panose="020F0502020204030204" pitchFamily="34" charset="0"/>
                </a:rPr>
                <a:t>Hagan 1994 (Levenberg-Marquardt)</a:t>
              </a:r>
              <a:endParaRPr lang="en-US" dirty="0">
                <a:solidFill>
                  <a:srgbClr val="000000"/>
                </a:solidFill>
                <a:effectLst/>
                <a:latin typeface="Calibri" panose="020F0502020204030204" pitchFamily="34" charset="0"/>
                <a:cs typeface="Calibri" panose="020F0502020204030204" pitchFamily="34" charset="0"/>
              </a:endParaRPr>
            </a:p>
          </p:txBody>
        </p:sp>
        <p:cxnSp>
          <p:nvCxnSpPr>
            <p:cNvPr id="18" name="Straight Connector 17">
              <a:extLst>
                <a:ext uri="{FF2B5EF4-FFF2-40B4-BE49-F238E27FC236}">
                  <a16:creationId xmlns:a16="http://schemas.microsoft.com/office/drawing/2014/main" id="{A15075F5-8589-7634-EA65-0668509E709C}"/>
                </a:ext>
              </a:extLst>
            </p:cNvPr>
            <p:cNvCxnSpPr>
              <a:cxnSpLocks/>
              <a:stCxn id="17" idx="1"/>
            </p:cNvCxnSpPr>
            <p:nvPr/>
          </p:nvCxnSpPr>
          <p:spPr>
            <a:xfrm>
              <a:off x="1153710" y="2073999"/>
              <a:ext cx="13020" cy="1106924"/>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95B513CA-57AB-1344-0BCB-A594E8321EE6}"/>
                </a:ext>
              </a:extLst>
            </p:cNvPr>
            <p:cNvSpPr txBox="1"/>
            <p:nvPr/>
          </p:nvSpPr>
          <p:spPr>
            <a:xfrm>
              <a:off x="1314367" y="4406005"/>
              <a:ext cx="2516266" cy="369332"/>
            </a:xfrm>
            <a:prstGeom prst="rect">
              <a:avLst/>
            </a:prstGeom>
            <a:noFill/>
          </p:spPr>
          <p:txBody>
            <a:bodyPr wrap="none" rtlCol="0">
              <a:spAutoFit/>
            </a:bodyPr>
            <a:lstStyle/>
            <a:p>
              <a:r>
                <a:rPr lang="en-US" dirty="0"/>
                <a:t>Blank 1995 (first NN PES)</a:t>
              </a:r>
            </a:p>
          </p:txBody>
        </p:sp>
        <p:cxnSp>
          <p:nvCxnSpPr>
            <p:cNvPr id="20" name="Straight Connector 19">
              <a:extLst>
                <a:ext uri="{FF2B5EF4-FFF2-40B4-BE49-F238E27FC236}">
                  <a16:creationId xmlns:a16="http://schemas.microsoft.com/office/drawing/2014/main" id="{AE9C4DF9-DBF9-DC81-A89D-0AE7C775878F}"/>
                </a:ext>
              </a:extLst>
            </p:cNvPr>
            <p:cNvCxnSpPr>
              <a:cxnSpLocks/>
            </p:cNvCxnSpPr>
            <p:nvPr/>
          </p:nvCxnSpPr>
          <p:spPr>
            <a:xfrm>
              <a:off x="1371516" y="3516569"/>
              <a:ext cx="0" cy="118230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1C705CD2-8ADA-4BF4-BCE3-275184064366}"/>
                </a:ext>
              </a:extLst>
            </p:cNvPr>
            <p:cNvSpPr/>
            <p:nvPr/>
          </p:nvSpPr>
          <p:spPr>
            <a:xfrm>
              <a:off x="2208416" y="4064357"/>
              <a:ext cx="2076081" cy="369332"/>
            </a:xfrm>
            <a:prstGeom prst="rect">
              <a:avLst/>
            </a:prstGeom>
            <a:noFill/>
          </p:spPr>
          <p:txBody>
            <a:bodyPr wrap="none" rtlCol="0">
              <a:spAutoFit/>
            </a:bodyPr>
            <a:lstStyle/>
            <a:p>
              <a:r>
                <a:rPr lang="en-US" altLang="zh-CN" dirty="0" err="1"/>
                <a:t>Behler</a:t>
              </a:r>
              <a:r>
                <a:rPr lang="en-US" altLang="zh-CN" dirty="0"/>
                <a:t> 2007 (At-NN)</a:t>
              </a:r>
              <a:endParaRPr lang="en-US" dirty="0"/>
            </a:p>
          </p:txBody>
        </p:sp>
        <p:cxnSp>
          <p:nvCxnSpPr>
            <p:cNvPr id="22" name="Straight Connector 21">
              <a:extLst>
                <a:ext uri="{FF2B5EF4-FFF2-40B4-BE49-F238E27FC236}">
                  <a16:creationId xmlns:a16="http://schemas.microsoft.com/office/drawing/2014/main" id="{565FFCC7-E810-3090-EB3E-48A098343DD5}"/>
                </a:ext>
              </a:extLst>
            </p:cNvPr>
            <p:cNvCxnSpPr>
              <a:cxnSpLocks/>
            </p:cNvCxnSpPr>
            <p:nvPr/>
          </p:nvCxnSpPr>
          <p:spPr>
            <a:xfrm>
              <a:off x="2256524" y="3529251"/>
              <a:ext cx="0" cy="884737"/>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BE6D55E3-36E6-514A-B342-412861EC663B}"/>
                </a:ext>
              </a:extLst>
            </p:cNvPr>
            <p:cNvCxnSpPr>
              <a:cxnSpLocks/>
              <a:endCxn id="24" idx="1"/>
            </p:cNvCxnSpPr>
            <p:nvPr/>
          </p:nvCxnSpPr>
          <p:spPr>
            <a:xfrm>
              <a:off x="4257210" y="3488471"/>
              <a:ext cx="0" cy="674275"/>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24" name="Rectangle 23">
              <a:extLst>
                <a:ext uri="{FF2B5EF4-FFF2-40B4-BE49-F238E27FC236}">
                  <a16:creationId xmlns:a16="http://schemas.microsoft.com/office/drawing/2014/main" id="{8A56FFCE-6C2E-CD92-8DD1-5A4426F6F86E}"/>
                </a:ext>
              </a:extLst>
            </p:cNvPr>
            <p:cNvSpPr/>
            <p:nvPr/>
          </p:nvSpPr>
          <p:spPr>
            <a:xfrm>
              <a:off x="4257210" y="3978080"/>
              <a:ext cx="2246128" cy="369332"/>
            </a:xfrm>
            <a:prstGeom prst="rect">
              <a:avLst/>
            </a:prstGeom>
            <a:noFill/>
          </p:spPr>
          <p:txBody>
            <a:bodyPr wrap="none" rtlCol="0">
              <a:spAutoFit/>
            </a:bodyPr>
            <a:lstStyle/>
            <a:p>
              <a:r>
                <a:rPr lang="en-US" altLang="zh-CN" dirty="0">
                  <a:solidFill>
                    <a:srgbClr val="C00000"/>
                  </a:solidFill>
                </a:rPr>
                <a:t>Chen 2013 (NN-QMD)</a:t>
              </a:r>
              <a:endParaRPr lang="en-US" dirty="0">
                <a:solidFill>
                  <a:srgbClr val="C00000"/>
                </a:solidFill>
              </a:endParaRPr>
            </a:p>
          </p:txBody>
        </p:sp>
        <p:cxnSp>
          <p:nvCxnSpPr>
            <p:cNvPr id="25" name="Straight Connector 24">
              <a:extLst>
                <a:ext uri="{FF2B5EF4-FFF2-40B4-BE49-F238E27FC236}">
                  <a16:creationId xmlns:a16="http://schemas.microsoft.com/office/drawing/2014/main" id="{4B0D973E-54AC-F712-1E80-8DDB9E2A30B2}"/>
                </a:ext>
              </a:extLst>
            </p:cNvPr>
            <p:cNvCxnSpPr>
              <a:cxnSpLocks/>
            </p:cNvCxnSpPr>
            <p:nvPr/>
          </p:nvCxnSpPr>
          <p:spPr>
            <a:xfrm flipH="1">
              <a:off x="4858859" y="3481602"/>
              <a:ext cx="4030" cy="50362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26" name="Rectangle 25">
              <a:extLst>
                <a:ext uri="{FF2B5EF4-FFF2-40B4-BE49-F238E27FC236}">
                  <a16:creationId xmlns:a16="http://schemas.microsoft.com/office/drawing/2014/main" id="{B5A9BE82-DC2F-0755-3C68-B6B9E41E1510}"/>
                </a:ext>
              </a:extLst>
            </p:cNvPr>
            <p:cNvSpPr/>
            <p:nvPr/>
          </p:nvSpPr>
          <p:spPr>
            <a:xfrm>
              <a:off x="4862889" y="3733275"/>
              <a:ext cx="2024465" cy="369332"/>
            </a:xfrm>
            <a:prstGeom prst="rect">
              <a:avLst/>
            </a:prstGeom>
            <a:noFill/>
          </p:spPr>
          <p:txBody>
            <a:bodyPr wrap="none" rtlCol="0">
              <a:spAutoFit/>
            </a:bodyPr>
            <a:lstStyle/>
            <a:p>
              <a:r>
                <a:rPr lang="en-US" altLang="zh-CN" dirty="0">
                  <a:solidFill>
                    <a:srgbClr val="0070C0"/>
                  </a:solidFill>
                </a:rPr>
                <a:t>Jiang 2015 (PIP-NN)</a:t>
              </a:r>
              <a:endParaRPr lang="en-US" dirty="0">
                <a:solidFill>
                  <a:srgbClr val="0070C0"/>
                </a:solidFill>
              </a:endParaRPr>
            </a:p>
          </p:txBody>
        </p:sp>
        <p:sp>
          <p:nvSpPr>
            <p:cNvPr id="27" name="Rectangle 26">
              <a:extLst>
                <a:ext uri="{FF2B5EF4-FFF2-40B4-BE49-F238E27FC236}">
                  <a16:creationId xmlns:a16="http://schemas.microsoft.com/office/drawing/2014/main" id="{092C5182-3080-3812-E398-6F7987157859}"/>
                </a:ext>
              </a:extLst>
            </p:cNvPr>
            <p:cNvSpPr/>
            <p:nvPr/>
          </p:nvSpPr>
          <p:spPr>
            <a:xfrm>
              <a:off x="5620704" y="3474181"/>
              <a:ext cx="1891865" cy="369332"/>
            </a:xfrm>
            <a:prstGeom prst="rect">
              <a:avLst/>
            </a:prstGeom>
            <a:noFill/>
          </p:spPr>
          <p:txBody>
            <a:bodyPr wrap="none" rtlCol="0">
              <a:spAutoFit/>
            </a:bodyPr>
            <a:lstStyle/>
            <a:p>
              <a:r>
                <a:rPr lang="en-US" altLang="zh-CN" dirty="0">
                  <a:solidFill>
                    <a:srgbClr val="C00000"/>
                  </a:solidFill>
                </a:rPr>
                <a:t>Shao 2016 (FI-NN)</a:t>
              </a:r>
              <a:endParaRPr lang="en-US" dirty="0">
                <a:solidFill>
                  <a:srgbClr val="C00000"/>
                </a:solidFill>
              </a:endParaRPr>
            </a:p>
          </p:txBody>
        </p:sp>
        <p:cxnSp>
          <p:nvCxnSpPr>
            <p:cNvPr id="28" name="Straight Connector 27">
              <a:extLst>
                <a:ext uri="{FF2B5EF4-FFF2-40B4-BE49-F238E27FC236}">
                  <a16:creationId xmlns:a16="http://schemas.microsoft.com/office/drawing/2014/main" id="{9CBBCA82-99EF-4A72-EDD9-C6F896C52C16}"/>
                </a:ext>
              </a:extLst>
            </p:cNvPr>
            <p:cNvCxnSpPr>
              <a:cxnSpLocks/>
              <a:endCxn id="27" idx="1"/>
            </p:cNvCxnSpPr>
            <p:nvPr/>
          </p:nvCxnSpPr>
          <p:spPr>
            <a:xfrm>
              <a:off x="5620704" y="3438738"/>
              <a:ext cx="0" cy="220109"/>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29" name="Rectangle 28">
              <a:extLst>
                <a:ext uri="{FF2B5EF4-FFF2-40B4-BE49-F238E27FC236}">
                  <a16:creationId xmlns:a16="http://schemas.microsoft.com/office/drawing/2014/main" id="{B53EA655-46B0-9D3A-B20F-76A11B65749E}"/>
                </a:ext>
              </a:extLst>
            </p:cNvPr>
            <p:cNvSpPr/>
            <p:nvPr/>
          </p:nvSpPr>
          <p:spPr>
            <a:xfrm>
              <a:off x="7642449" y="1558022"/>
              <a:ext cx="1627369" cy="369332"/>
            </a:xfrm>
            <a:prstGeom prst="rect">
              <a:avLst/>
            </a:prstGeom>
            <a:noFill/>
          </p:spPr>
          <p:txBody>
            <a:bodyPr wrap="none" rtlCol="0">
              <a:spAutoFit/>
            </a:bodyPr>
            <a:lstStyle/>
            <a:p>
              <a:r>
                <a:rPr lang="en-US" altLang="zh-CN" dirty="0"/>
                <a:t>Liu 2018 (LASP)</a:t>
              </a:r>
              <a:endParaRPr lang="en-US" dirty="0"/>
            </a:p>
          </p:txBody>
        </p:sp>
        <p:cxnSp>
          <p:nvCxnSpPr>
            <p:cNvPr id="30" name="Straight Connector 29">
              <a:extLst>
                <a:ext uri="{FF2B5EF4-FFF2-40B4-BE49-F238E27FC236}">
                  <a16:creationId xmlns:a16="http://schemas.microsoft.com/office/drawing/2014/main" id="{CB273DFB-A6BB-B4B5-FDAA-38C46F25748B}"/>
                </a:ext>
              </a:extLst>
            </p:cNvPr>
            <p:cNvCxnSpPr>
              <a:cxnSpLocks/>
            </p:cNvCxnSpPr>
            <p:nvPr/>
          </p:nvCxnSpPr>
          <p:spPr>
            <a:xfrm>
              <a:off x="4858858" y="1714008"/>
              <a:ext cx="0" cy="151194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EFA7BEF4-1D3B-7EC6-D639-50ED248444E2}"/>
                </a:ext>
              </a:extLst>
            </p:cNvPr>
            <p:cNvSpPr/>
            <p:nvPr/>
          </p:nvSpPr>
          <p:spPr>
            <a:xfrm>
              <a:off x="7642449" y="1921417"/>
              <a:ext cx="2398798" cy="369332"/>
            </a:xfrm>
            <a:prstGeom prst="rect">
              <a:avLst/>
            </a:prstGeom>
            <a:noFill/>
          </p:spPr>
          <p:txBody>
            <a:bodyPr wrap="none" rtlCol="0">
              <a:spAutoFit/>
            </a:bodyPr>
            <a:lstStyle/>
            <a:p>
              <a:r>
                <a:rPr lang="en-US" altLang="zh-CN" dirty="0">
                  <a:solidFill>
                    <a:srgbClr val="0070C0"/>
                  </a:solidFill>
                </a:rPr>
                <a:t>E 2018 (Deep Potential)</a:t>
              </a:r>
              <a:endParaRPr lang="en-US" dirty="0">
                <a:solidFill>
                  <a:srgbClr val="0070C0"/>
                </a:solidFill>
              </a:endParaRPr>
            </a:p>
          </p:txBody>
        </p:sp>
        <p:sp>
          <p:nvSpPr>
            <p:cNvPr id="33" name="Rectangle 32">
              <a:extLst>
                <a:ext uri="{FF2B5EF4-FFF2-40B4-BE49-F238E27FC236}">
                  <a16:creationId xmlns:a16="http://schemas.microsoft.com/office/drawing/2014/main" id="{9576F783-85B5-2441-5C55-16E163A17413}"/>
                </a:ext>
              </a:extLst>
            </p:cNvPr>
            <p:cNvSpPr/>
            <p:nvPr/>
          </p:nvSpPr>
          <p:spPr>
            <a:xfrm>
              <a:off x="7809097" y="2608084"/>
              <a:ext cx="2721130" cy="369332"/>
            </a:xfrm>
            <a:prstGeom prst="rect">
              <a:avLst/>
            </a:prstGeom>
            <a:noFill/>
          </p:spPr>
          <p:txBody>
            <a:bodyPr wrap="none" rtlCol="0">
              <a:spAutoFit/>
            </a:bodyPr>
            <a:lstStyle/>
            <a:p>
              <a:r>
                <a:rPr lang="en-US" dirty="0"/>
                <a:t>HUAWEI 2019 (</a:t>
              </a:r>
              <a:r>
                <a:rPr lang="en-US" dirty="0" err="1"/>
                <a:t>MindSpore</a:t>
              </a:r>
              <a:r>
                <a:rPr lang="en-US" dirty="0"/>
                <a:t>)</a:t>
              </a:r>
            </a:p>
          </p:txBody>
        </p:sp>
        <p:sp>
          <p:nvSpPr>
            <p:cNvPr id="34" name="Rectangle 33">
              <a:extLst>
                <a:ext uri="{FF2B5EF4-FFF2-40B4-BE49-F238E27FC236}">
                  <a16:creationId xmlns:a16="http://schemas.microsoft.com/office/drawing/2014/main" id="{A0C29131-3E2A-33AC-C2A6-DAAF6E9C9861}"/>
                </a:ext>
              </a:extLst>
            </p:cNvPr>
            <p:cNvSpPr/>
            <p:nvPr/>
          </p:nvSpPr>
          <p:spPr>
            <a:xfrm>
              <a:off x="4869595" y="2131811"/>
              <a:ext cx="2771336" cy="369332"/>
            </a:xfrm>
            <a:prstGeom prst="rect">
              <a:avLst/>
            </a:prstGeom>
            <a:noFill/>
          </p:spPr>
          <p:txBody>
            <a:bodyPr wrap="none" rtlCol="0">
              <a:spAutoFit/>
            </a:bodyPr>
            <a:lstStyle/>
            <a:p>
              <a:r>
                <a:rPr lang="en-US" dirty="0"/>
                <a:t>GOOGLE 2015 (TensorFlow)</a:t>
              </a:r>
            </a:p>
          </p:txBody>
        </p:sp>
        <p:cxnSp>
          <p:nvCxnSpPr>
            <p:cNvPr id="35" name="Straight Connector 34">
              <a:extLst>
                <a:ext uri="{FF2B5EF4-FFF2-40B4-BE49-F238E27FC236}">
                  <a16:creationId xmlns:a16="http://schemas.microsoft.com/office/drawing/2014/main" id="{2939C340-E993-90BA-6520-3D72551F97EE}"/>
                </a:ext>
              </a:extLst>
            </p:cNvPr>
            <p:cNvCxnSpPr>
              <a:cxnSpLocks/>
            </p:cNvCxnSpPr>
            <p:nvPr/>
          </p:nvCxnSpPr>
          <p:spPr>
            <a:xfrm>
              <a:off x="7641586" y="1693392"/>
              <a:ext cx="0" cy="151194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50826C1D-A32D-F27F-EF57-91F8C0C31445}"/>
                </a:ext>
              </a:extLst>
            </p:cNvPr>
            <p:cNvCxnSpPr>
              <a:cxnSpLocks/>
            </p:cNvCxnSpPr>
            <p:nvPr/>
          </p:nvCxnSpPr>
          <p:spPr>
            <a:xfrm>
              <a:off x="7809097" y="2627461"/>
              <a:ext cx="0" cy="588071"/>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8710E774-4524-FF68-0746-FAD4370C5D31}"/>
                </a:ext>
              </a:extLst>
            </p:cNvPr>
            <p:cNvSpPr/>
            <p:nvPr/>
          </p:nvSpPr>
          <p:spPr>
            <a:xfrm>
              <a:off x="7821558" y="3585177"/>
              <a:ext cx="1977464" cy="369332"/>
            </a:xfrm>
            <a:prstGeom prst="rect">
              <a:avLst/>
            </a:prstGeom>
            <a:noFill/>
          </p:spPr>
          <p:txBody>
            <a:bodyPr wrap="none" rtlCol="0">
              <a:spAutoFit/>
            </a:bodyPr>
            <a:lstStyle/>
            <a:p>
              <a:r>
                <a:rPr lang="en-US" altLang="zh-CN" dirty="0">
                  <a:solidFill>
                    <a:srgbClr val="0070C0"/>
                  </a:solidFill>
                </a:rPr>
                <a:t>Jiang 2019 (EANN)</a:t>
              </a:r>
              <a:endParaRPr lang="en-US" dirty="0">
                <a:solidFill>
                  <a:srgbClr val="0070C0"/>
                </a:solidFill>
              </a:endParaRPr>
            </a:p>
          </p:txBody>
        </p:sp>
        <p:cxnSp>
          <p:nvCxnSpPr>
            <p:cNvPr id="38" name="Straight Connector 37">
              <a:extLst>
                <a:ext uri="{FF2B5EF4-FFF2-40B4-BE49-F238E27FC236}">
                  <a16:creationId xmlns:a16="http://schemas.microsoft.com/office/drawing/2014/main" id="{ED654757-A396-04F9-3246-C999F6AACB23}"/>
                </a:ext>
              </a:extLst>
            </p:cNvPr>
            <p:cNvCxnSpPr>
              <a:cxnSpLocks/>
            </p:cNvCxnSpPr>
            <p:nvPr/>
          </p:nvCxnSpPr>
          <p:spPr>
            <a:xfrm>
              <a:off x="7809097" y="3459919"/>
              <a:ext cx="0" cy="365689"/>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45838209-1A0C-A7D2-E2ED-DC234D878458}"/>
                </a:ext>
              </a:extLst>
            </p:cNvPr>
            <p:cNvCxnSpPr>
              <a:cxnSpLocks/>
            </p:cNvCxnSpPr>
            <p:nvPr/>
          </p:nvCxnSpPr>
          <p:spPr>
            <a:xfrm>
              <a:off x="5620704" y="2608084"/>
              <a:ext cx="0" cy="608142"/>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51" name="Rectangle 50">
              <a:extLst>
                <a:ext uri="{FF2B5EF4-FFF2-40B4-BE49-F238E27FC236}">
                  <a16:creationId xmlns:a16="http://schemas.microsoft.com/office/drawing/2014/main" id="{1816D697-F3CE-B3C0-4198-C24F949D0F8A}"/>
                </a:ext>
              </a:extLst>
            </p:cNvPr>
            <p:cNvSpPr/>
            <p:nvPr/>
          </p:nvSpPr>
          <p:spPr>
            <a:xfrm>
              <a:off x="5595228" y="2629610"/>
              <a:ext cx="2177651" cy="369332"/>
            </a:xfrm>
            <a:prstGeom prst="rect">
              <a:avLst/>
            </a:prstGeom>
            <a:noFill/>
          </p:spPr>
          <p:txBody>
            <a:bodyPr wrap="square" rtlCol="0">
              <a:spAutoFit/>
            </a:bodyPr>
            <a:lstStyle/>
            <a:p>
              <a:r>
                <a:rPr lang="en-US" dirty="0"/>
                <a:t>META 2016 (</a:t>
              </a:r>
              <a:r>
                <a:rPr lang="en-US" dirty="0" err="1"/>
                <a:t>Pytorch</a:t>
              </a:r>
              <a:r>
                <a:rPr lang="en-US" dirty="0"/>
                <a:t>)</a:t>
              </a:r>
            </a:p>
          </p:txBody>
        </p:sp>
      </p:grpSp>
    </p:spTree>
    <p:extLst>
      <p:ext uri="{BB962C8B-B14F-4D97-AF65-F5344CB8AC3E}">
        <p14:creationId xmlns:p14="http://schemas.microsoft.com/office/powerpoint/2010/main" val="3043506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9">
            <a:extLst>
              <a:ext uri="{FF2B5EF4-FFF2-40B4-BE49-F238E27FC236}">
                <a16:creationId xmlns:a16="http://schemas.microsoft.com/office/drawing/2014/main" id="{BEF38BC7-FCA7-AA45-ACFE-DA3B3B3734A9}"/>
              </a:ext>
            </a:extLst>
          </p:cNvPr>
          <p:cNvGraphicFramePr/>
          <p:nvPr>
            <p:extLst>
              <p:ext uri="{D42A27DB-BD31-4B8C-83A1-F6EECF244321}">
                <p14:modId xmlns:p14="http://schemas.microsoft.com/office/powerpoint/2010/main" val="2735296050"/>
              </p:ext>
            </p:extLst>
          </p:nvPr>
        </p:nvGraphicFramePr>
        <p:xfrm>
          <a:off x="6152034" y="1828902"/>
          <a:ext cx="5425565" cy="40302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矩形 20">
            <a:extLst>
              <a:ext uri="{FF2B5EF4-FFF2-40B4-BE49-F238E27FC236}">
                <a16:creationId xmlns:a16="http://schemas.microsoft.com/office/drawing/2014/main" id="{BC459EB8-1BA1-F945-BE4A-1AE87A4DB5DD}"/>
              </a:ext>
            </a:extLst>
          </p:cNvPr>
          <p:cNvSpPr/>
          <p:nvPr/>
        </p:nvSpPr>
        <p:spPr>
          <a:xfrm>
            <a:off x="6487039" y="1243476"/>
            <a:ext cx="3163495" cy="461665"/>
          </a:xfrm>
          <a:prstGeom prst="rect">
            <a:avLst/>
          </a:prstGeom>
        </p:spPr>
        <p:txBody>
          <a:bodyPr wrap="none">
            <a:spAutoFit/>
          </a:bodyPr>
          <a:lstStyle/>
          <a:p>
            <a:pPr marL="342900" lvl="0" indent="-342900">
              <a:buFont typeface="Arial" panose="020B0604020202020204" pitchFamily="34" charset="0"/>
              <a:buChar char="•"/>
            </a:pPr>
            <a:r>
              <a:rPr lang="en-US" altLang="zh-CN" sz="2400" dirty="0">
                <a:solidFill>
                  <a:srgbClr val="5B9BD5">
                    <a:lumMod val="50000"/>
                  </a:srgbClr>
                </a:solidFill>
                <a:latin typeface="微软雅黑" panose="020B0503020204020204" pitchFamily="34" charset="-122"/>
                <a:ea typeface="微软雅黑" panose="020B0503020204020204" pitchFamily="34" charset="-122"/>
                <a:cs typeface="Times New Roman" pitchFamily="18" charset="0"/>
              </a:rPr>
              <a:t>NN-based fittings</a:t>
            </a:r>
          </a:p>
        </p:txBody>
      </p:sp>
      <p:grpSp>
        <p:nvGrpSpPr>
          <p:cNvPr id="5" name="组合 1">
            <a:extLst>
              <a:ext uri="{FF2B5EF4-FFF2-40B4-BE49-F238E27FC236}">
                <a16:creationId xmlns:a16="http://schemas.microsoft.com/office/drawing/2014/main" id="{F9543396-8F65-104D-87FD-C602FE1CC4BA}"/>
              </a:ext>
            </a:extLst>
          </p:cNvPr>
          <p:cNvGrpSpPr/>
          <p:nvPr/>
        </p:nvGrpSpPr>
        <p:grpSpPr>
          <a:xfrm>
            <a:off x="665557" y="1291062"/>
            <a:ext cx="4335317" cy="3725358"/>
            <a:chOff x="44788" y="806303"/>
            <a:chExt cx="4335317" cy="3197731"/>
          </a:xfrm>
        </p:grpSpPr>
        <p:grpSp>
          <p:nvGrpSpPr>
            <p:cNvPr id="6" name="组合 2">
              <a:extLst>
                <a:ext uri="{FF2B5EF4-FFF2-40B4-BE49-F238E27FC236}">
                  <a16:creationId xmlns:a16="http://schemas.microsoft.com/office/drawing/2014/main" id="{4779B159-6576-0C4F-8C05-B373F960D011}"/>
                </a:ext>
              </a:extLst>
            </p:cNvPr>
            <p:cNvGrpSpPr/>
            <p:nvPr/>
          </p:nvGrpSpPr>
          <p:grpSpPr>
            <a:xfrm>
              <a:off x="219075" y="1576268"/>
              <a:ext cx="1872000" cy="432000"/>
              <a:chOff x="895350" y="1509593"/>
              <a:chExt cx="1872000" cy="432000"/>
            </a:xfrm>
          </p:grpSpPr>
          <p:sp>
            <p:nvSpPr>
              <p:cNvPr id="21" name="椭圆 17">
                <a:extLst>
                  <a:ext uri="{FF2B5EF4-FFF2-40B4-BE49-F238E27FC236}">
                    <a16:creationId xmlns:a16="http://schemas.microsoft.com/office/drawing/2014/main" id="{3ADE0019-ED5E-834C-A0F5-03095F93F35F}"/>
                  </a:ext>
                </a:extLst>
              </p:cNvPr>
              <p:cNvSpPr/>
              <p:nvPr/>
            </p:nvSpPr>
            <p:spPr>
              <a:xfrm>
                <a:off x="895350" y="1509593"/>
                <a:ext cx="1872000" cy="4320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22" name="矩形 18">
                <a:extLst>
                  <a:ext uri="{FF2B5EF4-FFF2-40B4-BE49-F238E27FC236}">
                    <a16:creationId xmlns:a16="http://schemas.microsoft.com/office/drawing/2014/main" id="{98B2FAFB-2A42-064E-82FD-6436FEE3A2E1}"/>
                  </a:ext>
                </a:extLst>
              </p:cNvPr>
              <p:cNvSpPr/>
              <p:nvPr/>
            </p:nvSpPr>
            <p:spPr>
              <a:xfrm>
                <a:off x="1376739" y="1525538"/>
                <a:ext cx="909224" cy="343442"/>
              </a:xfrm>
              <a:prstGeom prst="rect">
                <a:avLst/>
              </a:prstGeom>
            </p:spPr>
            <p:txBody>
              <a:bodyPr wrap="none">
                <a:spAutoFit/>
              </a:bodyPr>
              <a:lstStyle/>
              <a:p>
                <a:pPr algn="ctr"/>
                <a:r>
                  <a:rPr lang="en-US" altLang="zh-CN" sz="2000" dirty="0">
                    <a:latin typeface="微软雅黑" panose="020B0503020204020204" pitchFamily="34" charset="-122"/>
                    <a:ea typeface="微软雅黑" panose="020B0503020204020204" pitchFamily="34" charset="-122"/>
                  </a:rPr>
                  <a:t>spline</a:t>
                </a:r>
                <a:endParaRPr lang="zh-CN" altLang="en-US" sz="2000" dirty="0">
                  <a:latin typeface="微软雅黑" panose="020B0503020204020204" pitchFamily="34" charset="-122"/>
                  <a:ea typeface="微软雅黑" panose="020B0503020204020204" pitchFamily="34" charset="-122"/>
                </a:endParaRPr>
              </a:p>
            </p:txBody>
          </p:sp>
        </p:grpSp>
        <p:grpSp>
          <p:nvGrpSpPr>
            <p:cNvPr id="7" name="组合 3">
              <a:extLst>
                <a:ext uri="{FF2B5EF4-FFF2-40B4-BE49-F238E27FC236}">
                  <a16:creationId xmlns:a16="http://schemas.microsoft.com/office/drawing/2014/main" id="{9F9AA2F7-E74C-174E-9641-285C6B584C67}"/>
                </a:ext>
              </a:extLst>
            </p:cNvPr>
            <p:cNvGrpSpPr/>
            <p:nvPr/>
          </p:nvGrpSpPr>
          <p:grpSpPr>
            <a:xfrm>
              <a:off x="263702" y="2263538"/>
              <a:ext cx="1875450" cy="432000"/>
              <a:chOff x="893626" y="1636393"/>
              <a:chExt cx="1875450" cy="432000"/>
            </a:xfrm>
          </p:grpSpPr>
          <p:sp>
            <p:nvSpPr>
              <p:cNvPr id="19" name="椭圆 15">
                <a:extLst>
                  <a:ext uri="{FF2B5EF4-FFF2-40B4-BE49-F238E27FC236}">
                    <a16:creationId xmlns:a16="http://schemas.microsoft.com/office/drawing/2014/main" id="{35F0D2CB-425F-4845-9E6A-EFDC2267831C}"/>
                  </a:ext>
                </a:extLst>
              </p:cNvPr>
              <p:cNvSpPr/>
              <p:nvPr/>
            </p:nvSpPr>
            <p:spPr>
              <a:xfrm>
                <a:off x="895350" y="1636393"/>
                <a:ext cx="1872000" cy="4320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20" name="矩形 16">
                <a:extLst>
                  <a:ext uri="{FF2B5EF4-FFF2-40B4-BE49-F238E27FC236}">
                    <a16:creationId xmlns:a16="http://schemas.microsoft.com/office/drawing/2014/main" id="{51A095EE-FC38-EC4E-81C3-34593A614C0A}"/>
                  </a:ext>
                </a:extLst>
              </p:cNvPr>
              <p:cNvSpPr/>
              <p:nvPr/>
            </p:nvSpPr>
            <p:spPr>
              <a:xfrm>
                <a:off x="893626" y="1654026"/>
                <a:ext cx="1875450" cy="343442"/>
              </a:xfrm>
              <a:prstGeom prst="rect">
                <a:avLst/>
              </a:prstGeom>
            </p:spPr>
            <p:txBody>
              <a:bodyPr wrap="none">
                <a:spAutoFit/>
              </a:bodyPr>
              <a:lstStyle/>
              <a:p>
                <a:pPr algn="ctr"/>
                <a:r>
                  <a:rPr lang="en-US" altLang="zh-CN" sz="2000" dirty="0">
                    <a:latin typeface="微软雅黑" panose="020B0503020204020204" pitchFamily="34" charset="-122"/>
                    <a:ea typeface="微软雅黑" panose="020B0503020204020204" pitchFamily="34" charset="-122"/>
                  </a:rPr>
                  <a:t>Shepard inter.</a:t>
                </a:r>
                <a:endParaRPr lang="zh-CN" altLang="en-US" sz="2000" dirty="0">
                  <a:latin typeface="微软雅黑" panose="020B0503020204020204" pitchFamily="34" charset="-122"/>
                  <a:ea typeface="微软雅黑" panose="020B0503020204020204" pitchFamily="34" charset="-122"/>
                </a:endParaRPr>
              </a:p>
            </p:txBody>
          </p:sp>
        </p:grpSp>
        <p:grpSp>
          <p:nvGrpSpPr>
            <p:cNvPr id="8" name="组合 4">
              <a:extLst>
                <a:ext uri="{FF2B5EF4-FFF2-40B4-BE49-F238E27FC236}">
                  <a16:creationId xmlns:a16="http://schemas.microsoft.com/office/drawing/2014/main" id="{8C147801-DC56-9742-95DC-AE9FF0D186BD}"/>
                </a:ext>
              </a:extLst>
            </p:cNvPr>
            <p:cNvGrpSpPr/>
            <p:nvPr/>
          </p:nvGrpSpPr>
          <p:grpSpPr>
            <a:xfrm>
              <a:off x="44788" y="2917786"/>
              <a:ext cx="2295821" cy="432000"/>
              <a:chOff x="683444" y="1314450"/>
              <a:chExt cx="2295821" cy="432000"/>
            </a:xfrm>
          </p:grpSpPr>
          <p:sp>
            <p:nvSpPr>
              <p:cNvPr id="17" name="椭圆 13">
                <a:extLst>
                  <a:ext uri="{FF2B5EF4-FFF2-40B4-BE49-F238E27FC236}">
                    <a16:creationId xmlns:a16="http://schemas.microsoft.com/office/drawing/2014/main" id="{99F148DF-03D4-B548-A4CD-C127C00454EA}"/>
                  </a:ext>
                </a:extLst>
              </p:cNvPr>
              <p:cNvSpPr/>
              <p:nvPr/>
            </p:nvSpPr>
            <p:spPr>
              <a:xfrm>
                <a:off x="895350" y="1314450"/>
                <a:ext cx="1872000" cy="4320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18" name="矩形 14">
                <a:extLst>
                  <a:ext uri="{FF2B5EF4-FFF2-40B4-BE49-F238E27FC236}">
                    <a16:creationId xmlns:a16="http://schemas.microsoft.com/office/drawing/2014/main" id="{F02762CE-2C8A-E549-B3F0-26101E9385FE}"/>
                  </a:ext>
                </a:extLst>
              </p:cNvPr>
              <p:cNvSpPr/>
              <p:nvPr/>
            </p:nvSpPr>
            <p:spPr>
              <a:xfrm>
                <a:off x="683444" y="1330395"/>
                <a:ext cx="2295821" cy="343442"/>
              </a:xfrm>
              <a:prstGeom prst="rect">
                <a:avLst/>
              </a:prstGeom>
            </p:spPr>
            <p:txBody>
              <a:bodyPr wrap="none">
                <a:spAutoFit/>
              </a:bodyPr>
              <a:lstStyle/>
              <a:p>
                <a:pPr algn="ctr"/>
                <a:r>
                  <a:rPr lang="en-US" sz="2000" dirty="0"/>
                  <a:t>Empirical Function</a:t>
                </a:r>
                <a:endParaRPr lang="zh-CN" altLang="en-US" sz="2000" dirty="0">
                  <a:latin typeface="微软雅黑" panose="020B0503020204020204" pitchFamily="34" charset="-122"/>
                  <a:ea typeface="微软雅黑" panose="020B0503020204020204" pitchFamily="34" charset="-122"/>
                </a:endParaRPr>
              </a:p>
            </p:txBody>
          </p:sp>
        </p:grpSp>
        <p:grpSp>
          <p:nvGrpSpPr>
            <p:cNvPr id="9" name="组合 5">
              <a:extLst>
                <a:ext uri="{FF2B5EF4-FFF2-40B4-BE49-F238E27FC236}">
                  <a16:creationId xmlns:a16="http://schemas.microsoft.com/office/drawing/2014/main" id="{333C6C06-21F5-F34C-9B8B-19053039A99D}"/>
                </a:ext>
              </a:extLst>
            </p:cNvPr>
            <p:cNvGrpSpPr/>
            <p:nvPr/>
          </p:nvGrpSpPr>
          <p:grpSpPr>
            <a:xfrm>
              <a:off x="273085" y="3572034"/>
              <a:ext cx="1872000" cy="432000"/>
              <a:chOff x="895350" y="1314450"/>
              <a:chExt cx="1872000" cy="432000"/>
            </a:xfrm>
          </p:grpSpPr>
          <p:sp>
            <p:nvSpPr>
              <p:cNvPr id="15" name="椭圆 11">
                <a:extLst>
                  <a:ext uri="{FF2B5EF4-FFF2-40B4-BE49-F238E27FC236}">
                    <a16:creationId xmlns:a16="http://schemas.microsoft.com/office/drawing/2014/main" id="{8A7D94FF-AC2D-4F42-9EE4-A833A58E302E}"/>
                  </a:ext>
                </a:extLst>
              </p:cNvPr>
              <p:cNvSpPr/>
              <p:nvPr/>
            </p:nvSpPr>
            <p:spPr>
              <a:xfrm>
                <a:off x="895350" y="1314450"/>
                <a:ext cx="1872000" cy="43200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16" name="矩形 12">
                <a:extLst>
                  <a:ext uri="{FF2B5EF4-FFF2-40B4-BE49-F238E27FC236}">
                    <a16:creationId xmlns:a16="http://schemas.microsoft.com/office/drawing/2014/main" id="{B80BDA14-E9A5-3E46-B95C-AB9CA21B5A24}"/>
                  </a:ext>
                </a:extLst>
              </p:cNvPr>
              <p:cNvSpPr/>
              <p:nvPr/>
            </p:nvSpPr>
            <p:spPr>
              <a:xfrm>
                <a:off x="992827" y="1330395"/>
                <a:ext cx="1677062" cy="343442"/>
              </a:xfrm>
              <a:prstGeom prst="rect">
                <a:avLst/>
              </a:prstGeom>
            </p:spPr>
            <p:txBody>
              <a:bodyPr wrap="none">
                <a:spAutoFit/>
              </a:bodyPr>
              <a:lstStyle/>
              <a:p>
                <a:pPr algn="ctr"/>
                <a:r>
                  <a:rPr lang="en-US" altLang="zh-CN" sz="2000" dirty="0">
                    <a:latin typeface="微软雅黑" panose="020B0503020204020204" pitchFamily="34" charset="-122"/>
                    <a:ea typeface="微软雅黑" panose="020B0503020204020204" pitchFamily="34" charset="-122"/>
                  </a:rPr>
                  <a:t>polynomials</a:t>
                </a:r>
                <a:endParaRPr lang="zh-CN" altLang="en-US" sz="2000" dirty="0">
                  <a:latin typeface="微软雅黑" panose="020B0503020204020204" pitchFamily="34" charset="-122"/>
                  <a:ea typeface="微软雅黑" panose="020B0503020204020204" pitchFamily="34" charset="-122"/>
                </a:endParaRPr>
              </a:p>
            </p:txBody>
          </p:sp>
        </p:grpSp>
        <p:sp>
          <p:nvSpPr>
            <p:cNvPr id="10" name="矩形 6">
              <a:extLst>
                <a:ext uri="{FF2B5EF4-FFF2-40B4-BE49-F238E27FC236}">
                  <a16:creationId xmlns:a16="http://schemas.microsoft.com/office/drawing/2014/main" id="{84E4A871-3CE1-144E-ADE2-AFC9426C79C9}"/>
                </a:ext>
              </a:extLst>
            </p:cNvPr>
            <p:cNvSpPr/>
            <p:nvPr/>
          </p:nvSpPr>
          <p:spPr>
            <a:xfrm>
              <a:off x="2123547" y="1576268"/>
              <a:ext cx="2100255" cy="343442"/>
            </a:xfrm>
            <a:prstGeom prst="rect">
              <a:avLst/>
            </a:prstGeom>
          </p:spPr>
          <p:txBody>
            <a:bodyPr wrap="none">
              <a:spAutoFit/>
            </a:bodyPr>
            <a:lstStyle/>
            <a:p>
              <a:pPr algn="ctr"/>
              <a:r>
                <a:rPr lang="en-US" altLang="zh-CN" sz="2000" dirty="0">
                  <a:solidFill>
                    <a:srgbClr val="FF0000"/>
                  </a:solidFill>
                  <a:latin typeface="微软雅黑" panose="020B0503020204020204" pitchFamily="34" charset="-122"/>
                  <a:ea typeface="微软雅黑" panose="020B0503020204020204" pitchFamily="34" charset="-122"/>
                </a:rPr>
                <a:t>low dimensions</a:t>
              </a:r>
              <a:endParaRPr lang="zh-CN" altLang="en-US" sz="2000" dirty="0">
                <a:solidFill>
                  <a:srgbClr val="FF0000"/>
                </a:solidFill>
                <a:latin typeface="微软雅黑" panose="020B0503020204020204" pitchFamily="34" charset="-122"/>
                <a:ea typeface="微软雅黑" panose="020B0503020204020204" pitchFamily="34" charset="-122"/>
              </a:endParaRPr>
            </a:p>
          </p:txBody>
        </p:sp>
        <p:sp>
          <p:nvSpPr>
            <p:cNvPr id="11" name="矩形 7">
              <a:extLst>
                <a:ext uri="{FF2B5EF4-FFF2-40B4-BE49-F238E27FC236}">
                  <a16:creationId xmlns:a16="http://schemas.microsoft.com/office/drawing/2014/main" id="{5F92AF0F-3D86-4942-9708-952AA4CDE1BE}"/>
                </a:ext>
              </a:extLst>
            </p:cNvPr>
            <p:cNvSpPr/>
            <p:nvPr/>
          </p:nvSpPr>
          <p:spPr>
            <a:xfrm>
              <a:off x="2093190" y="2274661"/>
              <a:ext cx="2160976" cy="343442"/>
            </a:xfrm>
            <a:prstGeom prst="rect">
              <a:avLst/>
            </a:prstGeom>
          </p:spPr>
          <p:txBody>
            <a:bodyPr wrap="none">
              <a:spAutoFit/>
            </a:bodyPr>
            <a:lstStyle/>
            <a:p>
              <a:pPr algn="ctr"/>
              <a:r>
                <a:rPr lang="en-US" altLang="zh-CN" sz="2000" dirty="0">
                  <a:solidFill>
                    <a:srgbClr val="FF0000"/>
                  </a:solidFill>
                  <a:latin typeface="微软雅黑" panose="020B0503020204020204" pitchFamily="34" charset="-122"/>
                  <a:ea typeface="微软雅黑" panose="020B0503020204020204" pitchFamily="34" charset="-122"/>
                </a:rPr>
                <a:t> slow evaluation</a:t>
              </a:r>
              <a:endParaRPr lang="zh-CN" altLang="en-US" sz="2000" dirty="0">
                <a:solidFill>
                  <a:srgbClr val="FF0000"/>
                </a:solidFill>
                <a:latin typeface="微软雅黑" panose="020B0503020204020204" pitchFamily="34" charset="-122"/>
                <a:ea typeface="微软雅黑" panose="020B0503020204020204" pitchFamily="34" charset="-122"/>
              </a:endParaRPr>
            </a:p>
          </p:txBody>
        </p:sp>
        <p:sp>
          <p:nvSpPr>
            <p:cNvPr id="12" name="矩形 8">
              <a:extLst>
                <a:ext uri="{FF2B5EF4-FFF2-40B4-BE49-F238E27FC236}">
                  <a16:creationId xmlns:a16="http://schemas.microsoft.com/office/drawing/2014/main" id="{0772B953-83F8-5F49-AC26-A6201FCA3E88}"/>
                </a:ext>
              </a:extLst>
            </p:cNvPr>
            <p:cNvSpPr/>
            <p:nvPr/>
          </p:nvSpPr>
          <p:spPr>
            <a:xfrm>
              <a:off x="2296676" y="2933731"/>
              <a:ext cx="1754006" cy="343442"/>
            </a:xfrm>
            <a:prstGeom prst="rect">
              <a:avLst/>
            </a:prstGeom>
          </p:spPr>
          <p:txBody>
            <a:bodyPr wrap="none">
              <a:spAutoFit/>
            </a:bodyPr>
            <a:lstStyle/>
            <a:p>
              <a:pPr algn="ctr"/>
              <a:r>
                <a:rPr lang="en-US" altLang="zh-CN" sz="2000" dirty="0">
                  <a:solidFill>
                    <a:srgbClr val="FF0000"/>
                  </a:solidFill>
                  <a:latin typeface="微软雅黑" panose="020B0503020204020204" pitchFamily="34" charset="-122"/>
                  <a:ea typeface="微软雅黑" panose="020B0503020204020204" pitchFamily="34" charset="-122"/>
                </a:rPr>
                <a:t>low accuracy</a:t>
              </a:r>
              <a:endParaRPr lang="zh-CN" altLang="en-US" sz="2000" dirty="0">
                <a:solidFill>
                  <a:srgbClr val="FF0000"/>
                </a:solidFill>
                <a:latin typeface="微软雅黑" panose="020B0503020204020204" pitchFamily="34" charset="-122"/>
                <a:ea typeface="微软雅黑" panose="020B0503020204020204" pitchFamily="34" charset="-122"/>
              </a:endParaRPr>
            </a:p>
          </p:txBody>
        </p:sp>
        <p:sp>
          <p:nvSpPr>
            <p:cNvPr id="13" name="矩形 9">
              <a:extLst>
                <a:ext uri="{FF2B5EF4-FFF2-40B4-BE49-F238E27FC236}">
                  <a16:creationId xmlns:a16="http://schemas.microsoft.com/office/drawing/2014/main" id="{3A0161CF-936B-484C-A5F1-C3512EF6A4E4}"/>
                </a:ext>
              </a:extLst>
            </p:cNvPr>
            <p:cNvSpPr/>
            <p:nvPr/>
          </p:nvSpPr>
          <p:spPr>
            <a:xfrm>
              <a:off x="1967265" y="3587979"/>
              <a:ext cx="2412840" cy="343442"/>
            </a:xfrm>
            <a:prstGeom prst="rect">
              <a:avLst/>
            </a:prstGeom>
          </p:spPr>
          <p:txBody>
            <a:bodyPr wrap="none">
              <a:spAutoFit/>
            </a:bodyPr>
            <a:lstStyle/>
            <a:p>
              <a:pPr algn="ctr"/>
              <a:r>
                <a:rPr lang="en-US" altLang="zh-CN" sz="2000" dirty="0">
                  <a:solidFill>
                    <a:srgbClr val="FF0000"/>
                  </a:solidFill>
                  <a:latin typeface="微软雅黑" panose="020B0503020204020204" pitchFamily="34" charset="-122"/>
                  <a:ea typeface="微软雅黑" panose="020B0503020204020204" pitchFamily="34" charset="-122"/>
                </a:rPr>
                <a:t> medium accuracy</a:t>
              </a:r>
              <a:endParaRPr lang="zh-CN" altLang="en-US" sz="2000" dirty="0">
                <a:solidFill>
                  <a:srgbClr val="FF0000"/>
                </a:solidFill>
                <a:latin typeface="微软雅黑" panose="020B0503020204020204" pitchFamily="34" charset="-122"/>
                <a:ea typeface="微软雅黑" panose="020B0503020204020204" pitchFamily="34" charset="-122"/>
              </a:endParaRPr>
            </a:p>
          </p:txBody>
        </p:sp>
        <p:sp>
          <p:nvSpPr>
            <p:cNvPr id="14" name="文本框 10">
              <a:extLst>
                <a:ext uri="{FF2B5EF4-FFF2-40B4-BE49-F238E27FC236}">
                  <a16:creationId xmlns:a16="http://schemas.microsoft.com/office/drawing/2014/main" id="{E9E43841-CF30-114A-99F6-C423B823D6BE}"/>
                </a:ext>
              </a:extLst>
            </p:cNvPr>
            <p:cNvSpPr txBox="1"/>
            <p:nvPr/>
          </p:nvSpPr>
          <p:spPr>
            <a:xfrm>
              <a:off x="219074" y="806303"/>
              <a:ext cx="4038601" cy="396279"/>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r>
                <a:rPr lang="en-US" altLang="zh-CN" sz="2400" dirty="0">
                  <a:latin typeface="微软雅黑" panose="020B0503020204020204" pitchFamily="34" charset="-122"/>
                  <a:ea typeface="微软雅黑" panose="020B0503020204020204" pitchFamily="34" charset="-122"/>
                </a:rPr>
                <a:t>Previous PES methods</a:t>
              </a:r>
              <a:endParaRPr lang="zh-CN" altLang="en-US" sz="2400" dirty="0">
                <a:latin typeface="微软雅黑" panose="020B0503020204020204" pitchFamily="34" charset="-122"/>
                <a:ea typeface="微软雅黑" panose="020B0503020204020204" pitchFamily="34" charset="-122"/>
              </a:endParaRPr>
            </a:p>
          </p:txBody>
        </p:sp>
      </p:grpSp>
      <p:sp>
        <p:nvSpPr>
          <p:cNvPr id="24" name="Slide Number Placeholder 23">
            <a:extLst>
              <a:ext uri="{FF2B5EF4-FFF2-40B4-BE49-F238E27FC236}">
                <a16:creationId xmlns:a16="http://schemas.microsoft.com/office/drawing/2014/main" id="{6D687A7C-A460-6547-9993-6FB58F594690}"/>
              </a:ext>
            </a:extLst>
          </p:cNvPr>
          <p:cNvSpPr>
            <a:spLocks noGrp="1"/>
          </p:cNvSpPr>
          <p:nvPr>
            <p:ph type="sldNum" sz="quarter" idx="12"/>
          </p:nvPr>
        </p:nvSpPr>
        <p:spPr/>
        <p:txBody>
          <a:bodyPr/>
          <a:lstStyle/>
          <a:p>
            <a:fld id="{FA46EEF5-A542-2F4F-9E72-05930E02652E}" type="slidenum">
              <a:rPr lang="en-US" smtClean="0"/>
              <a:t>44</a:t>
            </a:fld>
            <a:endParaRPr lang="en-US"/>
          </a:p>
        </p:txBody>
      </p:sp>
      <p:sp>
        <p:nvSpPr>
          <p:cNvPr id="4" name="TextBox 3">
            <a:extLst>
              <a:ext uri="{FF2B5EF4-FFF2-40B4-BE49-F238E27FC236}">
                <a16:creationId xmlns:a16="http://schemas.microsoft.com/office/drawing/2014/main" id="{8D428EB7-A47C-88A0-0C00-A932530746AD}"/>
              </a:ext>
            </a:extLst>
          </p:cNvPr>
          <p:cNvSpPr txBox="1"/>
          <p:nvPr/>
        </p:nvSpPr>
        <p:spPr>
          <a:xfrm rot="5400000">
            <a:off x="5132082" y="3279504"/>
            <a:ext cx="2715808" cy="461665"/>
          </a:xfrm>
          <a:prstGeom prst="rect">
            <a:avLst/>
          </a:prstGeom>
          <a:noFill/>
        </p:spPr>
        <p:txBody>
          <a:bodyPr wrap="none" rtlCol="0">
            <a:spAutoFit/>
          </a:bodyPr>
          <a:lstStyle/>
          <a:p>
            <a:r>
              <a:rPr lang="en-US" sz="2400" dirty="0">
                <a:solidFill>
                  <a:srgbClr val="C00000"/>
                </a:solidFill>
              </a:rPr>
              <a:t>History of NN PES</a:t>
            </a:r>
          </a:p>
        </p:txBody>
      </p:sp>
      <p:sp>
        <p:nvSpPr>
          <p:cNvPr id="25" name="TextBox 24">
            <a:extLst>
              <a:ext uri="{FF2B5EF4-FFF2-40B4-BE49-F238E27FC236}">
                <a16:creationId xmlns:a16="http://schemas.microsoft.com/office/drawing/2014/main" id="{F931038A-06BC-B537-54BE-32FBE75733AA}"/>
              </a:ext>
            </a:extLst>
          </p:cNvPr>
          <p:cNvSpPr txBox="1"/>
          <p:nvPr/>
        </p:nvSpPr>
        <p:spPr>
          <a:xfrm>
            <a:off x="290909" y="382242"/>
            <a:ext cx="9530845" cy="461665"/>
          </a:xfrm>
          <a:prstGeom prst="rect">
            <a:avLst/>
          </a:prstGeom>
          <a:noFill/>
        </p:spPr>
        <p:txBody>
          <a:bodyPr wrap="square" rtlCol="0">
            <a:noAutofit/>
          </a:bodyPr>
          <a:lstStyle>
            <a:defPPr>
              <a:defRPr lang="zh-CN"/>
            </a:defPPr>
            <a:lvl1pPr>
              <a:defRPr sz="2400">
                <a:solidFill>
                  <a:schemeClr val="accent6">
                    <a:lumMod val="75000"/>
                  </a:schemeClr>
                </a:solidFill>
                <a:latin typeface="+mj-ea"/>
                <a:ea typeface="+mj-ea"/>
              </a:defRPr>
            </a:lvl1pPr>
          </a:lstStyle>
          <a:p>
            <a:r>
              <a:rPr lang="en-US" dirty="0"/>
              <a:t>A brief history of NN-PES</a:t>
            </a:r>
          </a:p>
        </p:txBody>
      </p:sp>
    </p:spTree>
    <p:extLst>
      <p:ext uri="{BB962C8B-B14F-4D97-AF65-F5344CB8AC3E}">
        <p14:creationId xmlns:p14="http://schemas.microsoft.com/office/powerpoint/2010/main" val="277603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up)">
                                      <p:cBhvr>
                                        <p:cTn id="13" dur="500"/>
                                        <p:tgtEl>
                                          <p:spTgt spid="2"/>
                                        </p:tgtEl>
                                      </p:cBhvr>
                                    </p:animEffect>
                                  </p:childTnLst>
                                </p:cTn>
                              </p:par>
                              <p:par>
                                <p:cTn id="14" presetID="16" presetClass="entr" presetSubtype="21"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1">
            <a:extLst>
              <a:ext uri="{FF2B5EF4-FFF2-40B4-BE49-F238E27FC236}">
                <a16:creationId xmlns:a16="http://schemas.microsoft.com/office/drawing/2014/main" id="{D82A7C85-26EF-6B44-93A8-6CF0467C310F}"/>
              </a:ext>
            </a:extLst>
          </p:cNvPr>
          <p:cNvGrpSpPr/>
          <p:nvPr/>
        </p:nvGrpSpPr>
        <p:grpSpPr>
          <a:xfrm>
            <a:off x="0" y="4476076"/>
            <a:ext cx="12192000" cy="2396914"/>
            <a:chOff x="-1648918" y="4461087"/>
            <a:chExt cx="12192000" cy="2396914"/>
          </a:xfrm>
        </p:grpSpPr>
        <p:sp>
          <p:nvSpPr>
            <p:cNvPr id="3" name="Rectangle 66">
              <a:extLst>
                <a:ext uri="{FF2B5EF4-FFF2-40B4-BE49-F238E27FC236}">
                  <a16:creationId xmlns:a16="http://schemas.microsoft.com/office/drawing/2014/main" id="{FBEC3CB0-8BD9-954E-8DC6-C8CBF5E2F8D5}"/>
                </a:ext>
              </a:extLst>
            </p:cNvPr>
            <p:cNvSpPr>
              <a:spLocks noChangeArrowheads="1"/>
            </p:cNvSpPr>
            <p:nvPr/>
          </p:nvSpPr>
          <p:spPr bwMode="auto">
            <a:xfrm>
              <a:off x="-1648918" y="4461087"/>
              <a:ext cx="12192000" cy="2396914"/>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FontTx/>
                <a:buNone/>
              </a:pPr>
              <a:endParaRPr lang="en-US" altLang="zh-CN" sz="2400" b="1" dirty="0">
                <a:solidFill>
                  <a:srgbClr val="000000"/>
                </a:solidFill>
                <a:latin typeface="微软雅黑" panose="020B0503020204020204" pitchFamily="34" charset="-122"/>
                <a:ea typeface="微软雅黑" panose="020B0503020204020204" pitchFamily="34" charset="-122"/>
              </a:endParaRPr>
            </a:p>
          </p:txBody>
        </p:sp>
        <p:graphicFrame>
          <p:nvGraphicFramePr>
            <p:cNvPr id="4" name="对象 30">
              <a:extLst>
                <a:ext uri="{FF2B5EF4-FFF2-40B4-BE49-F238E27FC236}">
                  <a16:creationId xmlns:a16="http://schemas.microsoft.com/office/drawing/2014/main" id="{193C827C-140D-7A4B-A398-78E79A9E92C1}"/>
                </a:ext>
              </a:extLst>
            </p:cNvPr>
            <p:cNvGraphicFramePr>
              <a:graphicFrameLocks noChangeAspect="1"/>
            </p:cNvGraphicFramePr>
            <p:nvPr/>
          </p:nvGraphicFramePr>
          <p:xfrm>
            <a:off x="1447800" y="4576763"/>
            <a:ext cx="6781800" cy="2122487"/>
          </p:xfrm>
          <a:graphic>
            <a:graphicData uri="http://schemas.openxmlformats.org/presentationml/2006/ole">
              <mc:AlternateContent xmlns:mc="http://schemas.openxmlformats.org/markup-compatibility/2006">
                <mc:Choice xmlns:v="urn:schemas-microsoft-com:vml" Requires="v">
                  <p:oleObj name="Equation" r:id="rId2" imgW="4952880" imgH="1549080" progId="Equation.DSMT4">
                    <p:embed/>
                  </p:oleObj>
                </mc:Choice>
                <mc:Fallback>
                  <p:oleObj name="Equation" r:id="rId2" imgW="4952880" imgH="1549080" progId="Equation.DSMT4">
                    <p:embed/>
                    <p:pic>
                      <p:nvPicPr>
                        <p:cNvPr id="4" name="对象 30">
                          <a:extLst>
                            <a:ext uri="{FF2B5EF4-FFF2-40B4-BE49-F238E27FC236}">
                              <a16:creationId xmlns:a16="http://schemas.microsoft.com/office/drawing/2014/main" id="{193C827C-140D-7A4B-A398-78E79A9E92C1}"/>
                            </a:ext>
                          </a:extLst>
                        </p:cNvPr>
                        <p:cNvPicPr/>
                        <p:nvPr/>
                      </p:nvPicPr>
                      <p:blipFill>
                        <a:blip r:embed="rId3"/>
                        <a:stretch>
                          <a:fillRect/>
                        </a:stretch>
                      </p:blipFill>
                      <p:spPr>
                        <a:xfrm>
                          <a:off x="1447800" y="4576763"/>
                          <a:ext cx="6781800" cy="2122487"/>
                        </a:xfrm>
                        <a:prstGeom prst="rect">
                          <a:avLst/>
                        </a:prstGeom>
                      </p:spPr>
                    </p:pic>
                  </p:oleObj>
                </mc:Fallback>
              </mc:AlternateContent>
            </a:graphicData>
          </a:graphic>
        </p:graphicFrame>
      </p:grpSp>
      <p:grpSp>
        <p:nvGrpSpPr>
          <p:cNvPr id="5" name="组合 34">
            <a:extLst>
              <a:ext uri="{FF2B5EF4-FFF2-40B4-BE49-F238E27FC236}">
                <a16:creationId xmlns:a16="http://schemas.microsoft.com/office/drawing/2014/main" id="{76760548-68BC-9942-BA82-BD2B6627D015}"/>
              </a:ext>
            </a:extLst>
          </p:cNvPr>
          <p:cNvGrpSpPr/>
          <p:nvPr/>
        </p:nvGrpSpPr>
        <p:grpSpPr>
          <a:xfrm>
            <a:off x="7055947" y="753674"/>
            <a:ext cx="3452448" cy="3526349"/>
            <a:chOff x="5362059" y="708705"/>
            <a:chExt cx="3452448" cy="3526349"/>
          </a:xfrm>
        </p:grpSpPr>
        <p:grpSp>
          <p:nvGrpSpPr>
            <p:cNvPr id="6" name="组合 21">
              <a:extLst>
                <a:ext uri="{FF2B5EF4-FFF2-40B4-BE49-F238E27FC236}">
                  <a16:creationId xmlns:a16="http://schemas.microsoft.com/office/drawing/2014/main" id="{D049D9A7-B1C6-C246-A1EB-3FE8EC50C572}"/>
                </a:ext>
              </a:extLst>
            </p:cNvPr>
            <p:cNvGrpSpPr/>
            <p:nvPr/>
          </p:nvGrpSpPr>
          <p:grpSpPr>
            <a:xfrm>
              <a:off x="5362059" y="708705"/>
              <a:ext cx="3452448" cy="369332"/>
              <a:chOff x="298450" y="668688"/>
              <a:chExt cx="3452448" cy="369332"/>
            </a:xfrm>
          </p:grpSpPr>
          <p:sp>
            <p:nvSpPr>
              <p:cNvPr id="9" name="文本框 22">
                <a:extLst>
                  <a:ext uri="{FF2B5EF4-FFF2-40B4-BE49-F238E27FC236}">
                    <a16:creationId xmlns:a16="http://schemas.microsoft.com/office/drawing/2014/main" id="{C5663676-9656-BC4D-A1E9-8939D4A4512D}"/>
                  </a:ext>
                </a:extLst>
              </p:cNvPr>
              <p:cNvSpPr txBox="1"/>
              <p:nvPr/>
            </p:nvSpPr>
            <p:spPr>
              <a:xfrm>
                <a:off x="458907" y="668688"/>
                <a:ext cx="3291991"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neurons in the hidden layer:</a:t>
                </a:r>
                <a:endParaRPr lang="zh-CN" altLang="en-US" dirty="0">
                  <a:latin typeface="微软雅黑" panose="020B0503020204020204" pitchFamily="34" charset="-122"/>
                  <a:ea typeface="微软雅黑" panose="020B0503020204020204" pitchFamily="34" charset="-122"/>
                </a:endParaRPr>
              </a:p>
            </p:txBody>
          </p:sp>
          <p:pic>
            <p:nvPicPr>
              <p:cNvPr id="10" name="Picture 21" descr="Sphere">
                <a:extLst>
                  <a:ext uri="{FF2B5EF4-FFF2-40B4-BE49-F238E27FC236}">
                    <a16:creationId xmlns:a16="http://schemas.microsoft.com/office/drawing/2014/main" id="{020E2659-7243-9648-9FA1-4225C1C182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450" y="74540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 name="图片 24">
              <a:extLst>
                <a:ext uri="{FF2B5EF4-FFF2-40B4-BE49-F238E27FC236}">
                  <a16:creationId xmlns:a16="http://schemas.microsoft.com/office/drawing/2014/main" id="{7C4D5D8B-B6D2-1C4A-8907-828210A4026C}"/>
                </a:ext>
              </a:extLst>
            </p:cNvPr>
            <p:cNvPicPr>
              <a:picLocks noChangeAspect="1"/>
            </p:cNvPicPr>
            <p:nvPr/>
          </p:nvPicPr>
          <p:blipFill rotWithShape="1">
            <a:blip r:embed="rId5">
              <a:extLst>
                <a:ext uri="{28A0092B-C50C-407E-A947-70E740481C1C}">
                  <a14:useLocalDpi xmlns:a14="http://schemas.microsoft.com/office/drawing/2010/main" val="0"/>
                </a:ext>
              </a:extLst>
            </a:blip>
            <a:srcRect b="33585"/>
            <a:stretch/>
          </p:blipFill>
          <p:spPr>
            <a:xfrm>
              <a:off x="5362059" y="1227260"/>
              <a:ext cx="3170775" cy="1982666"/>
            </a:xfrm>
            <a:prstGeom prst="rect">
              <a:avLst/>
            </a:prstGeom>
            <a:noFill/>
            <a:ln>
              <a:noFill/>
            </a:ln>
          </p:spPr>
        </p:pic>
        <p:graphicFrame>
          <p:nvGraphicFramePr>
            <p:cNvPr id="8" name="对象 33">
              <a:extLst>
                <a:ext uri="{FF2B5EF4-FFF2-40B4-BE49-F238E27FC236}">
                  <a16:creationId xmlns:a16="http://schemas.microsoft.com/office/drawing/2014/main" id="{03279814-B838-9844-BE82-139F350BC139}"/>
                </a:ext>
              </a:extLst>
            </p:cNvPr>
            <p:cNvGraphicFramePr>
              <a:graphicFrameLocks noChangeAspect="1"/>
            </p:cNvGraphicFramePr>
            <p:nvPr/>
          </p:nvGraphicFramePr>
          <p:xfrm>
            <a:off x="5362059" y="3359149"/>
            <a:ext cx="3170776" cy="875905"/>
          </p:xfrm>
          <a:graphic>
            <a:graphicData uri="http://schemas.openxmlformats.org/presentationml/2006/ole">
              <mc:AlternateContent xmlns:mc="http://schemas.openxmlformats.org/markup-compatibility/2006">
                <mc:Choice xmlns:v="urn:schemas-microsoft-com:vml" Requires="v">
                  <p:oleObj name="Equation" r:id="rId6" imgW="2298600" imgH="634680" progId="Equation.DSMT4">
                    <p:embed/>
                  </p:oleObj>
                </mc:Choice>
                <mc:Fallback>
                  <p:oleObj name="Equation" r:id="rId6" imgW="2298600" imgH="634680" progId="Equation.DSMT4">
                    <p:embed/>
                    <p:pic>
                      <p:nvPicPr>
                        <p:cNvPr id="8" name="对象 33">
                          <a:extLst>
                            <a:ext uri="{FF2B5EF4-FFF2-40B4-BE49-F238E27FC236}">
                              <a16:creationId xmlns:a16="http://schemas.microsoft.com/office/drawing/2014/main" id="{03279814-B838-9844-BE82-139F350BC139}"/>
                            </a:ext>
                          </a:extLst>
                        </p:cNvPr>
                        <p:cNvPicPr/>
                        <p:nvPr/>
                      </p:nvPicPr>
                      <p:blipFill>
                        <a:blip r:embed="rId7"/>
                        <a:stretch>
                          <a:fillRect/>
                        </a:stretch>
                      </p:blipFill>
                      <p:spPr>
                        <a:xfrm>
                          <a:off x="5362059" y="3359149"/>
                          <a:ext cx="3170776" cy="875905"/>
                        </a:xfrm>
                        <a:prstGeom prst="rect">
                          <a:avLst/>
                        </a:prstGeom>
                      </p:spPr>
                    </p:pic>
                  </p:oleObj>
                </mc:Fallback>
              </mc:AlternateContent>
            </a:graphicData>
          </a:graphic>
        </p:graphicFrame>
      </p:grpSp>
      <p:grpSp>
        <p:nvGrpSpPr>
          <p:cNvPr id="11" name="组合 6">
            <a:extLst>
              <a:ext uri="{FF2B5EF4-FFF2-40B4-BE49-F238E27FC236}">
                <a16:creationId xmlns:a16="http://schemas.microsoft.com/office/drawing/2014/main" id="{C7F5A429-2C43-BF45-A4E3-57806325868D}"/>
              </a:ext>
            </a:extLst>
          </p:cNvPr>
          <p:cNvGrpSpPr/>
          <p:nvPr/>
        </p:nvGrpSpPr>
        <p:grpSpPr>
          <a:xfrm>
            <a:off x="1433268" y="698406"/>
            <a:ext cx="5154196" cy="4055443"/>
            <a:chOff x="458907" y="708705"/>
            <a:chExt cx="5154196" cy="4055443"/>
          </a:xfrm>
        </p:grpSpPr>
        <p:sp>
          <p:nvSpPr>
            <p:cNvPr id="12" name="虚尾箭头 5">
              <a:extLst>
                <a:ext uri="{FF2B5EF4-FFF2-40B4-BE49-F238E27FC236}">
                  <a16:creationId xmlns:a16="http://schemas.microsoft.com/office/drawing/2014/main" id="{811C6875-823C-7844-8C6B-60E78FB99C5B}"/>
                </a:ext>
              </a:extLst>
            </p:cNvPr>
            <p:cNvSpPr/>
            <p:nvPr/>
          </p:nvSpPr>
          <p:spPr>
            <a:xfrm>
              <a:off x="458907" y="3240688"/>
              <a:ext cx="4197884" cy="1198485"/>
            </a:xfrm>
            <a:prstGeom prst="stripedRightArrow">
              <a:avLst>
                <a:gd name="adj1" fmla="val 52963"/>
                <a:gd name="adj2" fmla="val 68519"/>
              </a:avLst>
            </a:prstGeom>
            <a:gradFill flip="none" rotWithShape="1">
              <a:gsLst>
                <a:gs pos="0">
                  <a:schemeClr val="accent1">
                    <a:lumMod val="5000"/>
                    <a:lumOff val="95000"/>
                    <a:alpha val="0"/>
                  </a:schemeClr>
                </a:gs>
                <a:gs pos="39000">
                  <a:schemeClr val="accent1">
                    <a:lumMod val="45000"/>
                    <a:lumOff val="55000"/>
                    <a:alpha val="53000"/>
                  </a:schemeClr>
                </a:gs>
                <a:gs pos="68000">
                  <a:schemeClr val="accent1">
                    <a:lumMod val="45000"/>
                    <a:lumOff val="55000"/>
                    <a:alpha val="39000"/>
                  </a:schemeClr>
                </a:gs>
                <a:gs pos="100000">
                  <a:srgbClr val="F7F8F9">
                    <a:alpha val="26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27">
              <a:extLst>
                <a:ext uri="{FF2B5EF4-FFF2-40B4-BE49-F238E27FC236}">
                  <a16:creationId xmlns:a16="http://schemas.microsoft.com/office/drawing/2014/main" id="{52704BEA-8B9D-F543-A41D-5297834B7035}"/>
                </a:ext>
              </a:extLst>
            </p:cNvPr>
            <p:cNvGrpSpPr/>
            <p:nvPr/>
          </p:nvGrpSpPr>
          <p:grpSpPr>
            <a:xfrm>
              <a:off x="458907" y="708705"/>
              <a:ext cx="5154196" cy="4055443"/>
              <a:chOff x="458907" y="708705"/>
              <a:chExt cx="5154196" cy="4055443"/>
            </a:xfrm>
          </p:grpSpPr>
          <p:pic>
            <p:nvPicPr>
              <p:cNvPr id="14" name="图片 3">
                <a:extLst>
                  <a:ext uri="{FF2B5EF4-FFF2-40B4-BE49-F238E27FC236}">
                    <a16:creationId xmlns:a16="http://schemas.microsoft.com/office/drawing/2014/main" id="{C504669B-C53D-994F-A097-984952F8D6D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8907" y="1158662"/>
                <a:ext cx="4197884" cy="2032986"/>
              </a:xfrm>
              <a:prstGeom prst="rect">
                <a:avLst/>
              </a:prstGeom>
            </p:spPr>
          </p:pic>
          <p:sp>
            <p:nvSpPr>
              <p:cNvPr id="15" name="文本框 7">
                <a:extLst>
                  <a:ext uri="{FF2B5EF4-FFF2-40B4-BE49-F238E27FC236}">
                    <a16:creationId xmlns:a16="http://schemas.microsoft.com/office/drawing/2014/main" id="{250948B7-E795-8149-8A95-9569DF846966}"/>
                  </a:ext>
                </a:extLst>
              </p:cNvPr>
              <p:cNvSpPr txBox="1"/>
              <p:nvPr/>
            </p:nvSpPr>
            <p:spPr>
              <a:xfrm rot="18900000">
                <a:off x="1056538" y="2997895"/>
                <a:ext cx="461665" cy="1270925"/>
              </a:xfrm>
              <a:prstGeom prst="rect">
                <a:avLst/>
              </a:prstGeom>
              <a:noFill/>
              <a:ln>
                <a:noFill/>
              </a:ln>
            </p:spPr>
            <p:style>
              <a:lnRef idx="2">
                <a:schemeClr val="dk1"/>
              </a:lnRef>
              <a:fillRef idx="1">
                <a:schemeClr val="lt1"/>
              </a:fillRef>
              <a:effectRef idx="0">
                <a:schemeClr val="dk1"/>
              </a:effectRef>
              <a:fontRef idx="minor">
                <a:schemeClr val="dk1"/>
              </a:fontRef>
            </p:style>
            <p:txBody>
              <a:bodyPr vert="eaVert" wrap="none" rtlCol="0">
                <a:spAutoFit/>
              </a:bodyPr>
              <a:lstStyle/>
              <a:p>
                <a:r>
                  <a:rPr lang="en-US" altLang="zh-CN" dirty="0">
                    <a:latin typeface="微软雅黑" panose="020B0503020204020204" pitchFamily="34" charset="-122"/>
                    <a:ea typeface="微软雅黑" panose="020B0503020204020204" pitchFamily="34" charset="-122"/>
                  </a:rPr>
                  <a:t>input layer</a:t>
                </a:r>
                <a:endParaRPr lang="zh-CN" altLang="en-US" dirty="0">
                  <a:latin typeface="微软雅黑" panose="020B0503020204020204" pitchFamily="34" charset="-122"/>
                  <a:ea typeface="微软雅黑" panose="020B0503020204020204" pitchFamily="34" charset="-122"/>
                </a:endParaRPr>
              </a:p>
            </p:txBody>
          </p:sp>
          <p:sp>
            <p:nvSpPr>
              <p:cNvPr id="16" name="文本框 10">
                <a:extLst>
                  <a:ext uri="{FF2B5EF4-FFF2-40B4-BE49-F238E27FC236}">
                    <a16:creationId xmlns:a16="http://schemas.microsoft.com/office/drawing/2014/main" id="{3836FCD9-DBD8-3544-9308-3704221F8055}"/>
                  </a:ext>
                </a:extLst>
              </p:cNvPr>
              <p:cNvSpPr txBox="1"/>
              <p:nvPr/>
            </p:nvSpPr>
            <p:spPr>
              <a:xfrm rot="18900000">
                <a:off x="2137741" y="2904921"/>
                <a:ext cx="461665" cy="1795107"/>
              </a:xfrm>
              <a:prstGeom prst="rect">
                <a:avLst/>
              </a:prstGeom>
              <a:noFill/>
              <a:ln>
                <a:noFill/>
              </a:ln>
            </p:spPr>
            <p:style>
              <a:lnRef idx="2">
                <a:schemeClr val="dk1"/>
              </a:lnRef>
              <a:fillRef idx="1">
                <a:schemeClr val="lt1"/>
              </a:fillRef>
              <a:effectRef idx="0">
                <a:schemeClr val="dk1"/>
              </a:effectRef>
              <a:fontRef idx="minor">
                <a:schemeClr val="dk1"/>
              </a:fontRef>
            </p:style>
            <p:txBody>
              <a:bodyPr vert="eaVert" wrap="none" rtlCol="0">
                <a:spAutoFit/>
              </a:bodyPr>
              <a:lstStyle/>
              <a:p>
                <a:r>
                  <a:rPr lang="en-US" altLang="zh-CN" dirty="0">
                    <a:latin typeface="微软雅黑" panose="020B0503020204020204" pitchFamily="34" charset="-122"/>
                    <a:ea typeface="微软雅黑" panose="020B0503020204020204" pitchFamily="34" charset="-122"/>
                  </a:rPr>
                  <a:t>1</a:t>
                </a:r>
                <a:r>
                  <a:rPr lang="en-US" altLang="zh-CN" baseline="30000" dirty="0">
                    <a:latin typeface="微软雅黑" panose="020B0503020204020204" pitchFamily="34" charset="-122"/>
                    <a:ea typeface="微软雅黑" panose="020B0503020204020204" pitchFamily="34" charset="-122"/>
                  </a:rPr>
                  <a:t>st</a:t>
                </a:r>
                <a:r>
                  <a:rPr lang="en-US" altLang="zh-CN" dirty="0">
                    <a:latin typeface="微软雅黑" panose="020B0503020204020204" pitchFamily="34" charset="-122"/>
                    <a:ea typeface="微软雅黑" panose="020B0503020204020204" pitchFamily="34" charset="-122"/>
                  </a:rPr>
                  <a:t> hidden layer</a:t>
                </a:r>
                <a:endParaRPr lang="zh-CN" altLang="en-US" dirty="0">
                  <a:latin typeface="微软雅黑" panose="020B0503020204020204" pitchFamily="34" charset="-122"/>
                  <a:ea typeface="微软雅黑" panose="020B0503020204020204" pitchFamily="34" charset="-122"/>
                </a:endParaRPr>
              </a:p>
            </p:txBody>
          </p:sp>
          <p:sp>
            <p:nvSpPr>
              <p:cNvPr id="17" name="文本框 11">
                <a:extLst>
                  <a:ext uri="{FF2B5EF4-FFF2-40B4-BE49-F238E27FC236}">
                    <a16:creationId xmlns:a16="http://schemas.microsoft.com/office/drawing/2014/main" id="{76F04AD5-2793-6F42-B314-4AF82BE1F0EA}"/>
                  </a:ext>
                </a:extLst>
              </p:cNvPr>
              <p:cNvSpPr txBox="1"/>
              <p:nvPr/>
            </p:nvSpPr>
            <p:spPr>
              <a:xfrm rot="18900000">
                <a:off x="3218944" y="2904921"/>
                <a:ext cx="461665" cy="1859227"/>
              </a:xfrm>
              <a:prstGeom prst="rect">
                <a:avLst/>
              </a:prstGeom>
              <a:noFill/>
              <a:ln>
                <a:noFill/>
              </a:ln>
            </p:spPr>
            <p:style>
              <a:lnRef idx="2">
                <a:schemeClr val="dk1"/>
              </a:lnRef>
              <a:fillRef idx="1">
                <a:schemeClr val="lt1"/>
              </a:fillRef>
              <a:effectRef idx="0">
                <a:schemeClr val="dk1"/>
              </a:effectRef>
              <a:fontRef idx="minor">
                <a:schemeClr val="dk1"/>
              </a:fontRef>
            </p:style>
            <p:txBody>
              <a:bodyPr vert="eaVert" wrap="none" rtlCol="0">
                <a:spAutoFit/>
              </a:bodyPr>
              <a:lstStyle/>
              <a:p>
                <a:r>
                  <a:rPr lang="en-US" altLang="zh-CN" dirty="0">
                    <a:latin typeface="微软雅黑" panose="020B0503020204020204" pitchFamily="34" charset="-122"/>
                    <a:ea typeface="微软雅黑" panose="020B0503020204020204" pitchFamily="34" charset="-122"/>
                  </a:rPr>
                  <a:t>2</a:t>
                </a:r>
                <a:r>
                  <a:rPr lang="en-US" altLang="zh-CN" baseline="30000" dirty="0">
                    <a:latin typeface="微软雅黑" panose="020B0503020204020204" pitchFamily="34" charset="-122"/>
                    <a:ea typeface="微软雅黑" panose="020B0503020204020204" pitchFamily="34" charset="-122"/>
                  </a:rPr>
                  <a:t>nd</a:t>
                </a:r>
                <a:r>
                  <a:rPr lang="en-US" altLang="zh-CN" dirty="0">
                    <a:latin typeface="微软雅黑" panose="020B0503020204020204" pitchFamily="34" charset="-122"/>
                    <a:ea typeface="微软雅黑" panose="020B0503020204020204" pitchFamily="34" charset="-122"/>
                  </a:rPr>
                  <a:t> hidden layer</a:t>
                </a:r>
                <a:endParaRPr lang="zh-CN" altLang="en-US" dirty="0">
                  <a:latin typeface="微软雅黑" panose="020B0503020204020204" pitchFamily="34" charset="-122"/>
                  <a:ea typeface="微软雅黑" panose="020B0503020204020204" pitchFamily="34" charset="-122"/>
                </a:endParaRPr>
              </a:p>
            </p:txBody>
          </p:sp>
          <p:sp>
            <p:nvSpPr>
              <p:cNvPr id="18" name="文本框 12">
                <a:extLst>
                  <a:ext uri="{FF2B5EF4-FFF2-40B4-BE49-F238E27FC236}">
                    <a16:creationId xmlns:a16="http://schemas.microsoft.com/office/drawing/2014/main" id="{43154001-A108-5B41-A539-B04C22CA02B7}"/>
                  </a:ext>
                </a:extLst>
              </p:cNvPr>
              <p:cNvSpPr txBox="1"/>
              <p:nvPr/>
            </p:nvSpPr>
            <p:spPr>
              <a:xfrm rot="18900000">
                <a:off x="4300148" y="2996933"/>
                <a:ext cx="461665" cy="1444050"/>
              </a:xfrm>
              <a:prstGeom prst="rect">
                <a:avLst/>
              </a:prstGeom>
              <a:noFill/>
              <a:ln>
                <a:noFill/>
              </a:ln>
            </p:spPr>
            <p:style>
              <a:lnRef idx="2">
                <a:schemeClr val="dk1"/>
              </a:lnRef>
              <a:fillRef idx="1">
                <a:schemeClr val="lt1"/>
              </a:fillRef>
              <a:effectRef idx="0">
                <a:schemeClr val="dk1"/>
              </a:effectRef>
              <a:fontRef idx="minor">
                <a:schemeClr val="dk1"/>
              </a:fontRef>
            </p:style>
            <p:txBody>
              <a:bodyPr vert="eaVert" wrap="none" rtlCol="0">
                <a:spAutoFit/>
              </a:bodyPr>
              <a:lstStyle/>
              <a:p>
                <a:r>
                  <a:rPr lang="en-US" altLang="zh-CN" dirty="0">
                    <a:latin typeface="微软雅黑" panose="020B0503020204020204" pitchFamily="34" charset="-122"/>
                    <a:ea typeface="微软雅黑" panose="020B0503020204020204" pitchFamily="34" charset="-122"/>
                  </a:rPr>
                  <a:t>output layer</a:t>
                </a:r>
                <a:endParaRPr lang="zh-CN" altLang="en-US" dirty="0">
                  <a:latin typeface="微软雅黑" panose="020B0503020204020204" pitchFamily="34" charset="-122"/>
                  <a:ea typeface="微软雅黑" panose="020B0503020204020204" pitchFamily="34" charset="-122"/>
                </a:endParaRPr>
              </a:p>
            </p:txBody>
          </p:sp>
          <p:grpSp>
            <p:nvGrpSpPr>
              <p:cNvPr id="19" name="组合 16">
                <a:extLst>
                  <a:ext uri="{FF2B5EF4-FFF2-40B4-BE49-F238E27FC236}">
                    <a16:creationId xmlns:a16="http://schemas.microsoft.com/office/drawing/2014/main" id="{BF2B3ECC-4AC1-974B-8948-672AABB4DDDA}"/>
                  </a:ext>
                </a:extLst>
              </p:cNvPr>
              <p:cNvGrpSpPr/>
              <p:nvPr/>
            </p:nvGrpSpPr>
            <p:grpSpPr>
              <a:xfrm>
                <a:off x="458907" y="708705"/>
                <a:ext cx="5154196" cy="369332"/>
                <a:chOff x="298450" y="668688"/>
                <a:chExt cx="5154196" cy="369332"/>
              </a:xfrm>
            </p:grpSpPr>
            <p:sp>
              <p:nvSpPr>
                <p:cNvPr id="20" name="文本框 14">
                  <a:extLst>
                    <a:ext uri="{FF2B5EF4-FFF2-40B4-BE49-F238E27FC236}">
                      <a16:creationId xmlns:a16="http://schemas.microsoft.com/office/drawing/2014/main" id="{0F19CED1-8451-7646-9F8F-BA0D0B553D2C}"/>
                    </a:ext>
                  </a:extLst>
                </p:cNvPr>
                <p:cNvSpPr txBox="1"/>
                <p:nvPr/>
              </p:nvSpPr>
              <p:spPr>
                <a:xfrm>
                  <a:off x="458907" y="668688"/>
                  <a:ext cx="4993739"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the feedforward NN with two hidden layers</a:t>
                  </a:r>
                  <a:endParaRPr lang="zh-CN" altLang="en-US" dirty="0">
                    <a:latin typeface="微软雅黑" panose="020B0503020204020204" pitchFamily="34" charset="-122"/>
                    <a:ea typeface="微软雅黑" panose="020B0503020204020204" pitchFamily="34" charset="-122"/>
                  </a:endParaRPr>
                </a:p>
              </p:txBody>
            </p:sp>
            <p:pic>
              <p:nvPicPr>
                <p:cNvPr id="21" name="Picture 21" descr="Sphere">
                  <a:extLst>
                    <a:ext uri="{FF2B5EF4-FFF2-40B4-BE49-F238E27FC236}">
                      <a16:creationId xmlns:a16="http://schemas.microsoft.com/office/drawing/2014/main" id="{946DE093-FEFC-6A46-966C-24D47863DE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450" y="74540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sp>
        <p:nvSpPr>
          <p:cNvPr id="22" name="TextBox 21">
            <a:extLst>
              <a:ext uri="{FF2B5EF4-FFF2-40B4-BE49-F238E27FC236}">
                <a16:creationId xmlns:a16="http://schemas.microsoft.com/office/drawing/2014/main" id="{6987BB2E-93DD-C140-A4DC-2AA55F0836C6}"/>
              </a:ext>
            </a:extLst>
          </p:cNvPr>
          <p:cNvSpPr txBox="1"/>
          <p:nvPr/>
        </p:nvSpPr>
        <p:spPr>
          <a:xfrm>
            <a:off x="355800" y="173900"/>
            <a:ext cx="6258445" cy="523220"/>
          </a:xfrm>
          <a:prstGeom prst="rect">
            <a:avLst/>
          </a:prstGeom>
          <a:noFill/>
        </p:spPr>
        <p:txBody>
          <a:bodyPr wrap="square" rtlCol="0">
            <a:noAutofit/>
          </a:bodyPr>
          <a:lstStyle>
            <a:defPPr>
              <a:defRPr lang="zh-CN"/>
            </a:defPPr>
            <a:lvl1pPr>
              <a:defRPr sz="2400" b="1">
                <a:solidFill>
                  <a:schemeClr val="accent6">
                    <a:lumMod val="75000"/>
                  </a:schemeClr>
                </a:solidFill>
                <a:latin typeface="+mj-ea"/>
                <a:ea typeface="+mj-ea"/>
              </a:defRPr>
            </a:lvl1pPr>
          </a:lstStyle>
          <a:p>
            <a:r>
              <a:rPr lang="en-US" altLang="zh-CN" dirty="0"/>
              <a:t>Functional type of neural networks</a:t>
            </a:r>
            <a:endParaRPr lang="en-US" dirty="0"/>
          </a:p>
        </p:txBody>
      </p:sp>
      <p:sp>
        <p:nvSpPr>
          <p:cNvPr id="23" name="Slide Number Placeholder 22">
            <a:extLst>
              <a:ext uri="{FF2B5EF4-FFF2-40B4-BE49-F238E27FC236}">
                <a16:creationId xmlns:a16="http://schemas.microsoft.com/office/drawing/2014/main" id="{594D2EF7-6219-584C-A01F-CFA3DC7A481C}"/>
              </a:ext>
            </a:extLst>
          </p:cNvPr>
          <p:cNvSpPr>
            <a:spLocks noGrp="1"/>
          </p:cNvSpPr>
          <p:nvPr>
            <p:ph type="sldNum" sz="quarter" idx="12"/>
          </p:nvPr>
        </p:nvSpPr>
        <p:spPr/>
        <p:txBody>
          <a:bodyPr/>
          <a:lstStyle/>
          <a:p>
            <a:fld id="{FA46EEF5-A542-2F4F-9E72-05930E02652E}" type="slidenum">
              <a:rPr lang="en-US" smtClean="0"/>
              <a:t>45</a:t>
            </a:fld>
            <a:endParaRPr lang="en-US"/>
          </a:p>
        </p:txBody>
      </p:sp>
      <p:sp>
        <p:nvSpPr>
          <p:cNvPr id="25" name="TextBox 24">
            <a:extLst>
              <a:ext uri="{FF2B5EF4-FFF2-40B4-BE49-F238E27FC236}">
                <a16:creationId xmlns:a16="http://schemas.microsoft.com/office/drawing/2014/main" id="{FA7966A8-DB77-EFFD-1A5D-42AE4758B1B1}"/>
              </a:ext>
            </a:extLst>
          </p:cNvPr>
          <p:cNvSpPr txBox="1"/>
          <p:nvPr/>
        </p:nvSpPr>
        <p:spPr>
          <a:xfrm>
            <a:off x="317829" y="5341568"/>
            <a:ext cx="2446778" cy="646331"/>
          </a:xfrm>
          <a:prstGeom prst="rect">
            <a:avLst/>
          </a:prstGeom>
          <a:noFill/>
        </p:spPr>
        <p:txBody>
          <a:bodyPr wrap="square">
            <a:spAutoFit/>
          </a:bodyPr>
          <a:lstStyle/>
          <a:p>
            <a:pPr algn="ctr" eaLnBrk="1" hangingPunct="1">
              <a:spcBef>
                <a:spcPct val="0"/>
              </a:spcBef>
              <a:buClrTx/>
              <a:buFontTx/>
              <a:buNone/>
            </a:pPr>
            <a:r>
              <a:rPr lang="en-US" altLang="zh-CN" sz="1800" b="1" dirty="0">
                <a:solidFill>
                  <a:srgbClr val="000000"/>
                </a:solidFill>
                <a:latin typeface="微软雅黑" panose="020B0503020204020204" pitchFamily="34" charset="-122"/>
                <a:ea typeface="微软雅黑" panose="020B0503020204020204" pitchFamily="34" charset="-122"/>
              </a:rPr>
              <a:t>The functional</a:t>
            </a:r>
          </a:p>
          <a:p>
            <a:pPr algn="ctr" eaLnBrk="1" hangingPunct="1">
              <a:spcBef>
                <a:spcPct val="0"/>
              </a:spcBef>
              <a:buClrTx/>
              <a:buFontTx/>
              <a:buNone/>
            </a:pPr>
            <a:r>
              <a:rPr lang="en-US" altLang="zh-CN" sz="1800" b="1" dirty="0">
                <a:solidFill>
                  <a:srgbClr val="000000"/>
                </a:solidFill>
                <a:latin typeface="微软雅黑" panose="020B0503020204020204" pitchFamily="34" charset="-122"/>
                <a:ea typeface="微软雅黑" panose="020B0503020204020204" pitchFamily="34" charset="-122"/>
              </a:rPr>
              <a:t>looks as:</a:t>
            </a:r>
          </a:p>
        </p:txBody>
      </p:sp>
    </p:spTree>
    <p:extLst>
      <p:ext uri="{BB962C8B-B14F-4D97-AF65-F5344CB8AC3E}">
        <p14:creationId xmlns:p14="http://schemas.microsoft.com/office/powerpoint/2010/main" val="2269202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2"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right)">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6">
            <a:extLst>
              <a:ext uri="{FF2B5EF4-FFF2-40B4-BE49-F238E27FC236}">
                <a16:creationId xmlns:a16="http://schemas.microsoft.com/office/drawing/2014/main" id="{D991BD59-3B25-C040-B314-FCF35D5DC94F}"/>
              </a:ext>
            </a:extLst>
          </p:cNvPr>
          <p:cNvSpPr>
            <a:spLocks noChangeArrowheads="1"/>
          </p:cNvSpPr>
          <p:nvPr/>
        </p:nvSpPr>
        <p:spPr bwMode="auto">
          <a:xfrm>
            <a:off x="7190734" y="893467"/>
            <a:ext cx="4086866" cy="2311919"/>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tx1"/>
              </a:buClr>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FontTx/>
              <a:buNone/>
            </a:pPr>
            <a:endParaRPr lang="en-US" altLang="zh-CN" sz="2400" b="1" dirty="0">
              <a:solidFill>
                <a:srgbClr val="000000"/>
              </a:solidFill>
              <a:latin typeface="微软雅黑" panose="020B0503020204020204" pitchFamily="34" charset="-122"/>
              <a:ea typeface="微软雅黑" panose="020B0503020204020204" pitchFamily="34" charset="-122"/>
            </a:endParaRPr>
          </a:p>
        </p:txBody>
      </p:sp>
      <p:graphicFrame>
        <p:nvGraphicFramePr>
          <p:cNvPr id="3" name="对象 48">
            <a:extLst>
              <a:ext uri="{FF2B5EF4-FFF2-40B4-BE49-F238E27FC236}">
                <a16:creationId xmlns:a16="http://schemas.microsoft.com/office/drawing/2014/main" id="{EF316C66-9331-FD45-9C16-17BA8B22AA24}"/>
              </a:ext>
            </a:extLst>
          </p:cNvPr>
          <p:cNvGraphicFramePr>
            <a:graphicFrameLocks noChangeAspect="1"/>
          </p:cNvGraphicFramePr>
          <p:nvPr/>
        </p:nvGraphicFramePr>
        <p:xfrm>
          <a:off x="1425706" y="1524001"/>
          <a:ext cx="4435475" cy="1387475"/>
        </p:xfrm>
        <a:graphic>
          <a:graphicData uri="http://schemas.openxmlformats.org/presentationml/2006/ole">
            <mc:AlternateContent xmlns:mc="http://schemas.openxmlformats.org/markup-compatibility/2006">
              <mc:Choice xmlns:v="urn:schemas-microsoft-com:vml" Requires="v">
                <p:oleObj name="Equation" r:id="rId2" imgW="4952880" imgH="1549080" progId="Equation.DSMT4">
                  <p:embed/>
                </p:oleObj>
              </mc:Choice>
              <mc:Fallback>
                <p:oleObj name="Equation" r:id="rId2" imgW="4952880" imgH="1549080" progId="Equation.DSMT4">
                  <p:embed/>
                  <p:pic>
                    <p:nvPicPr>
                      <p:cNvPr id="3" name="对象 48">
                        <a:extLst>
                          <a:ext uri="{FF2B5EF4-FFF2-40B4-BE49-F238E27FC236}">
                            <a16:creationId xmlns:a16="http://schemas.microsoft.com/office/drawing/2014/main" id="{EF316C66-9331-FD45-9C16-17BA8B22AA24}"/>
                          </a:ext>
                        </a:extLst>
                      </p:cNvPr>
                      <p:cNvPicPr/>
                      <p:nvPr/>
                    </p:nvPicPr>
                    <p:blipFill>
                      <a:blip r:embed="rId3"/>
                      <a:stretch>
                        <a:fillRect/>
                      </a:stretch>
                    </p:blipFill>
                    <p:spPr>
                      <a:xfrm>
                        <a:off x="1425706" y="1524001"/>
                        <a:ext cx="4435475" cy="1387475"/>
                      </a:xfrm>
                      <a:prstGeom prst="rect">
                        <a:avLst/>
                      </a:prstGeom>
                    </p:spPr>
                  </p:pic>
                </p:oleObj>
              </mc:Fallback>
            </mc:AlternateContent>
          </a:graphicData>
        </a:graphic>
      </p:graphicFrame>
      <p:grpSp>
        <p:nvGrpSpPr>
          <p:cNvPr id="4" name="组合 6">
            <a:extLst>
              <a:ext uri="{FF2B5EF4-FFF2-40B4-BE49-F238E27FC236}">
                <a16:creationId xmlns:a16="http://schemas.microsoft.com/office/drawing/2014/main" id="{26FBA2F7-AE55-DE4A-BD75-CCD8368EC5E4}"/>
              </a:ext>
            </a:extLst>
          </p:cNvPr>
          <p:cNvGrpSpPr>
            <a:grpSpLocks/>
          </p:cNvGrpSpPr>
          <p:nvPr/>
        </p:nvGrpSpPr>
        <p:grpSpPr bwMode="auto">
          <a:xfrm>
            <a:off x="1663395" y="2074867"/>
            <a:ext cx="3559521" cy="308683"/>
            <a:chOff x="4067944" y="1772816"/>
            <a:chExt cx="4155200" cy="360040"/>
          </a:xfrm>
        </p:grpSpPr>
        <p:sp>
          <p:nvSpPr>
            <p:cNvPr id="5" name="椭圆 7">
              <a:extLst>
                <a:ext uri="{FF2B5EF4-FFF2-40B4-BE49-F238E27FC236}">
                  <a16:creationId xmlns:a16="http://schemas.microsoft.com/office/drawing/2014/main" id="{3AAF3283-0BFF-264C-98C0-75C8C5DE57F3}"/>
                </a:ext>
              </a:extLst>
            </p:cNvPr>
            <p:cNvSpPr/>
            <p:nvPr/>
          </p:nvSpPr>
          <p:spPr>
            <a:xfrm>
              <a:off x="4067944" y="1772816"/>
              <a:ext cx="360342" cy="360040"/>
            </a:xfrm>
            <a:prstGeom prst="ellipse">
              <a:avLst/>
            </a:prstGeom>
            <a:solidFill>
              <a:srgbClr val="28ECE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tx1"/>
                </a:solidFill>
                <a:latin typeface="Calibri" panose="020F0502020204030204" pitchFamily="34" charset="0"/>
                <a:ea typeface="宋体" panose="02010600030101010101" pitchFamily="2" charset="-122"/>
                <a:cs typeface="Arial" panose="020B0604020202020204" pitchFamily="34" charset="0"/>
              </a:endParaRPr>
            </a:p>
          </p:txBody>
        </p:sp>
        <p:sp>
          <p:nvSpPr>
            <p:cNvPr id="6" name="椭圆 8">
              <a:extLst>
                <a:ext uri="{FF2B5EF4-FFF2-40B4-BE49-F238E27FC236}">
                  <a16:creationId xmlns:a16="http://schemas.microsoft.com/office/drawing/2014/main" id="{09EC9B72-AEB0-6C4F-AE39-5486E69B87CB}"/>
                </a:ext>
              </a:extLst>
            </p:cNvPr>
            <p:cNvSpPr/>
            <p:nvPr/>
          </p:nvSpPr>
          <p:spPr>
            <a:xfrm>
              <a:off x="5570109" y="1772816"/>
              <a:ext cx="358754" cy="360040"/>
            </a:xfrm>
            <a:prstGeom prst="ellipse">
              <a:avLst/>
            </a:prstGeom>
            <a:solidFill>
              <a:srgbClr val="28ECE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tx1"/>
                </a:solidFill>
                <a:latin typeface="Calibri" panose="020F0502020204030204" pitchFamily="34" charset="0"/>
                <a:ea typeface="宋体" panose="02010600030101010101" pitchFamily="2" charset="-122"/>
                <a:cs typeface="Arial" panose="020B0604020202020204" pitchFamily="34" charset="0"/>
              </a:endParaRPr>
            </a:p>
          </p:txBody>
        </p:sp>
        <p:sp>
          <p:nvSpPr>
            <p:cNvPr id="7" name="椭圆 9">
              <a:extLst>
                <a:ext uri="{FF2B5EF4-FFF2-40B4-BE49-F238E27FC236}">
                  <a16:creationId xmlns:a16="http://schemas.microsoft.com/office/drawing/2014/main" id="{ED5357C9-9D87-B147-B78E-9A50E8A7C7EE}"/>
                </a:ext>
              </a:extLst>
            </p:cNvPr>
            <p:cNvSpPr/>
            <p:nvPr/>
          </p:nvSpPr>
          <p:spPr>
            <a:xfrm>
              <a:off x="4799258" y="1772816"/>
              <a:ext cx="358754" cy="360040"/>
            </a:xfrm>
            <a:prstGeom prst="ellipse">
              <a:avLst/>
            </a:prstGeom>
            <a:solidFill>
              <a:srgbClr val="28ECE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tx1"/>
                </a:solidFill>
                <a:latin typeface="Calibri" panose="020F0502020204030204" pitchFamily="34" charset="0"/>
                <a:ea typeface="宋体" panose="02010600030101010101" pitchFamily="2" charset="-122"/>
                <a:cs typeface="Arial" panose="020B0604020202020204" pitchFamily="34" charset="0"/>
              </a:endParaRPr>
            </a:p>
          </p:txBody>
        </p:sp>
        <p:sp>
          <p:nvSpPr>
            <p:cNvPr id="8" name="椭圆 10">
              <a:extLst>
                <a:ext uri="{FF2B5EF4-FFF2-40B4-BE49-F238E27FC236}">
                  <a16:creationId xmlns:a16="http://schemas.microsoft.com/office/drawing/2014/main" id="{53D8DA1B-0684-1846-8A26-F179BCF4897F}"/>
                </a:ext>
              </a:extLst>
            </p:cNvPr>
            <p:cNvSpPr/>
            <p:nvPr/>
          </p:nvSpPr>
          <p:spPr>
            <a:xfrm>
              <a:off x="6362224" y="1772816"/>
              <a:ext cx="358754" cy="360040"/>
            </a:xfrm>
            <a:prstGeom prst="ellipse">
              <a:avLst/>
            </a:prstGeom>
            <a:solidFill>
              <a:srgbClr val="28ECE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tx1"/>
                </a:solidFill>
                <a:latin typeface="Calibri" panose="020F0502020204030204" pitchFamily="34" charset="0"/>
                <a:ea typeface="宋体" panose="02010600030101010101" pitchFamily="2" charset="-122"/>
                <a:cs typeface="Arial" panose="020B0604020202020204" pitchFamily="34" charset="0"/>
              </a:endParaRPr>
            </a:p>
          </p:txBody>
        </p:sp>
        <p:sp>
          <p:nvSpPr>
            <p:cNvPr id="9" name="椭圆 11">
              <a:extLst>
                <a:ext uri="{FF2B5EF4-FFF2-40B4-BE49-F238E27FC236}">
                  <a16:creationId xmlns:a16="http://schemas.microsoft.com/office/drawing/2014/main" id="{0F195EA6-8F6D-A74F-8B76-97B9C2BFB9C7}"/>
                </a:ext>
              </a:extLst>
            </p:cNvPr>
            <p:cNvSpPr/>
            <p:nvPr/>
          </p:nvSpPr>
          <p:spPr>
            <a:xfrm>
              <a:off x="7143708" y="1772816"/>
              <a:ext cx="358754" cy="360040"/>
            </a:xfrm>
            <a:prstGeom prst="ellipse">
              <a:avLst/>
            </a:prstGeom>
            <a:solidFill>
              <a:srgbClr val="28ECE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tx1"/>
                </a:solidFill>
                <a:latin typeface="Calibri" panose="020F0502020204030204" pitchFamily="34" charset="0"/>
                <a:ea typeface="宋体" panose="02010600030101010101" pitchFamily="2" charset="-122"/>
                <a:cs typeface="Arial" panose="020B0604020202020204" pitchFamily="34" charset="0"/>
              </a:endParaRPr>
            </a:p>
          </p:txBody>
        </p:sp>
        <p:sp>
          <p:nvSpPr>
            <p:cNvPr id="10" name="椭圆 12">
              <a:extLst>
                <a:ext uri="{FF2B5EF4-FFF2-40B4-BE49-F238E27FC236}">
                  <a16:creationId xmlns:a16="http://schemas.microsoft.com/office/drawing/2014/main" id="{2CE7D17C-45F7-4F4D-8D9E-782DC8EC22CB}"/>
                </a:ext>
              </a:extLst>
            </p:cNvPr>
            <p:cNvSpPr/>
            <p:nvPr/>
          </p:nvSpPr>
          <p:spPr>
            <a:xfrm>
              <a:off x="7862802" y="1772816"/>
              <a:ext cx="360342" cy="360040"/>
            </a:xfrm>
            <a:prstGeom prst="ellipse">
              <a:avLst/>
            </a:prstGeom>
            <a:solidFill>
              <a:srgbClr val="28ECE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tx1"/>
                </a:solidFill>
                <a:latin typeface="Calibri" panose="020F0502020204030204" pitchFamily="34" charset="0"/>
                <a:ea typeface="宋体" panose="02010600030101010101" pitchFamily="2" charset="-122"/>
                <a:cs typeface="Arial" panose="020B0604020202020204" pitchFamily="34" charset="0"/>
              </a:endParaRPr>
            </a:p>
          </p:txBody>
        </p:sp>
      </p:grpSp>
      <p:grpSp>
        <p:nvGrpSpPr>
          <p:cNvPr id="11" name="组合 50">
            <a:extLst>
              <a:ext uri="{FF2B5EF4-FFF2-40B4-BE49-F238E27FC236}">
                <a16:creationId xmlns:a16="http://schemas.microsoft.com/office/drawing/2014/main" id="{048481BF-A308-7243-B8AE-DE686775E9ED}"/>
              </a:ext>
            </a:extLst>
          </p:cNvPr>
          <p:cNvGrpSpPr/>
          <p:nvPr/>
        </p:nvGrpSpPr>
        <p:grpSpPr>
          <a:xfrm>
            <a:off x="2082358" y="3379332"/>
            <a:ext cx="7165558" cy="1850846"/>
            <a:chOff x="123751" y="3703080"/>
            <a:chExt cx="8735647" cy="2256396"/>
          </a:xfrm>
        </p:grpSpPr>
        <p:sp>
          <p:nvSpPr>
            <p:cNvPr id="12" name="TextBox 9">
              <a:extLst>
                <a:ext uri="{FF2B5EF4-FFF2-40B4-BE49-F238E27FC236}">
                  <a16:creationId xmlns:a16="http://schemas.microsoft.com/office/drawing/2014/main" id="{BBFB4894-5503-E84F-82DB-46C6CC4F29BC}"/>
                </a:ext>
              </a:extLst>
            </p:cNvPr>
            <p:cNvSpPr txBox="1"/>
            <p:nvPr/>
          </p:nvSpPr>
          <p:spPr>
            <a:xfrm>
              <a:off x="1648694" y="3703080"/>
              <a:ext cx="1605709" cy="637866"/>
            </a:xfrm>
            <a:prstGeom prst="rect">
              <a:avLst/>
            </a:prstGeom>
            <a:ln w="28575">
              <a:solidFill>
                <a:srgbClr val="0070C0"/>
              </a:solidFill>
            </a:ln>
          </p:spPr>
          <p:style>
            <a:lnRef idx="2">
              <a:schemeClr val="accent5"/>
            </a:lnRef>
            <a:fillRef idx="1">
              <a:schemeClr val="lt1"/>
            </a:fillRef>
            <a:effectRef idx="0">
              <a:schemeClr val="accent5"/>
            </a:effectRef>
            <a:fontRef idx="minor">
              <a:schemeClr val="dk1"/>
            </a:fontRef>
          </p:style>
          <p:txBody>
            <a:bodyPr wrap="square">
              <a:spAutoFit/>
            </a:bodyPr>
            <a:lstStyle/>
            <a:p>
              <a:pPr algn="ctr"/>
              <a:r>
                <a:rPr lang="zh-CN" altLang="en-US" sz="1400" i="1" dirty="0">
                  <a:solidFill>
                    <a:schemeClr val="tx1"/>
                  </a:solidFill>
                  <a:latin typeface="Adobe 黑体 Std R" panose="020B0400000000000000" pitchFamily="34" charset="-122"/>
                  <a:ea typeface="Adobe 黑体 Std R" panose="020B0400000000000000" pitchFamily="34" charset="-122"/>
                  <a:cs typeface="Arial" panose="020B0604020202020204" pitchFamily="34" charset="0"/>
                </a:rPr>
                <a:t>ab </a:t>
              </a:r>
              <a:r>
                <a:rPr lang="zh-CN" altLang="en-US" sz="1400" i="1" dirty="0">
                  <a:solidFill>
                    <a:schemeClr val="tx1"/>
                  </a:solidFill>
                  <a:latin typeface="Adobe 黑体 Std R" panose="020B0400000000000000" pitchFamily="34" charset="-122"/>
                  <a:ea typeface="Adobe 黑体 Std R" panose="020B0400000000000000" pitchFamily="34" charset="-122"/>
                  <a:cs typeface="Arial" panose="020B0604020202020204" pitchFamily="34" charset="0"/>
                  <a:sym typeface="Arial" panose="020B0604020202020204" pitchFamily="34" charset="0"/>
                </a:rPr>
                <a:t>initio </a:t>
              </a:r>
              <a:r>
                <a:rPr lang="en-US" altLang="zh-CN" sz="1400" dirty="0">
                  <a:solidFill>
                    <a:schemeClr val="tx1"/>
                  </a:solidFill>
                  <a:latin typeface="Adobe 黑体 Std R" panose="020B0400000000000000" pitchFamily="34" charset="-122"/>
                  <a:ea typeface="Adobe 黑体 Std R" panose="020B0400000000000000" pitchFamily="34" charset="-122"/>
                  <a:cs typeface="Arial" panose="020B0604020202020204" pitchFamily="34" charset="0"/>
                </a:rPr>
                <a:t>database</a:t>
              </a:r>
              <a:endParaRPr lang="zh-CN" altLang="en-US" sz="1400" dirty="0">
                <a:solidFill>
                  <a:schemeClr val="tx1"/>
                </a:solidFill>
                <a:latin typeface="Adobe 黑体 Std R" panose="020B0400000000000000" pitchFamily="34" charset="-122"/>
                <a:ea typeface="Adobe 黑体 Std R" panose="020B0400000000000000" pitchFamily="34" charset="-122"/>
                <a:cs typeface="Arial" panose="020B0604020202020204" pitchFamily="34" charset="0"/>
              </a:endParaRPr>
            </a:p>
          </p:txBody>
        </p:sp>
        <p:sp>
          <p:nvSpPr>
            <p:cNvPr id="13" name="TextBox 11">
              <a:extLst>
                <a:ext uri="{FF2B5EF4-FFF2-40B4-BE49-F238E27FC236}">
                  <a16:creationId xmlns:a16="http://schemas.microsoft.com/office/drawing/2014/main" id="{977233A1-F186-CA48-8897-F6A2B1658A6E}"/>
                </a:ext>
              </a:extLst>
            </p:cNvPr>
            <p:cNvSpPr txBox="1"/>
            <p:nvPr/>
          </p:nvSpPr>
          <p:spPr>
            <a:xfrm>
              <a:off x="123751" y="4602122"/>
              <a:ext cx="1380383" cy="900517"/>
            </a:xfrm>
            <a:prstGeom prst="rect">
              <a:avLst/>
            </a:prstGeom>
            <a:ln w="28575">
              <a:solidFill>
                <a:srgbClr val="0070C0"/>
              </a:solid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altLang="zh-CN" sz="1400" noProof="1">
                  <a:ln/>
                  <a:solidFill>
                    <a:schemeClr val="tx1"/>
                  </a:solidFill>
                  <a:latin typeface="Adobe 黑体 Std R" panose="020B0400000000000000" pitchFamily="34" charset="-122"/>
                  <a:ea typeface="Adobe 黑体 Std R" panose="020B0400000000000000" pitchFamily="34" charset="-122"/>
                </a:rPr>
                <a:t>initial guess of w&amp;b</a:t>
              </a:r>
            </a:p>
          </p:txBody>
        </p:sp>
        <p:sp>
          <p:nvSpPr>
            <p:cNvPr id="14" name="TextBox 30">
              <a:extLst>
                <a:ext uri="{FF2B5EF4-FFF2-40B4-BE49-F238E27FC236}">
                  <a16:creationId xmlns:a16="http://schemas.microsoft.com/office/drawing/2014/main" id="{3D59C9D0-38F2-D04B-A9D8-F9A668F1DAB5}"/>
                </a:ext>
              </a:extLst>
            </p:cNvPr>
            <p:cNvSpPr txBox="1"/>
            <p:nvPr/>
          </p:nvSpPr>
          <p:spPr>
            <a:xfrm>
              <a:off x="1811117" y="4735515"/>
              <a:ext cx="1226539" cy="637866"/>
            </a:xfrm>
            <a:prstGeom prst="rect">
              <a:avLst/>
            </a:prstGeom>
            <a:ln w="28575">
              <a:solidFill>
                <a:srgbClr val="0070C0"/>
              </a:solid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altLang="zh-CN" sz="1400" dirty="0">
                  <a:solidFill>
                    <a:schemeClr val="tx1"/>
                  </a:solidFill>
                  <a:latin typeface="Adobe 黑体 Std R" panose="020B0400000000000000" pitchFamily="34" charset="-122"/>
                  <a:ea typeface="Adobe 黑体 Std R" panose="020B0400000000000000" pitchFamily="34" charset="-122"/>
                  <a:cs typeface="Arial" panose="020B0604020202020204" pitchFamily="34" charset="0"/>
                </a:rPr>
                <a:t>calculate</a:t>
              </a:r>
            </a:p>
            <a:p>
              <a:pPr algn="ctr"/>
              <a:r>
                <a:rPr lang="zh-CN" altLang="en-US" sz="1400" dirty="0">
                  <a:solidFill>
                    <a:schemeClr val="tx1"/>
                  </a:solidFill>
                  <a:latin typeface="Adobe 黑体 Std R" panose="020B0400000000000000" pitchFamily="34" charset="-122"/>
                  <a:ea typeface="Adobe 黑体 Std R" panose="020B0400000000000000" pitchFamily="34" charset="-122"/>
                  <a:cs typeface="Arial" panose="020B0604020202020204" pitchFamily="34" charset="0"/>
                </a:rPr>
                <a:t>RMSE</a:t>
              </a:r>
            </a:p>
          </p:txBody>
        </p:sp>
        <p:cxnSp>
          <p:nvCxnSpPr>
            <p:cNvPr id="15" name="直接箭头连接符 26">
              <a:extLst>
                <a:ext uri="{FF2B5EF4-FFF2-40B4-BE49-F238E27FC236}">
                  <a16:creationId xmlns:a16="http://schemas.microsoft.com/office/drawing/2014/main" id="{B96923BA-F544-D546-B37D-2406573A9373}"/>
                </a:ext>
              </a:extLst>
            </p:cNvPr>
            <p:cNvCxnSpPr>
              <a:cxnSpLocks/>
              <a:stCxn id="13" idx="3"/>
              <a:endCxn id="14" idx="1"/>
            </p:cNvCxnSpPr>
            <p:nvPr/>
          </p:nvCxnSpPr>
          <p:spPr>
            <a:xfrm>
              <a:off x="1504134" y="5052381"/>
              <a:ext cx="306983" cy="2068"/>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6" name="下箭头 27">
              <a:extLst>
                <a:ext uri="{FF2B5EF4-FFF2-40B4-BE49-F238E27FC236}">
                  <a16:creationId xmlns:a16="http://schemas.microsoft.com/office/drawing/2014/main" id="{F26B34EA-B3D5-4047-B0B4-084B468C0D3E}"/>
                </a:ext>
              </a:extLst>
            </p:cNvPr>
            <p:cNvSpPr/>
            <p:nvPr/>
          </p:nvSpPr>
          <p:spPr>
            <a:xfrm>
              <a:off x="2065216" y="4392638"/>
              <a:ext cx="719137" cy="301625"/>
            </a:xfrm>
            <a:prstGeom prst="downArrow">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400">
                <a:solidFill>
                  <a:schemeClr val="tx1"/>
                </a:solidFill>
                <a:latin typeface="Adobe 黑体 Std R" panose="020B0400000000000000" pitchFamily="34" charset="-122"/>
                <a:ea typeface="Adobe 黑体 Std R" panose="020B0400000000000000" pitchFamily="34" charset="-122"/>
                <a:cs typeface="Arial" panose="020B0604020202020204" pitchFamily="34" charset="0"/>
              </a:endParaRPr>
            </a:p>
          </p:txBody>
        </p:sp>
        <p:cxnSp>
          <p:nvCxnSpPr>
            <p:cNvPr id="17" name="直接箭头连接符 28">
              <a:extLst>
                <a:ext uri="{FF2B5EF4-FFF2-40B4-BE49-F238E27FC236}">
                  <a16:creationId xmlns:a16="http://schemas.microsoft.com/office/drawing/2014/main" id="{76EF4BBB-C740-334D-BFAF-241ACAAD013B}"/>
                </a:ext>
              </a:extLst>
            </p:cNvPr>
            <p:cNvCxnSpPr>
              <a:stCxn id="14" idx="3"/>
              <a:endCxn id="18" idx="1"/>
            </p:cNvCxnSpPr>
            <p:nvPr/>
          </p:nvCxnSpPr>
          <p:spPr>
            <a:xfrm flipV="1">
              <a:off x="3037657" y="5043849"/>
              <a:ext cx="322066" cy="10599"/>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8" name="TextBox 32">
              <a:extLst>
                <a:ext uri="{FF2B5EF4-FFF2-40B4-BE49-F238E27FC236}">
                  <a16:creationId xmlns:a16="http://schemas.microsoft.com/office/drawing/2014/main" id="{0A459EB9-CD9C-8344-A110-BA6EB7E70390}"/>
                </a:ext>
              </a:extLst>
            </p:cNvPr>
            <p:cNvSpPr txBox="1"/>
            <p:nvPr/>
          </p:nvSpPr>
          <p:spPr>
            <a:xfrm>
              <a:off x="3359723" y="4593591"/>
              <a:ext cx="1919287" cy="900517"/>
            </a:xfrm>
            <a:prstGeom prst="rect">
              <a:avLst/>
            </a:prstGeom>
            <a:ln w="28575">
              <a:solidFill>
                <a:srgbClr val="0070C0"/>
              </a:solidFill>
            </a:ln>
          </p:spPr>
          <p:style>
            <a:lnRef idx="2">
              <a:schemeClr val="accent1"/>
            </a:lnRef>
            <a:fillRef idx="1">
              <a:schemeClr val="lt1"/>
            </a:fillRef>
            <a:effectRef idx="0">
              <a:schemeClr val="accent1"/>
            </a:effectRef>
            <a:fontRef idx="minor">
              <a:schemeClr val="dk1"/>
            </a:fontRef>
          </p:style>
          <p:txBody>
            <a:bodyPr wrap="square">
              <a:spAutoFit/>
            </a:bodyPr>
            <a:lstStyle>
              <a:defPPr>
                <a:defRPr lang="zh-CN"/>
              </a:defPPr>
              <a:lvl1pPr algn="ctr">
                <a:defRPr>
                  <a:solidFill>
                    <a:schemeClr val="tx1"/>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1400" dirty="0">
                  <a:effectLst/>
                  <a:latin typeface="Adobe 黑体 Std R" panose="020B0400000000000000" pitchFamily="34" charset="-122"/>
                  <a:ea typeface="Adobe 黑体 Std R" panose="020B0400000000000000" pitchFamily="34" charset="-122"/>
                </a:rPr>
                <a:t>the partial derivatives of RMSE to </a:t>
              </a:r>
              <a:r>
                <a:rPr lang="en-US" altLang="zh-CN" sz="1400" dirty="0" err="1">
                  <a:effectLst/>
                  <a:latin typeface="Adobe 黑体 Std R" panose="020B0400000000000000" pitchFamily="34" charset="-122"/>
                  <a:ea typeface="Adobe 黑体 Std R" panose="020B0400000000000000" pitchFamily="34" charset="-122"/>
                </a:rPr>
                <a:t>w&amp;b</a:t>
              </a:r>
              <a:endParaRPr lang="en-US" altLang="zh-CN" sz="1400" dirty="0">
                <a:effectLst/>
                <a:latin typeface="Adobe 黑体 Std R" panose="020B0400000000000000" pitchFamily="34" charset="-122"/>
                <a:ea typeface="Adobe 黑体 Std R" panose="020B0400000000000000" pitchFamily="34" charset="-122"/>
              </a:endParaRPr>
            </a:p>
          </p:txBody>
        </p:sp>
        <p:cxnSp>
          <p:nvCxnSpPr>
            <p:cNvPr id="19" name="直接箭头连接符 30">
              <a:extLst>
                <a:ext uri="{FF2B5EF4-FFF2-40B4-BE49-F238E27FC236}">
                  <a16:creationId xmlns:a16="http://schemas.microsoft.com/office/drawing/2014/main" id="{6FD07DF3-60ED-9D4C-A0E3-87AC1F4CFC66}"/>
                </a:ext>
              </a:extLst>
            </p:cNvPr>
            <p:cNvCxnSpPr>
              <a:stCxn id="18" idx="3"/>
              <a:endCxn id="20" idx="1"/>
            </p:cNvCxnSpPr>
            <p:nvPr/>
          </p:nvCxnSpPr>
          <p:spPr>
            <a:xfrm flipV="1">
              <a:off x="5279010" y="5035302"/>
              <a:ext cx="293555" cy="8547"/>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20" name="TextBox 37">
              <a:extLst>
                <a:ext uri="{FF2B5EF4-FFF2-40B4-BE49-F238E27FC236}">
                  <a16:creationId xmlns:a16="http://schemas.microsoft.com/office/drawing/2014/main" id="{4C65F919-9156-EF40-83E4-FC95D005EDF6}"/>
                </a:ext>
              </a:extLst>
            </p:cNvPr>
            <p:cNvSpPr txBox="1"/>
            <p:nvPr/>
          </p:nvSpPr>
          <p:spPr>
            <a:xfrm>
              <a:off x="5572565" y="4585043"/>
              <a:ext cx="1603286" cy="900517"/>
            </a:xfrm>
            <a:prstGeom prst="rect">
              <a:avLst/>
            </a:prstGeom>
            <a:ln w="28575">
              <a:solidFill>
                <a:srgbClr val="0070C0"/>
              </a:solid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altLang="zh-CN" sz="1400" dirty="0">
                  <a:solidFill>
                    <a:schemeClr val="tx1"/>
                  </a:solidFill>
                  <a:latin typeface="Adobe 黑体 Std R" panose="020B0400000000000000" pitchFamily="34" charset="-122"/>
                  <a:ea typeface="Adobe 黑体 Std R" panose="020B0400000000000000" pitchFamily="34" charset="-122"/>
                  <a:cs typeface="Arial" panose="020B0604020202020204" pitchFamily="34" charset="0"/>
                </a:rPr>
                <a:t>change</a:t>
              </a:r>
              <a:r>
                <a:rPr lang="zh-CN" altLang="en-US" sz="1400" dirty="0">
                  <a:solidFill>
                    <a:schemeClr val="tx1"/>
                  </a:solidFill>
                  <a:latin typeface="Adobe 黑体 Std R" panose="020B0400000000000000" pitchFamily="34" charset="-122"/>
                  <a:ea typeface="Adobe 黑体 Std R" panose="020B0400000000000000" pitchFamily="34" charset="-122"/>
                  <a:cs typeface="Arial" panose="020B0604020202020204" pitchFamily="34" charset="0"/>
                </a:rPr>
                <a:t> w</a:t>
              </a:r>
              <a:r>
                <a:rPr lang="en-US" altLang="zh-CN" sz="1400" dirty="0">
                  <a:solidFill>
                    <a:schemeClr val="tx1"/>
                  </a:solidFill>
                  <a:latin typeface="Adobe 黑体 Std R" panose="020B0400000000000000" pitchFamily="34" charset="-122"/>
                  <a:ea typeface="Adobe 黑体 Std R" panose="020B0400000000000000" pitchFamily="34" charset="-122"/>
                  <a:cs typeface="Arial" panose="020B0604020202020204" pitchFamily="34" charset="0"/>
                </a:rPr>
                <a:t>&amp;</a:t>
              </a:r>
              <a:r>
                <a:rPr lang="zh-CN" altLang="en-US" sz="1400" dirty="0">
                  <a:solidFill>
                    <a:schemeClr val="tx1"/>
                  </a:solidFill>
                  <a:latin typeface="Adobe 黑体 Std R" panose="020B0400000000000000" pitchFamily="34" charset="-122"/>
                  <a:ea typeface="Adobe 黑体 Std R" panose="020B0400000000000000" pitchFamily="34" charset="-122"/>
                  <a:cs typeface="Arial" panose="020B0604020202020204" pitchFamily="34" charset="0"/>
                </a:rPr>
                <a:t>b </a:t>
              </a:r>
              <a:endParaRPr lang="en-US" altLang="zh-CN" sz="1400" dirty="0">
                <a:solidFill>
                  <a:schemeClr val="tx1"/>
                </a:solidFill>
                <a:latin typeface="Adobe 黑体 Std R" panose="020B0400000000000000" pitchFamily="34" charset="-122"/>
                <a:ea typeface="Adobe 黑体 Std R" panose="020B0400000000000000" pitchFamily="34" charset="-122"/>
                <a:cs typeface="Arial" panose="020B0604020202020204" pitchFamily="34" charset="0"/>
              </a:endParaRPr>
            </a:p>
            <a:p>
              <a:pPr algn="ctr"/>
              <a:r>
                <a:rPr lang="en-US" altLang="zh-CN" sz="1400" dirty="0">
                  <a:solidFill>
                    <a:schemeClr val="tx1"/>
                  </a:solidFill>
                  <a:latin typeface="Adobe 黑体 Std R" panose="020B0400000000000000" pitchFamily="34" charset="-122"/>
                  <a:ea typeface="Adobe 黑体 Std R" panose="020B0400000000000000" pitchFamily="34" charset="-122"/>
                  <a:cs typeface="Arial" panose="020B0604020202020204" pitchFamily="34" charset="0"/>
                </a:rPr>
                <a:t>to decrease </a:t>
              </a:r>
              <a:r>
                <a:rPr lang="zh-CN" altLang="en-US" sz="1400" dirty="0">
                  <a:solidFill>
                    <a:schemeClr val="tx1"/>
                  </a:solidFill>
                  <a:latin typeface="Adobe 黑体 Std R" panose="020B0400000000000000" pitchFamily="34" charset="-122"/>
                  <a:ea typeface="Adobe 黑体 Std R" panose="020B0400000000000000" pitchFamily="34" charset="-122"/>
                  <a:cs typeface="Arial" panose="020B0604020202020204" pitchFamily="34" charset="0"/>
                </a:rPr>
                <a:t>RMSE</a:t>
              </a:r>
            </a:p>
          </p:txBody>
        </p:sp>
        <p:cxnSp>
          <p:nvCxnSpPr>
            <p:cNvPr id="21" name="直接箭头连接符 32">
              <a:extLst>
                <a:ext uri="{FF2B5EF4-FFF2-40B4-BE49-F238E27FC236}">
                  <a16:creationId xmlns:a16="http://schemas.microsoft.com/office/drawing/2014/main" id="{498D8BD4-79AB-A34D-9DCE-B2907326E2B4}"/>
                </a:ext>
              </a:extLst>
            </p:cNvPr>
            <p:cNvCxnSpPr>
              <a:stCxn id="20" idx="3"/>
              <a:endCxn id="22" idx="1"/>
            </p:cNvCxnSpPr>
            <p:nvPr/>
          </p:nvCxnSpPr>
          <p:spPr>
            <a:xfrm>
              <a:off x="7175851" y="5035302"/>
              <a:ext cx="299387" cy="6335"/>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22" name="TextBox 40">
              <a:extLst>
                <a:ext uri="{FF2B5EF4-FFF2-40B4-BE49-F238E27FC236}">
                  <a16:creationId xmlns:a16="http://schemas.microsoft.com/office/drawing/2014/main" id="{A15DDFB8-FBFA-D840-AA42-9D8840620D58}"/>
                </a:ext>
              </a:extLst>
            </p:cNvPr>
            <p:cNvSpPr txBox="1"/>
            <p:nvPr/>
          </p:nvSpPr>
          <p:spPr>
            <a:xfrm>
              <a:off x="7475238" y="4722704"/>
              <a:ext cx="1384160" cy="637866"/>
            </a:xfrm>
            <a:prstGeom prst="rect">
              <a:avLst/>
            </a:prstGeom>
            <a:ln w="28575">
              <a:solidFill>
                <a:srgbClr val="0070C0"/>
              </a:solidFill>
            </a:ln>
          </p:spPr>
          <p:style>
            <a:lnRef idx="2">
              <a:schemeClr val="accent1"/>
            </a:lnRef>
            <a:fillRef idx="1">
              <a:schemeClr val="lt1"/>
            </a:fillRef>
            <a:effectRef idx="0">
              <a:schemeClr val="accent1"/>
            </a:effectRef>
            <a:fontRef idx="minor">
              <a:schemeClr val="dk1"/>
            </a:fontRef>
          </p:style>
          <p:txBody>
            <a:bodyPr wrap="square">
              <a:spAutoFit/>
            </a:bodyPr>
            <a:lstStyle>
              <a:defPPr>
                <a:defRPr lang="zh-CN"/>
              </a:defPPr>
              <a:lvl1pPr algn="ctr">
                <a:defRPr>
                  <a:solidFill>
                    <a:schemeClr val="tx1"/>
                  </a:solidFill>
                  <a:effectLst>
                    <a:outerShdw blurRad="38100" dist="38100" dir="2700000" algn="tl">
                      <a:srgbClr val="C0C0C0"/>
                    </a:outerShdw>
                  </a:effectLst>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1400" dirty="0">
                  <a:effectLst/>
                  <a:latin typeface="Adobe 黑体 Std R" panose="020B0400000000000000" pitchFamily="34" charset="-122"/>
                  <a:ea typeface="Adobe 黑体 Std R" panose="020B0400000000000000" pitchFamily="34" charset="-122"/>
                </a:rPr>
                <a:t>RMSE converged</a:t>
              </a:r>
              <a:endParaRPr lang="zh-CN" altLang="en-US" sz="1400" dirty="0">
                <a:effectLst/>
                <a:latin typeface="Adobe 黑体 Std R" panose="020B0400000000000000" pitchFamily="34" charset="-122"/>
                <a:ea typeface="Adobe 黑体 Std R" panose="020B0400000000000000" pitchFamily="34" charset="-122"/>
              </a:endParaRPr>
            </a:p>
          </p:txBody>
        </p:sp>
        <p:cxnSp>
          <p:nvCxnSpPr>
            <p:cNvPr id="23" name="直接连接符 34">
              <a:extLst>
                <a:ext uri="{FF2B5EF4-FFF2-40B4-BE49-F238E27FC236}">
                  <a16:creationId xmlns:a16="http://schemas.microsoft.com/office/drawing/2014/main" id="{EFC6C281-5049-6A45-BB62-A2DBB614306C}"/>
                </a:ext>
              </a:extLst>
            </p:cNvPr>
            <p:cNvCxnSpPr/>
            <p:nvPr/>
          </p:nvCxnSpPr>
          <p:spPr>
            <a:xfrm>
              <a:off x="7273358" y="5045870"/>
              <a:ext cx="0" cy="91360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直接连接符 35">
              <a:extLst>
                <a:ext uri="{FF2B5EF4-FFF2-40B4-BE49-F238E27FC236}">
                  <a16:creationId xmlns:a16="http://schemas.microsoft.com/office/drawing/2014/main" id="{B09F7B7A-E9F1-C842-9798-451FAB998110}"/>
                </a:ext>
              </a:extLst>
            </p:cNvPr>
            <p:cNvCxnSpPr/>
            <p:nvPr/>
          </p:nvCxnSpPr>
          <p:spPr>
            <a:xfrm>
              <a:off x="1601716" y="5959476"/>
              <a:ext cx="5671642"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 name="直接箭头连接符 36">
              <a:extLst>
                <a:ext uri="{FF2B5EF4-FFF2-40B4-BE49-F238E27FC236}">
                  <a16:creationId xmlns:a16="http://schemas.microsoft.com/office/drawing/2014/main" id="{857D6937-EF55-F34A-89F2-516590D8D258}"/>
                </a:ext>
              </a:extLst>
            </p:cNvPr>
            <p:cNvCxnSpPr/>
            <p:nvPr/>
          </p:nvCxnSpPr>
          <p:spPr>
            <a:xfrm flipV="1">
              <a:off x="1601716" y="5055394"/>
              <a:ext cx="0" cy="904082"/>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sp>
        <p:nvSpPr>
          <p:cNvPr id="26" name="矩形 37">
            <a:extLst>
              <a:ext uri="{FF2B5EF4-FFF2-40B4-BE49-F238E27FC236}">
                <a16:creationId xmlns:a16="http://schemas.microsoft.com/office/drawing/2014/main" id="{5FE2CFDE-18C4-4B43-B65E-460D7C6E5F71}"/>
              </a:ext>
            </a:extLst>
          </p:cNvPr>
          <p:cNvSpPr>
            <a:spLocks noChangeArrowheads="1"/>
          </p:cNvSpPr>
          <p:nvPr/>
        </p:nvSpPr>
        <p:spPr bwMode="auto">
          <a:xfrm>
            <a:off x="1425706" y="5450439"/>
            <a:ext cx="7662084" cy="726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spcBef>
                <a:spcPts val="1200"/>
              </a:spcBef>
            </a:pPr>
            <a:r>
              <a:rPr lang="en-US" altLang="zh-CN" dirty="0">
                <a:solidFill>
                  <a:srgbClr val="0D0D0D"/>
                </a:solidFill>
                <a:latin typeface="微软雅黑" panose="020B0503020204020204" pitchFamily="34" charset="-122"/>
                <a:ea typeface="微软雅黑" panose="020B0503020204020204" pitchFamily="34" charset="-122"/>
              </a:rPr>
              <a:t>The Levenberg-Marquardt algorithm:</a:t>
            </a:r>
          </a:p>
          <a:p>
            <a:pPr>
              <a:lnSpc>
                <a:spcPct val="120000"/>
              </a:lnSpc>
            </a:pPr>
            <a:r>
              <a:rPr lang="en-US" altLang="zh-CN" dirty="0">
                <a:solidFill>
                  <a:srgbClr val="0070C0"/>
                </a:solidFill>
              </a:rPr>
              <a:t>Hagan and </a:t>
            </a:r>
            <a:r>
              <a:rPr lang="en-US" altLang="zh-CN" dirty="0" err="1">
                <a:solidFill>
                  <a:srgbClr val="0070C0"/>
                </a:solidFill>
              </a:rPr>
              <a:t>Menhaj</a:t>
            </a:r>
            <a:r>
              <a:rPr lang="en-US" altLang="zh-CN" dirty="0">
                <a:solidFill>
                  <a:srgbClr val="0070C0"/>
                </a:solidFill>
              </a:rPr>
              <a:t>, </a:t>
            </a:r>
            <a:r>
              <a:rPr lang="en-US" altLang="zh-CN" i="1" dirty="0">
                <a:solidFill>
                  <a:srgbClr val="0070C0"/>
                </a:solidFill>
              </a:rPr>
              <a:t>IEEE Trans. Neural </a:t>
            </a:r>
            <a:r>
              <a:rPr lang="en-US" altLang="zh-CN" i="1" dirty="0" err="1">
                <a:solidFill>
                  <a:srgbClr val="0070C0"/>
                </a:solidFill>
              </a:rPr>
              <a:t>Netw</a:t>
            </a:r>
            <a:r>
              <a:rPr lang="en-US" altLang="zh-CN" i="1" dirty="0">
                <a:solidFill>
                  <a:srgbClr val="0070C0"/>
                </a:solidFill>
              </a:rPr>
              <a:t>.</a:t>
            </a:r>
            <a:r>
              <a:rPr lang="en-US" altLang="zh-CN" dirty="0">
                <a:solidFill>
                  <a:srgbClr val="0070C0"/>
                </a:solidFill>
              </a:rPr>
              <a:t>, </a:t>
            </a:r>
            <a:r>
              <a:rPr lang="en-US" altLang="zh-CN" b="1" dirty="0">
                <a:solidFill>
                  <a:srgbClr val="0070C0"/>
                </a:solidFill>
              </a:rPr>
              <a:t>5</a:t>
            </a:r>
            <a:r>
              <a:rPr lang="en-US" altLang="zh-CN" dirty="0">
                <a:solidFill>
                  <a:srgbClr val="0070C0"/>
                </a:solidFill>
              </a:rPr>
              <a:t>, 989 (1994)</a:t>
            </a:r>
          </a:p>
        </p:txBody>
      </p:sp>
      <p:sp>
        <p:nvSpPr>
          <p:cNvPr id="27" name="文本框 4">
            <a:extLst>
              <a:ext uri="{FF2B5EF4-FFF2-40B4-BE49-F238E27FC236}">
                <a16:creationId xmlns:a16="http://schemas.microsoft.com/office/drawing/2014/main" id="{E2264EF4-0567-DA4B-8FC6-561E2A8D7451}"/>
              </a:ext>
            </a:extLst>
          </p:cNvPr>
          <p:cNvSpPr txBox="1"/>
          <p:nvPr/>
        </p:nvSpPr>
        <p:spPr>
          <a:xfrm>
            <a:off x="7351040" y="1041314"/>
            <a:ext cx="3780677" cy="2058577"/>
          </a:xfrm>
          <a:prstGeom prst="rect">
            <a:avLst/>
          </a:prstGeom>
          <a:noFill/>
        </p:spPr>
        <p:txBody>
          <a:bodyPr wrap="square" rtlCol="0">
            <a:spAutoFit/>
          </a:bodyPr>
          <a:lstStyle/>
          <a:p>
            <a:pPr>
              <a:lnSpc>
                <a:spcPct val="120000"/>
              </a:lnSpc>
            </a:pPr>
            <a:r>
              <a:rPr lang="en-US" altLang="zh-CN" dirty="0">
                <a:latin typeface="微软雅黑" panose="020B0503020204020204" pitchFamily="34" charset="-122"/>
                <a:ea typeface="微软雅黑" panose="020B0503020204020204" pitchFamily="34" charset="-122"/>
              </a:rPr>
              <a:t>Neural network fitting: </a:t>
            </a:r>
          </a:p>
          <a:p>
            <a:pPr>
              <a:lnSpc>
                <a:spcPct val="120000"/>
              </a:lnSpc>
            </a:pPr>
            <a:r>
              <a:rPr lang="en-US" altLang="zh-CN" dirty="0">
                <a:latin typeface="微软雅黑" panose="020B0503020204020204" pitchFamily="34" charset="-122"/>
                <a:ea typeface="微软雅黑" panose="020B0503020204020204" pitchFamily="34" charset="-122"/>
              </a:rPr>
              <a:t>choose an appropriate number of </a:t>
            </a:r>
            <a:r>
              <a:rPr lang="en-US" altLang="zh-CN" dirty="0">
                <a:solidFill>
                  <a:srgbClr val="C00000"/>
                </a:solidFill>
                <a:latin typeface="微软雅黑" panose="020B0503020204020204" pitchFamily="34" charset="-122"/>
                <a:ea typeface="微软雅黑" panose="020B0503020204020204" pitchFamily="34" charset="-122"/>
              </a:rPr>
              <a:t>hidden layers </a:t>
            </a:r>
            <a:r>
              <a:rPr lang="en-US" altLang="zh-CN" dirty="0">
                <a:latin typeface="微软雅黑" panose="020B0503020204020204" pitchFamily="34" charset="-122"/>
                <a:ea typeface="微软雅黑" panose="020B0503020204020204" pitchFamily="34" charset="-122"/>
              </a:rPr>
              <a:t>and </a:t>
            </a:r>
            <a:r>
              <a:rPr lang="en-US" altLang="zh-CN" dirty="0">
                <a:solidFill>
                  <a:srgbClr val="C00000"/>
                </a:solidFill>
                <a:latin typeface="微软雅黑" panose="020B0503020204020204" pitchFamily="34" charset="-122"/>
                <a:ea typeface="微软雅黑" panose="020B0503020204020204" pitchFamily="34" charset="-122"/>
              </a:rPr>
              <a:t>neurons</a:t>
            </a:r>
            <a:r>
              <a:rPr lang="en-US" altLang="zh-CN" dirty="0">
                <a:latin typeface="微软雅黑" panose="020B0503020204020204" pitchFamily="34" charset="-122"/>
                <a:ea typeface="微软雅黑" panose="020B0503020204020204" pitchFamily="34" charset="-122"/>
              </a:rPr>
              <a:t>, and adjust the network parameters to </a:t>
            </a:r>
            <a:r>
              <a:rPr lang="en-US" altLang="zh-CN" dirty="0">
                <a:solidFill>
                  <a:srgbClr val="C00000"/>
                </a:solidFill>
                <a:latin typeface="微软雅黑" panose="020B0503020204020204" pitchFamily="34" charset="-122"/>
                <a:ea typeface="微软雅黑" panose="020B0503020204020204" pitchFamily="34" charset="-122"/>
              </a:rPr>
              <a:t>minimize</a:t>
            </a:r>
            <a:r>
              <a:rPr lang="en-US" altLang="zh-CN" dirty="0">
                <a:latin typeface="微软雅黑" panose="020B0503020204020204" pitchFamily="34" charset="-122"/>
                <a:ea typeface="微软雅黑" panose="020B0503020204020204" pitchFamily="34" charset="-122"/>
              </a:rPr>
              <a:t> the error function.</a:t>
            </a:r>
            <a:endParaRPr lang="zh-CN" altLang="en-US" dirty="0">
              <a:latin typeface="微软雅黑" panose="020B0503020204020204" pitchFamily="34" charset="-122"/>
              <a:ea typeface="微软雅黑" panose="020B0503020204020204" pitchFamily="34" charset="-122"/>
            </a:endParaRPr>
          </a:p>
        </p:txBody>
      </p:sp>
      <p:grpSp>
        <p:nvGrpSpPr>
          <p:cNvPr id="28" name="组合 13">
            <a:extLst>
              <a:ext uri="{FF2B5EF4-FFF2-40B4-BE49-F238E27FC236}">
                <a16:creationId xmlns:a16="http://schemas.microsoft.com/office/drawing/2014/main" id="{3AB857D1-8B02-7148-BDCD-266BA294DEE8}"/>
              </a:ext>
            </a:extLst>
          </p:cNvPr>
          <p:cNvGrpSpPr/>
          <p:nvPr/>
        </p:nvGrpSpPr>
        <p:grpSpPr>
          <a:xfrm>
            <a:off x="1060283" y="766908"/>
            <a:ext cx="4780644" cy="725274"/>
            <a:chOff x="4275963" y="2220360"/>
            <a:chExt cx="4780644" cy="725274"/>
          </a:xfrm>
        </p:grpSpPr>
        <p:graphicFrame>
          <p:nvGraphicFramePr>
            <p:cNvPr id="29" name="对象 45">
              <a:extLst>
                <a:ext uri="{FF2B5EF4-FFF2-40B4-BE49-F238E27FC236}">
                  <a16:creationId xmlns:a16="http://schemas.microsoft.com/office/drawing/2014/main" id="{6E0E0F2C-C1D0-794C-82ED-CF6C080119DD}"/>
                </a:ext>
              </a:extLst>
            </p:cNvPr>
            <p:cNvGraphicFramePr>
              <a:graphicFrameLocks noChangeAspect="1"/>
            </p:cNvGraphicFramePr>
            <p:nvPr/>
          </p:nvGraphicFramePr>
          <p:xfrm>
            <a:off x="5956418" y="2220360"/>
            <a:ext cx="3100189" cy="725274"/>
          </p:xfrm>
          <a:graphic>
            <a:graphicData uri="http://schemas.openxmlformats.org/presentationml/2006/ole">
              <mc:AlternateContent xmlns:mc="http://schemas.openxmlformats.org/markup-compatibility/2006">
                <mc:Choice xmlns:v="urn:schemas-microsoft-com:vml" Requires="v">
                  <p:oleObj name="Equation" r:id="rId4" imgW="2768400" imgH="647640" progId="Equation.DSMT4">
                    <p:embed/>
                  </p:oleObj>
                </mc:Choice>
                <mc:Fallback>
                  <p:oleObj name="Equation" r:id="rId4" imgW="2768400" imgH="647640" progId="Equation.DSMT4">
                    <p:embed/>
                    <p:pic>
                      <p:nvPicPr>
                        <p:cNvPr id="29" name="对象 45">
                          <a:extLst>
                            <a:ext uri="{FF2B5EF4-FFF2-40B4-BE49-F238E27FC236}">
                              <a16:creationId xmlns:a16="http://schemas.microsoft.com/office/drawing/2014/main" id="{6E0E0F2C-C1D0-794C-82ED-CF6C080119DD}"/>
                            </a:ext>
                          </a:extLst>
                        </p:cNvPr>
                        <p:cNvPicPr/>
                        <p:nvPr/>
                      </p:nvPicPr>
                      <p:blipFill>
                        <a:blip r:embed="rId5"/>
                        <a:stretch>
                          <a:fillRect/>
                        </a:stretch>
                      </p:blipFill>
                      <p:spPr>
                        <a:xfrm>
                          <a:off x="5956418" y="2220360"/>
                          <a:ext cx="3100189" cy="725274"/>
                        </a:xfrm>
                        <a:prstGeom prst="rect">
                          <a:avLst/>
                        </a:prstGeom>
                      </p:spPr>
                    </p:pic>
                  </p:oleObj>
                </mc:Fallback>
              </mc:AlternateContent>
            </a:graphicData>
          </a:graphic>
        </p:graphicFrame>
        <p:sp>
          <p:nvSpPr>
            <p:cNvPr id="30" name="矩形 5">
              <a:extLst>
                <a:ext uri="{FF2B5EF4-FFF2-40B4-BE49-F238E27FC236}">
                  <a16:creationId xmlns:a16="http://schemas.microsoft.com/office/drawing/2014/main" id="{536A688F-6A87-624C-BEB4-009329214159}"/>
                </a:ext>
              </a:extLst>
            </p:cNvPr>
            <p:cNvSpPr/>
            <p:nvPr/>
          </p:nvSpPr>
          <p:spPr>
            <a:xfrm>
              <a:off x="4275963" y="2391584"/>
              <a:ext cx="1883850" cy="369332"/>
            </a:xfrm>
            <a:prstGeom prst="rect">
              <a:avLst/>
            </a:prstGeom>
          </p:spPr>
          <p:txBody>
            <a:bodyPr wrap="none">
              <a:spAutoFit/>
            </a:bodyPr>
            <a:lstStyle/>
            <a:p>
              <a:pPr algn="ctr"/>
              <a:r>
                <a:rPr lang="en-US" altLang="zh-CN" dirty="0">
                  <a:latin typeface="微软雅黑" panose="020B0503020204020204" pitchFamily="34" charset="-122"/>
                  <a:ea typeface="微软雅黑" panose="020B0503020204020204" pitchFamily="34" charset="-122"/>
                  <a:cs typeface="Arial" panose="020B0604020202020204" pitchFamily="34" charset="0"/>
                </a:rPr>
                <a:t>Loss function</a:t>
              </a:r>
              <a:r>
                <a:rPr lang="zh-CN" altLang="en-US" dirty="0">
                  <a:latin typeface="微软雅黑" panose="020B0503020204020204" pitchFamily="34" charset="-122"/>
                  <a:ea typeface="微软雅黑" panose="020B0503020204020204" pitchFamily="34" charset="-122"/>
                  <a:cs typeface="Arial" panose="020B0604020202020204" pitchFamily="34" charset="0"/>
                </a:rPr>
                <a:t>：</a:t>
              </a:r>
            </a:p>
          </p:txBody>
        </p:sp>
      </p:grpSp>
      <p:sp>
        <p:nvSpPr>
          <p:cNvPr id="31" name="矩形 39">
            <a:extLst>
              <a:ext uri="{FF2B5EF4-FFF2-40B4-BE49-F238E27FC236}">
                <a16:creationId xmlns:a16="http://schemas.microsoft.com/office/drawing/2014/main" id="{0494CF43-9806-564A-A886-C9054E4081E0}"/>
              </a:ext>
            </a:extLst>
          </p:cNvPr>
          <p:cNvSpPr/>
          <p:nvPr/>
        </p:nvSpPr>
        <p:spPr>
          <a:xfrm>
            <a:off x="866322" y="3307559"/>
            <a:ext cx="2271777" cy="369332"/>
          </a:xfrm>
          <a:prstGeom prst="rect">
            <a:avLst/>
          </a:prstGeom>
        </p:spPr>
        <p:txBody>
          <a:bodyPr wrap="none">
            <a:spAutoFit/>
          </a:bodyPr>
          <a:lstStyle/>
          <a:p>
            <a:pPr algn="ctr"/>
            <a:r>
              <a:rPr lang="en-US" altLang="zh-CN" dirty="0">
                <a:latin typeface="微软雅黑" panose="020B0503020204020204" pitchFamily="34" charset="-122"/>
                <a:ea typeface="微软雅黑" panose="020B0503020204020204" pitchFamily="34" charset="-122"/>
                <a:cs typeface="Arial" panose="020B0604020202020204" pitchFamily="34" charset="0"/>
              </a:rPr>
              <a:t>Fitting algorithm</a:t>
            </a:r>
            <a:r>
              <a:rPr lang="zh-CN" altLang="en-US" dirty="0">
                <a:latin typeface="微软雅黑" panose="020B0503020204020204" pitchFamily="34" charset="-122"/>
                <a:ea typeface="微软雅黑" panose="020B0503020204020204" pitchFamily="34" charset="-122"/>
                <a:cs typeface="Arial" panose="020B0604020202020204" pitchFamily="34" charset="0"/>
              </a:rPr>
              <a:t>：</a:t>
            </a:r>
          </a:p>
        </p:txBody>
      </p:sp>
      <p:sp>
        <p:nvSpPr>
          <p:cNvPr id="34" name="Rectangle 19">
            <a:extLst>
              <a:ext uri="{FF2B5EF4-FFF2-40B4-BE49-F238E27FC236}">
                <a16:creationId xmlns:a16="http://schemas.microsoft.com/office/drawing/2014/main" id="{CCCC9396-03F5-E048-BE29-DFCCEF28FD36}"/>
              </a:ext>
            </a:extLst>
          </p:cNvPr>
          <p:cNvSpPr>
            <a:spLocks noChangeArrowheads="1"/>
          </p:cNvSpPr>
          <p:nvPr/>
        </p:nvSpPr>
        <p:spPr bwMode="auto">
          <a:xfrm>
            <a:off x="1154243" y="1"/>
            <a:ext cx="9144000" cy="648000"/>
          </a:xfrm>
          <a:prstGeom prst="rect">
            <a:avLst/>
          </a:prstGeom>
          <a:noFill/>
          <a:ln>
            <a:noFill/>
            <a:headEnd/>
            <a:tailEnd/>
          </a:ln>
        </p:spPr>
        <p:style>
          <a:lnRef idx="1">
            <a:schemeClr val="dk1"/>
          </a:lnRef>
          <a:fillRef idx="3">
            <a:schemeClr val="dk1"/>
          </a:fillRef>
          <a:effectRef idx="2">
            <a:schemeClr val="dk1"/>
          </a:effectRef>
          <a:fontRef idx="minor">
            <a:schemeClr val="lt1"/>
          </a:fontRef>
        </p:style>
        <p:txBody>
          <a:bodyPr anchor="ctr"/>
          <a:lstStyle/>
          <a:p>
            <a:pPr algn="ctr">
              <a:defRPr/>
            </a:pPr>
            <a:r>
              <a:rPr lang="zh-CN" altLang="en-US" sz="2600" dirty="0">
                <a:solidFill>
                  <a:schemeClr val="bg1"/>
                </a:solidFill>
                <a:latin typeface="Arial" pitchFamily="34" charset="0"/>
                <a:ea typeface="微软雅黑" pitchFamily="34" charset="-122"/>
              </a:rPr>
              <a:t>神经网络的拟合方法</a:t>
            </a:r>
          </a:p>
        </p:txBody>
      </p:sp>
      <p:sp>
        <p:nvSpPr>
          <p:cNvPr id="35" name="TextBox 34">
            <a:extLst>
              <a:ext uri="{FF2B5EF4-FFF2-40B4-BE49-F238E27FC236}">
                <a16:creationId xmlns:a16="http://schemas.microsoft.com/office/drawing/2014/main" id="{63E9ECE6-0B82-504B-96A7-7CB71BADBB60}"/>
              </a:ext>
            </a:extLst>
          </p:cNvPr>
          <p:cNvSpPr txBox="1"/>
          <p:nvPr/>
        </p:nvSpPr>
        <p:spPr>
          <a:xfrm>
            <a:off x="355800" y="173900"/>
            <a:ext cx="6314549" cy="523220"/>
          </a:xfrm>
          <a:prstGeom prst="rect">
            <a:avLst/>
          </a:prstGeom>
          <a:noFill/>
        </p:spPr>
        <p:txBody>
          <a:bodyPr wrap="square" rtlCol="0">
            <a:noAutofit/>
          </a:bodyPr>
          <a:lstStyle>
            <a:defPPr>
              <a:defRPr lang="zh-CN"/>
            </a:defPPr>
            <a:lvl1pPr>
              <a:defRPr sz="2400" b="1">
                <a:solidFill>
                  <a:schemeClr val="accent6">
                    <a:lumMod val="75000"/>
                  </a:schemeClr>
                </a:solidFill>
                <a:latin typeface="+mj-ea"/>
                <a:ea typeface="+mj-ea"/>
              </a:defRPr>
            </a:lvl1pPr>
          </a:lstStyle>
          <a:p>
            <a:r>
              <a:rPr lang="en-US" altLang="zh-CN" dirty="0"/>
              <a:t>The fitting algorithm of NN potential</a:t>
            </a:r>
            <a:endParaRPr lang="en-US" dirty="0"/>
          </a:p>
        </p:txBody>
      </p:sp>
      <p:sp>
        <p:nvSpPr>
          <p:cNvPr id="36" name="Slide Number Placeholder 35">
            <a:extLst>
              <a:ext uri="{FF2B5EF4-FFF2-40B4-BE49-F238E27FC236}">
                <a16:creationId xmlns:a16="http://schemas.microsoft.com/office/drawing/2014/main" id="{A142EE99-F5D6-3349-A477-725B69FC3CD6}"/>
              </a:ext>
            </a:extLst>
          </p:cNvPr>
          <p:cNvSpPr>
            <a:spLocks noGrp="1"/>
          </p:cNvSpPr>
          <p:nvPr>
            <p:ph type="sldNum" sz="quarter" idx="12"/>
          </p:nvPr>
        </p:nvSpPr>
        <p:spPr/>
        <p:txBody>
          <a:bodyPr/>
          <a:lstStyle/>
          <a:p>
            <a:fld id="{FA46EEF5-A542-2F4F-9E72-05930E02652E}" type="slidenum">
              <a:rPr lang="en-US" smtClean="0"/>
              <a:t>46</a:t>
            </a:fld>
            <a:endParaRPr lang="en-US"/>
          </a:p>
        </p:txBody>
      </p:sp>
      <p:sp>
        <p:nvSpPr>
          <p:cNvPr id="37" name="TextBox 36">
            <a:extLst>
              <a:ext uri="{FF2B5EF4-FFF2-40B4-BE49-F238E27FC236}">
                <a16:creationId xmlns:a16="http://schemas.microsoft.com/office/drawing/2014/main" id="{44629A11-89B8-9EC6-CB53-CD4407FE3D3E}"/>
              </a:ext>
            </a:extLst>
          </p:cNvPr>
          <p:cNvSpPr txBox="1"/>
          <p:nvPr/>
        </p:nvSpPr>
        <p:spPr>
          <a:xfrm>
            <a:off x="5191333" y="6229935"/>
            <a:ext cx="3998801" cy="369332"/>
          </a:xfrm>
          <a:prstGeom prst="rect">
            <a:avLst/>
          </a:prstGeom>
          <a:noFill/>
        </p:spPr>
        <p:txBody>
          <a:bodyPr wrap="square" rtlCol="0">
            <a:spAutoFit/>
          </a:bodyPr>
          <a:lstStyle/>
          <a:p>
            <a:r>
              <a:rPr lang="en-US" dirty="0">
                <a:solidFill>
                  <a:srgbClr val="C00000"/>
                </a:solidFill>
              </a:rPr>
              <a:t>practical section this afternoon!</a:t>
            </a:r>
          </a:p>
        </p:txBody>
      </p:sp>
    </p:spTree>
    <p:extLst>
      <p:ext uri="{BB962C8B-B14F-4D97-AF65-F5344CB8AC3E}">
        <p14:creationId xmlns:p14="http://schemas.microsoft.com/office/powerpoint/2010/main" val="2821421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barn(inVertical)">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arn(inVertical)">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D3CD85F4-EAC1-EDBE-3CF8-0E3E149E7004}"/>
              </a:ext>
            </a:extLst>
          </p:cNvPr>
          <p:cNvPicPr>
            <a:picLocks noChangeAspect="1"/>
          </p:cNvPicPr>
          <p:nvPr/>
        </p:nvPicPr>
        <p:blipFill>
          <a:blip r:embed="rId2"/>
          <a:stretch>
            <a:fillRect/>
          </a:stretch>
        </p:blipFill>
        <p:spPr>
          <a:xfrm>
            <a:off x="4522722" y="1301586"/>
            <a:ext cx="2396430" cy="2202996"/>
          </a:xfrm>
          <a:prstGeom prst="rect">
            <a:avLst/>
          </a:prstGeom>
        </p:spPr>
      </p:pic>
      <p:pic>
        <p:nvPicPr>
          <p:cNvPr id="33" name="Picture 32">
            <a:extLst>
              <a:ext uri="{FF2B5EF4-FFF2-40B4-BE49-F238E27FC236}">
                <a16:creationId xmlns:a16="http://schemas.microsoft.com/office/drawing/2014/main" id="{1B3088B7-C505-DDA7-9C23-079A3036EDDD}"/>
              </a:ext>
            </a:extLst>
          </p:cNvPr>
          <p:cNvPicPr>
            <a:picLocks noChangeAspect="1"/>
          </p:cNvPicPr>
          <p:nvPr/>
        </p:nvPicPr>
        <p:blipFill>
          <a:blip r:embed="rId3"/>
          <a:stretch>
            <a:fillRect/>
          </a:stretch>
        </p:blipFill>
        <p:spPr>
          <a:xfrm>
            <a:off x="373115" y="3857634"/>
            <a:ext cx="2642670" cy="2010596"/>
          </a:xfrm>
          <a:prstGeom prst="rect">
            <a:avLst/>
          </a:prstGeom>
        </p:spPr>
      </p:pic>
      <p:sp>
        <p:nvSpPr>
          <p:cNvPr id="2" name="Slide Number Placeholder 1">
            <a:extLst>
              <a:ext uri="{FF2B5EF4-FFF2-40B4-BE49-F238E27FC236}">
                <a16:creationId xmlns:a16="http://schemas.microsoft.com/office/drawing/2014/main" id="{7AE42C8D-5981-5499-9EA1-1F22F88AABE4}"/>
              </a:ext>
            </a:extLst>
          </p:cNvPr>
          <p:cNvSpPr>
            <a:spLocks noGrp="1"/>
          </p:cNvSpPr>
          <p:nvPr>
            <p:ph type="sldNum" sz="quarter" idx="12"/>
          </p:nvPr>
        </p:nvSpPr>
        <p:spPr/>
        <p:txBody>
          <a:bodyPr/>
          <a:lstStyle/>
          <a:p>
            <a:fld id="{C26858A5-FD93-244C-9A0F-1368AF04E9B0}" type="slidenum">
              <a:rPr lang="en-US" smtClean="0"/>
              <a:t>47</a:t>
            </a:fld>
            <a:endParaRPr lang="en-US" dirty="0"/>
          </a:p>
        </p:txBody>
      </p:sp>
      <p:sp>
        <p:nvSpPr>
          <p:cNvPr id="4" name="TextBox 3">
            <a:extLst>
              <a:ext uri="{FF2B5EF4-FFF2-40B4-BE49-F238E27FC236}">
                <a16:creationId xmlns:a16="http://schemas.microsoft.com/office/drawing/2014/main" id="{49D2466D-3C0A-A461-048B-7C1426882C32}"/>
              </a:ext>
            </a:extLst>
          </p:cNvPr>
          <p:cNvSpPr txBox="1"/>
          <p:nvPr/>
        </p:nvSpPr>
        <p:spPr>
          <a:xfrm>
            <a:off x="270070" y="5909687"/>
            <a:ext cx="5324663" cy="830997"/>
          </a:xfrm>
          <a:prstGeom prst="rect">
            <a:avLst/>
          </a:prstGeom>
          <a:noFill/>
        </p:spPr>
        <p:txBody>
          <a:bodyPr wrap="none" rtlCol="0">
            <a:spAutoFit/>
          </a:bodyPr>
          <a:lstStyle/>
          <a:p>
            <a:r>
              <a:rPr lang="en-US" sz="1600" dirty="0">
                <a:solidFill>
                  <a:srgbClr val="0070C0"/>
                </a:solidFill>
                <a:latin typeface="Perpetua" panose="02020502060401020303" pitchFamily="18" charset="77"/>
                <a:ea typeface="HanziPen SC" panose="03000300000000000000" pitchFamily="66" charset="-122"/>
                <a:cs typeface="Apple Chancery" panose="03020702040506060504" pitchFamily="66" charset="-79"/>
              </a:rPr>
              <a:t>❖</a:t>
            </a:r>
            <a:r>
              <a:rPr lang="zh-CN" altLang="en-US" sz="1600" dirty="0">
                <a:solidFill>
                  <a:srgbClr val="0070C0"/>
                </a:solidFill>
                <a:latin typeface="Perpetua" panose="02020502060401020303" pitchFamily="18" charset="77"/>
                <a:ea typeface="HanziPen SC" panose="03000300000000000000" pitchFamily="66" charset="-122"/>
                <a:cs typeface="Apple Chancery" panose="03020702040506060504" pitchFamily="66" charset="-79"/>
              </a:rPr>
              <a:t> </a:t>
            </a:r>
            <a:r>
              <a:rPr lang="en-US" altLang="zh-CN" sz="1600" u="sng" dirty="0">
                <a:solidFill>
                  <a:srgbClr val="0070C0"/>
                </a:solidFill>
                <a:latin typeface="Perpetua" panose="02020502060401020303" pitchFamily="18" charset="77"/>
                <a:ea typeface="FangSong" panose="02010609060101010101" pitchFamily="49" charset="-122"/>
                <a:cs typeface="Apple Chancery" panose="03020702040506060504" pitchFamily="66" charset="-79"/>
              </a:rPr>
              <a:t>Chen</a:t>
            </a:r>
            <a:r>
              <a:rPr lang="en-US" altLang="zh-CN" sz="1600" dirty="0">
                <a:solidFill>
                  <a:srgbClr val="0070C0"/>
                </a:solidFill>
                <a:latin typeface="Perpetua" panose="02020502060401020303" pitchFamily="18" charset="77"/>
                <a:ea typeface="FangSong" panose="02010609060101010101" pitchFamily="49" charset="-122"/>
                <a:cs typeface="Apple Chancery" panose="03020702040506060504" pitchFamily="66" charset="-79"/>
              </a:rPr>
              <a:t>, Xu, Xu, Zhang, </a:t>
            </a:r>
            <a:r>
              <a:rPr lang="en-US" altLang="zh-CN" sz="1600" b="1" i="1" dirty="0">
                <a:solidFill>
                  <a:srgbClr val="0070C0"/>
                </a:solidFill>
                <a:latin typeface="Perpetua" panose="02020502060401020303" pitchFamily="18" charset="77"/>
                <a:ea typeface="FangSong" panose="02010609060101010101" pitchFamily="49" charset="-122"/>
                <a:cs typeface="Apple Chancery" panose="03020702040506060504" pitchFamily="66" charset="-79"/>
              </a:rPr>
              <a:t>J. Chem. Phys.</a:t>
            </a:r>
            <a:r>
              <a:rPr lang="en-US" altLang="zh-CN" sz="1600" dirty="0">
                <a:solidFill>
                  <a:srgbClr val="0070C0"/>
                </a:solidFill>
                <a:latin typeface="Perpetua" panose="02020502060401020303" pitchFamily="18" charset="77"/>
                <a:ea typeface="FangSong" panose="02010609060101010101" pitchFamily="49" charset="-122"/>
                <a:cs typeface="Apple Chancery" panose="03020702040506060504" pitchFamily="66" charset="-79"/>
              </a:rPr>
              <a:t>, 2013, 138, 154301</a:t>
            </a:r>
          </a:p>
          <a:p>
            <a:r>
              <a:rPr lang="en-US" sz="1600" dirty="0">
                <a:solidFill>
                  <a:srgbClr val="0070C0"/>
                </a:solidFill>
                <a:latin typeface="Perpetua" panose="02020502060401020303" pitchFamily="18" charset="77"/>
                <a:ea typeface="HanziPen SC" panose="03000300000000000000" pitchFamily="66" charset="-122"/>
                <a:cs typeface="Apple Chancery" panose="03020702040506060504" pitchFamily="66" charset="-79"/>
              </a:rPr>
              <a:t>❖</a:t>
            </a:r>
            <a:r>
              <a:rPr lang="zh-CN" altLang="en-US" sz="1600" dirty="0">
                <a:solidFill>
                  <a:srgbClr val="0070C0"/>
                </a:solidFill>
                <a:latin typeface="Perpetua" panose="02020502060401020303" pitchFamily="18" charset="77"/>
                <a:ea typeface="HanziPen SC" panose="03000300000000000000" pitchFamily="66" charset="-122"/>
                <a:cs typeface="Apple Chancery" panose="03020702040506060504" pitchFamily="66" charset="-79"/>
              </a:rPr>
              <a:t> </a:t>
            </a:r>
            <a:r>
              <a:rPr lang="en-US" altLang="zh-CN" sz="1600" dirty="0">
                <a:solidFill>
                  <a:srgbClr val="0070C0"/>
                </a:solidFill>
                <a:latin typeface="Perpetua" panose="02020502060401020303" pitchFamily="18" charset="77"/>
                <a:ea typeface="HanziPen SC" panose="03000300000000000000" pitchFamily="66" charset="-122"/>
                <a:cs typeface="Apple Chancery" panose="03020702040506060504" pitchFamily="66" charset="-79"/>
              </a:rPr>
              <a:t>Xu, </a:t>
            </a:r>
            <a:r>
              <a:rPr lang="en-US" altLang="zh-CN" sz="1600" u="sng" dirty="0">
                <a:solidFill>
                  <a:srgbClr val="0070C0"/>
                </a:solidFill>
                <a:latin typeface="Perpetua" panose="02020502060401020303" pitchFamily="18" charset="77"/>
                <a:ea typeface="FangSong" panose="02010609060101010101" pitchFamily="49" charset="-122"/>
                <a:cs typeface="Apple Chancery" panose="03020702040506060504" pitchFamily="66" charset="-79"/>
              </a:rPr>
              <a:t>Chen</a:t>
            </a:r>
            <a:r>
              <a:rPr lang="en-US" altLang="zh-CN" sz="1600" dirty="0">
                <a:solidFill>
                  <a:srgbClr val="0070C0"/>
                </a:solidFill>
                <a:latin typeface="Perpetua" panose="02020502060401020303" pitchFamily="18" charset="77"/>
                <a:ea typeface="FangSong" panose="02010609060101010101" pitchFamily="49" charset="-122"/>
                <a:cs typeface="Apple Chancery" panose="03020702040506060504" pitchFamily="66" charset="-79"/>
              </a:rPr>
              <a:t>, Zhang, </a:t>
            </a:r>
            <a:r>
              <a:rPr lang="en-US" altLang="zh-CN" sz="1600" b="1" i="1" dirty="0">
                <a:solidFill>
                  <a:srgbClr val="0070C0"/>
                </a:solidFill>
                <a:latin typeface="Perpetua" panose="02020502060401020303" pitchFamily="18" charset="77"/>
                <a:ea typeface="FangSong" panose="02010609060101010101" pitchFamily="49" charset="-122"/>
                <a:cs typeface="Apple Chancery" panose="03020702040506060504" pitchFamily="66" charset="-79"/>
              </a:rPr>
              <a:t>Chin. J. Chem. Phys.</a:t>
            </a:r>
            <a:r>
              <a:rPr lang="en-US" altLang="zh-CN" sz="1600" dirty="0">
                <a:solidFill>
                  <a:srgbClr val="0070C0"/>
                </a:solidFill>
                <a:latin typeface="Perpetua" panose="02020502060401020303" pitchFamily="18" charset="77"/>
                <a:ea typeface="FangSong" panose="02010609060101010101" pitchFamily="49" charset="-122"/>
                <a:cs typeface="Apple Chancery" panose="03020702040506060504" pitchFamily="66" charset="-79"/>
              </a:rPr>
              <a:t>, 2014, 27, 373</a:t>
            </a:r>
          </a:p>
          <a:p>
            <a:r>
              <a:rPr lang="en-US" sz="1600" dirty="0">
                <a:solidFill>
                  <a:srgbClr val="0070C0"/>
                </a:solidFill>
                <a:latin typeface="Perpetua" panose="02020502060401020303" pitchFamily="18" charset="77"/>
                <a:ea typeface="HanziPen SC" panose="03000300000000000000" pitchFamily="66" charset="-122"/>
                <a:cs typeface="Apple Chancery" panose="03020702040506060504" pitchFamily="66" charset="-79"/>
              </a:rPr>
              <a:t>❖ Chen, </a:t>
            </a:r>
            <a:r>
              <a:rPr lang="en-US" sz="1600" u="sng" dirty="0">
                <a:solidFill>
                  <a:srgbClr val="0070C0"/>
                </a:solidFill>
                <a:latin typeface="Perpetua" panose="02020502060401020303" pitchFamily="18" charset="77"/>
                <a:ea typeface="HanziPen SC" panose="03000300000000000000" pitchFamily="66" charset="-122"/>
                <a:cs typeface="Apple Chancery" panose="03020702040506060504" pitchFamily="66" charset="-79"/>
              </a:rPr>
              <a:t>Chen</a:t>
            </a:r>
            <a:r>
              <a:rPr lang="en-US" sz="1600" dirty="0">
                <a:solidFill>
                  <a:srgbClr val="0070C0"/>
                </a:solidFill>
                <a:latin typeface="Perpetua" panose="02020502060401020303" pitchFamily="18" charset="77"/>
                <a:ea typeface="HanziPen SC" panose="03000300000000000000" pitchFamily="66" charset="-122"/>
                <a:cs typeface="Apple Chancery" panose="03020702040506060504" pitchFamily="66" charset="-79"/>
              </a:rPr>
              <a:t>, Liu, Wu, Yang, Zhang, et al., </a:t>
            </a:r>
            <a:r>
              <a:rPr lang="en-US" sz="1600" b="1" i="1" dirty="0">
                <a:solidFill>
                  <a:srgbClr val="0070C0"/>
                </a:solidFill>
                <a:latin typeface="Perpetua" panose="02020502060401020303" pitchFamily="18" charset="77"/>
                <a:ea typeface="HanziPen SC" panose="03000300000000000000" pitchFamily="66" charset="-122"/>
                <a:cs typeface="Apple Chancery" panose="03020702040506060504" pitchFamily="66" charset="-79"/>
              </a:rPr>
              <a:t>PNAS</a:t>
            </a:r>
            <a:r>
              <a:rPr lang="en-US" sz="1600" dirty="0">
                <a:solidFill>
                  <a:srgbClr val="0070C0"/>
                </a:solidFill>
                <a:latin typeface="Perpetua" panose="02020502060401020303" pitchFamily="18" charset="77"/>
                <a:ea typeface="HanziPen SC" panose="03000300000000000000" pitchFamily="66" charset="-122"/>
                <a:cs typeface="Apple Chancery" panose="03020702040506060504" pitchFamily="66" charset="-79"/>
              </a:rPr>
              <a:t>, 2020, 117, 9202</a:t>
            </a:r>
            <a:endParaRPr lang="en-US" altLang="zh-CN" sz="1600" dirty="0">
              <a:solidFill>
                <a:srgbClr val="0070C0"/>
              </a:solidFill>
              <a:latin typeface="Perpetua" panose="02020502060401020303" pitchFamily="18" charset="77"/>
              <a:ea typeface="FangSong" panose="02010609060101010101" pitchFamily="49" charset="-122"/>
              <a:cs typeface="Apple Chancery" panose="03020702040506060504" pitchFamily="66" charset="-79"/>
            </a:endParaRPr>
          </a:p>
        </p:txBody>
      </p:sp>
      <p:pic>
        <p:nvPicPr>
          <p:cNvPr id="5" name="图片 4">
            <a:extLst>
              <a:ext uri="{FF2B5EF4-FFF2-40B4-BE49-F238E27FC236}">
                <a16:creationId xmlns:a16="http://schemas.microsoft.com/office/drawing/2014/main" id="{887F4ADA-3A98-5576-E591-E870DC68B2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3114" y="1085552"/>
            <a:ext cx="1619322" cy="2605323"/>
          </a:xfrm>
          <a:prstGeom prst="rect">
            <a:avLst/>
          </a:prstGeom>
        </p:spPr>
      </p:pic>
      <p:sp>
        <p:nvSpPr>
          <p:cNvPr id="11" name="TextBox 10">
            <a:extLst>
              <a:ext uri="{FF2B5EF4-FFF2-40B4-BE49-F238E27FC236}">
                <a16:creationId xmlns:a16="http://schemas.microsoft.com/office/drawing/2014/main" id="{AB407476-B079-2A0A-DB63-18FCB1740464}"/>
              </a:ext>
            </a:extLst>
          </p:cNvPr>
          <p:cNvSpPr txBox="1"/>
          <p:nvPr/>
        </p:nvSpPr>
        <p:spPr>
          <a:xfrm>
            <a:off x="2139481" y="2879679"/>
            <a:ext cx="1973423" cy="830997"/>
          </a:xfrm>
          <a:prstGeom prst="rect">
            <a:avLst/>
          </a:prstGeom>
          <a:noFill/>
        </p:spPr>
        <p:txBody>
          <a:bodyPr wrap="square">
            <a:spAutoFit/>
          </a:bodyPr>
          <a:lstStyle/>
          <a:p>
            <a:pPr algn="ctr"/>
            <a:r>
              <a:rPr lang="en-US" sz="2400" b="1" i="0" dirty="0">
                <a:solidFill>
                  <a:srgbClr val="C00000"/>
                </a:solidFill>
                <a:effectLst/>
                <a:latin typeface="arial" panose="020B0604020202020204" pitchFamily="34" charset="0"/>
              </a:rPr>
              <a:t>Active</a:t>
            </a:r>
          </a:p>
          <a:p>
            <a:pPr algn="ctr"/>
            <a:r>
              <a:rPr lang="en-US" sz="2400" b="1" dirty="0">
                <a:solidFill>
                  <a:srgbClr val="C00000"/>
                </a:solidFill>
                <a:latin typeface="arial" panose="020B0604020202020204" pitchFamily="34" charset="0"/>
              </a:rPr>
              <a:t>Learning</a:t>
            </a:r>
            <a:endParaRPr lang="en-US" sz="2400" b="1" i="0" dirty="0">
              <a:solidFill>
                <a:srgbClr val="C00000"/>
              </a:solidFill>
              <a:effectLst/>
              <a:latin typeface="arial" panose="020B0604020202020204" pitchFamily="34" charset="0"/>
            </a:endParaRPr>
          </a:p>
        </p:txBody>
      </p:sp>
      <p:sp>
        <p:nvSpPr>
          <p:cNvPr id="12" name="TextBox 11">
            <a:extLst>
              <a:ext uri="{FF2B5EF4-FFF2-40B4-BE49-F238E27FC236}">
                <a16:creationId xmlns:a16="http://schemas.microsoft.com/office/drawing/2014/main" id="{EE2107B4-1271-BD93-3026-D051F4F3FE11}"/>
              </a:ext>
            </a:extLst>
          </p:cNvPr>
          <p:cNvSpPr txBox="1"/>
          <p:nvPr/>
        </p:nvSpPr>
        <p:spPr>
          <a:xfrm>
            <a:off x="6961239" y="3446485"/>
            <a:ext cx="5014451" cy="461665"/>
          </a:xfrm>
          <a:prstGeom prst="rect">
            <a:avLst/>
          </a:prstGeom>
          <a:noFill/>
        </p:spPr>
        <p:txBody>
          <a:bodyPr wrap="square">
            <a:spAutoFit/>
          </a:bodyPr>
          <a:lstStyle/>
          <a:p>
            <a:pPr algn="ctr"/>
            <a:r>
              <a:rPr lang="en-US" sz="2400" b="1" i="0" dirty="0">
                <a:solidFill>
                  <a:srgbClr val="C00000"/>
                </a:solidFill>
                <a:effectLst/>
                <a:latin typeface="arial" panose="020B0604020202020204" pitchFamily="34" charset="0"/>
              </a:rPr>
              <a:t>Hierarchical Scheme </a:t>
            </a:r>
            <a:r>
              <a:rPr lang="en-US" sz="2400" b="1" i="0" dirty="0">
                <a:effectLst/>
                <a:latin typeface="arial" panose="020B0604020202020204" pitchFamily="34" charset="0"/>
              </a:rPr>
              <a:t>or </a:t>
            </a:r>
            <a:r>
              <a:rPr lang="el-GR" sz="2400" b="1" i="0" dirty="0">
                <a:solidFill>
                  <a:srgbClr val="C00000"/>
                </a:solidFill>
                <a:effectLst/>
                <a:latin typeface="arial" panose="020B0604020202020204" pitchFamily="34" charset="0"/>
              </a:rPr>
              <a:t>Δ</a:t>
            </a:r>
            <a:r>
              <a:rPr lang="en-US" altLang="zh-CN" sz="2400" b="1" i="0" dirty="0">
                <a:solidFill>
                  <a:srgbClr val="C00000"/>
                </a:solidFill>
                <a:effectLst/>
                <a:latin typeface="arial" panose="020B0604020202020204" pitchFamily="34" charset="0"/>
              </a:rPr>
              <a:t>-ML</a:t>
            </a:r>
            <a:endParaRPr lang="en-US" sz="2400" b="1" i="0" dirty="0">
              <a:solidFill>
                <a:srgbClr val="C00000"/>
              </a:solidFill>
              <a:effectLst/>
              <a:latin typeface="arial" panose="020B0604020202020204" pitchFamily="34" charset="0"/>
            </a:endParaRPr>
          </a:p>
        </p:txBody>
      </p:sp>
      <p:sp>
        <p:nvSpPr>
          <p:cNvPr id="16" name="TextBox 15">
            <a:extLst>
              <a:ext uri="{FF2B5EF4-FFF2-40B4-BE49-F238E27FC236}">
                <a16:creationId xmlns:a16="http://schemas.microsoft.com/office/drawing/2014/main" id="{B98948B8-6893-93AA-DE07-EA9D5BD28747}"/>
              </a:ext>
            </a:extLst>
          </p:cNvPr>
          <p:cNvSpPr txBox="1"/>
          <p:nvPr/>
        </p:nvSpPr>
        <p:spPr>
          <a:xfrm>
            <a:off x="6194750" y="5909687"/>
            <a:ext cx="5116337" cy="830997"/>
          </a:xfrm>
          <a:prstGeom prst="rect">
            <a:avLst/>
          </a:prstGeom>
          <a:noFill/>
        </p:spPr>
        <p:txBody>
          <a:bodyPr wrap="none" rtlCol="0">
            <a:spAutoFit/>
          </a:bodyPr>
          <a:lstStyle>
            <a:defPPr>
              <a:defRPr lang="en-US"/>
            </a:defPPr>
            <a:lvl1pPr>
              <a:defRPr sz="1600">
                <a:solidFill>
                  <a:srgbClr val="0070C0"/>
                </a:solidFill>
                <a:latin typeface="Perpetua" panose="02020502060401020303" pitchFamily="18" charset="77"/>
                <a:ea typeface="HanziPen SC" panose="03000300000000000000" pitchFamily="66" charset="-122"/>
                <a:cs typeface="Apple Chancery" panose="03020702040506060504" pitchFamily="66" charset="-79"/>
              </a:defRPr>
            </a:lvl1pPr>
          </a:lstStyle>
          <a:p>
            <a:r>
              <a:rPr lang="en-US" dirty="0"/>
              <a:t>❖</a:t>
            </a:r>
            <a:r>
              <a:rPr lang="zh-CN" altLang="en-US" dirty="0"/>
              <a:t> </a:t>
            </a:r>
            <a:r>
              <a:rPr lang="en-US" altLang="zh-CN" dirty="0"/>
              <a:t>Fu, Xu, Zhang, </a:t>
            </a:r>
            <a:r>
              <a:rPr lang="en-US" altLang="zh-CN" b="1" i="1" dirty="0"/>
              <a:t>J. Chem. Phys.</a:t>
            </a:r>
            <a:r>
              <a:rPr lang="en-US" altLang="zh-CN" dirty="0"/>
              <a:t>, 2008, 129, 011103</a:t>
            </a:r>
          </a:p>
          <a:p>
            <a:r>
              <a:rPr lang="en-US" dirty="0"/>
              <a:t>❖</a:t>
            </a:r>
            <a:r>
              <a:rPr lang="zh-CN" altLang="en-US" dirty="0"/>
              <a:t> </a:t>
            </a:r>
            <a:r>
              <a:rPr lang="en-US" altLang="zh-CN" dirty="0"/>
              <a:t>Wang, </a:t>
            </a:r>
            <a:r>
              <a:rPr lang="en-US" altLang="zh-CN" u="sng" dirty="0"/>
              <a:t>Chen</a:t>
            </a:r>
            <a:r>
              <a:rPr lang="en-US" altLang="zh-CN" dirty="0"/>
              <a:t>, Yang, Zhang, et al., </a:t>
            </a:r>
            <a:r>
              <a:rPr lang="en-US" altLang="zh-CN" b="1" i="1" dirty="0"/>
              <a:t>Science</a:t>
            </a:r>
            <a:r>
              <a:rPr lang="en-US" altLang="zh-CN" dirty="0"/>
              <a:t>, 2013, 342, 1499</a:t>
            </a:r>
          </a:p>
          <a:p>
            <a:r>
              <a:rPr lang="en-US" dirty="0"/>
              <a:t>❖</a:t>
            </a:r>
            <a:r>
              <a:rPr lang="zh-CN" altLang="en-US" dirty="0"/>
              <a:t> </a:t>
            </a:r>
            <a:r>
              <a:rPr lang="en-US" altLang="zh-CN" u="sng" dirty="0"/>
              <a:t>Chen</a:t>
            </a:r>
            <a:r>
              <a:rPr lang="en-US" altLang="zh-CN" dirty="0"/>
              <a:t>, Li, Bowman, Guo, </a:t>
            </a:r>
            <a:r>
              <a:rPr lang="en-US" altLang="zh-CN" b="1" i="1" dirty="0"/>
              <a:t>J. Phys. Chem. C</a:t>
            </a:r>
            <a:r>
              <a:rPr lang="en-US" altLang="zh-CN" dirty="0"/>
              <a:t>, 2020, 124, 19146</a:t>
            </a:r>
          </a:p>
        </p:txBody>
      </p:sp>
      <p:sp>
        <p:nvSpPr>
          <p:cNvPr id="29" name="TextBox 28">
            <a:extLst>
              <a:ext uri="{FF2B5EF4-FFF2-40B4-BE49-F238E27FC236}">
                <a16:creationId xmlns:a16="http://schemas.microsoft.com/office/drawing/2014/main" id="{F1AD2A72-4F72-7DD7-451F-99BB80E0FB66}"/>
              </a:ext>
            </a:extLst>
          </p:cNvPr>
          <p:cNvSpPr txBox="1"/>
          <p:nvPr/>
        </p:nvSpPr>
        <p:spPr>
          <a:xfrm>
            <a:off x="504752" y="54069"/>
            <a:ext cx="10806335" cy="1200329"/>
          </a:xfrm>
          <a:prstGeom prst="rect">
            <a:avLst/>
          </a:prstGeom>
          <a:noFill/>
        </p:spPr>
        <p:txBody>
          <a:bodyPr wrap="square" rtlCol="0">
            <a:noAutofit/>
          </a:bodyPr>
          <a:lstStyle>
            <a:defPPr>
              <a:defRPr lang="zh-CN"/>
            </a:defPPr>
            <a:lvl1pPr>
              <a:defRPr sz="2400">
                <a:solidFill>
                  <a:schemeClr val="accent6">
                    <a:lumMod val="75000"/>
                  </a:schemeClr>
                </a:solidFill>
                <a:latin typeface="+mj-ea"/>
                <a:ea typeface="+mj-ea"/>
              </a:defRPr>
            </a:lvl1pPr>
          </a:lstStyle>
          <a:p>
            <a:r>
              <a:rPr lang="en-US" dirty="0"/>
              <a:t>Current bottlenecks of high-precision PESs:</a:t>
            </a:r>
          </a:p>
          <a:p>
            <a:r>
              <a:rPr lang="en-US" dirty="0"/>
              <a:t>			</a:t>
            </a:r>
            <a:r>
              <a:rPr lang="en-US" sz="2000" dirty="0"/>
              <a:t>Achieving spectroscopic-level accuracy in fitting;</a:t>
            </a:r>
          </a:p>
          <a:p>
            <a:r>
              <a:rPr lang="en-US" sz="2000" dirty="0"/>
              <a:t>			Building datasets that surpass GGA-level quality.</a:t>
            </a:r>
          </a:p>
        </p:txBody>
      </p:sp>
      <p:sp>
        <p:nvSpPr>
          <p:cNvPr id="10" name="TextBox 9">
            <a:extLst>
              <a:ext uri="{FF2B5EF4-FFF2-40B4-BE49-F238E27FC236}">
                <a16:creationId xmlns:a16="http://schemas.microsoft.com/office/drawing/2014/main" id="{B71B787E-34AB-A7AD-3116-504A65722322}"/>
              </a:ext>
            </a:extLst>
          </p:cNvPr>
          <p:cNvSpPr txBox="1"/>
          <p:nvPr/>
        </p:nvSpPr>
        <p:spPr>
          <a:xfrm>
            <a:off x="2996813" y="4528139"/>
            <a:ext cx="1973423" cy="830997"/>
          </a:xfrm>
          <a:prstGeom prst="rect">
            <a:avLst/>
          </a:prstGeom>
          <a:noFill/>
        </p:spPr>
        <p:txBody>
          <a:bodyPr wrap="square">
            <a:spAutoFit/>
          </a:bodyPr>
          <a:lstStyle/>
          <a:p>
            <a:pPr algn="ctr"/>
            <a:r>
              <a:rPr lang="en-US" sz="2400" b="1" i="0" dirty="0">
                <a:solidFill>
                  <a:srgbClr val="C00000"/>
                </a:solidFill>
                <a:effectLst/>
                <a:latin typeface="arial" panose="020B0604020202020204" pitchFamily="34" charset="0"/>
              </a:rPr>
              <a:t>Averaging</a:t>
            </a:r>
          </a:p>
          <a:p>
            <a:pPr algn="ctr"/>
            <a:r>
              <a:rPr lang="en-US" sz="2400" b="1" i="0" dirty="0">
                <a:solidFill>
                  <a:srgbClr val="C00000"/>
                </a:solidFill>
                <a:effectLst/>
                <a:latin typeface="arial" panose="020B0604020202020204" pitchFamily="34" charset="0"/>
              </a:rPr>
              <a:t>Ensemble</a:t>
            </a:r>
          </a:p>
        </p:txBody>
      </p:sp>
      <p:grpSp>
        <p:nvGrpSpPr>
          <p:cNvPr id="34" name="组合 2">
            <a:extLst>
              <a:ext uri="{FF2B5EF4-FFF2-40B4-BE49-F238E27FC236}">
                <a16:creationId xmlns:a16="http://schemas.microsoft.com/office/drawing/2014/main" id="{3040709A-FCF0-E522-4D6C-C19658E8BBB3}"/>
              </a:ext>
            </a:extLst>
          </p:cNvPr>
          <p:cNvGrpSpPr/>
          <p:nvPr/>
        </p:nvGrpSpPr>
        <p:grpSpPr>
          <a:xfrm>
            <a:off x="7038441" y="1400163"/>
            <a:ext cx="4780445" cy="2080625"/>
            <a:chOff x="784808" y="938289"/>
            <a:chExt cx="7730542" cy="3364617"/>
          </a:xfrm>
        </p:grpSpPr>
        <p:graphicFrame>
          <p:nvGraphicFramePr>
            <p:cNvPr id="35" name="对象 11">
              <a:extLst>
                <a:ext uri="{FF2B5EF4-FFF2-40B4-BE49-F238E27FC236}">
                  <a16:creationId xmlns:a16="http://schemas.microsoft.com/office/drawing/2014/main" id="{A81BAB6D-1E60-73E9-E202-44AF36C7E0C6}"/>
                </a:ext>
              </a:extLst>
            </p:cNvPr>
            <p:cNvGraphicFramePr>
              <a:graphicFrameLocks noChangeAspect="1"/>
            </p:cNvGraphicFramePr>
            <p:nvPr/>
          </p:nvGraphicFramePr>
          <p:xfrm>
            <a:off x="784808" y="938289"/>
            <a:ext cx="4611410" cy="3364617"/>
          </p:xfrm>
          <a:graphic>
            <a:graphicData uri="http://schemas.openxmlformats.org/presentationml/2006/ole">
              <mc:AlternateContent xmlns:mc="http://schemas.openxmlformats.org/markup-compatibility/2006">
                <mc:Choice xmlns:v="urn:schemas-microsoft-com:vml" Requires="v">
                  <p:oleObj name="Equation" r:id="rId5" imgW="3288960" imgH="2400120" progId="Equation.DSMT4">
                    <p:embed/>
                  </p:oleObj>
                </mc:Choice>
                <mc:Fallback>
                  <p:oleObj name="Equation" r:id="rId5" imgW="3288960" imgH="2400120" progId="Equation.DSMT4">
                    <p:embed/>
                    <p:pic>
                      <p:nvPicPr>
                        <p:cNvPr id="35" name="对象 11">
                          <a:extLst>
                            <a:ext uri="{FF2B5EF4-FFF2-40B4-BE49-F238E27FC236}">
                              <a16:creationId xmlns:a16="http://schemas.microsoft.com/office/drawing/2014/main" id="{A81BAB6D-1E60-73E9-E202-44AF36C7E0C6}"/>
                            </a:ext>
                          </a:extLst>
                        </p:cNvPr>
                        <p:cNvPicPr>
                          <a:picLocks noChangeAspect="1" noChangeArrowheads="1"/>
                        </p:cNvPicPr>
                        <p:nvPr/>
                      </p:nvPicPr>
                      <p:blipFill>
                        <a:blip r:embed="rId6"/>
                        <a:srcRect/>
                        <a:stretch>
                          <a:fillRect/>
                        </a:stretch>
                      </p:blipFill>
                      <p:spPr bwMode="auto">
                        <a:xfrm>
                          <a:off x="784808" y="938289"/>
                          <a:ext cx="4611410" cy="3364617"/>
                        </a:xfrm>
                        <a:prstGeom prst="rect">
                          <a:avLst/>
                        </a:prstGeom>
                        <a:noFill/>
                      </p:spPr>
                    </p:pic>
                  </p:oleObj>
                </mc:Fallback>
              </mc:AlternateContent>
            </a:graphicData>
          </a:graphic>
        </p:graphicFrame>
        <p:sp>
          <p:nvSpPr>
            <p:cNvPr id="36" name="文本框 12">
              <a:extLst>
                <a:ext uri="{FF2B5EF4-FFF2-40B4-BE49-F238E27FC236}">
                  <a16:creationId xmlns:a16="http://schemas.microsoft.com/office/drawing/2014/main" id="{CD616BBE-93FC-ABCE-EA00-B5410A566A9F}"/>
                </a:ext>
              </a:extLst>
            </p:cNvPr>
            <p:cNvSpPr txBox="1"/>
            <p:nvPr/>
          </p:nvSpPr>
          <p:spPr>
            <a:xfrm>
              <a:off x="4824712" y="1062856"/>
              <a:ext cx="3690638" cy="436889"/>
            </a:xfrm>
            <a:prstGeom prst="rect">
              <a:avLst/>
            </a:prstGeom>
            <a:gradFill flip="none" rotWithShape="1">
              <a:gsLst>
                <a:gs pos="0">
                  <a:schemeClr val="bg1">
                    <a:alpha val="0"/>
                  </a:schemeClr>
                </a:gs>
                <a:gs pos="52000">
                  <a:schemeClr val="accent1">
                    <a:lumMod val="40000"/>
                    <a:lumOff val="60000"/>
                    <a:alpha val="27000"/>
                  </a:schemeClr>
                </a:gs>
                <a:gs pos="100000">
                  <a:schemeClr val="accent1">
                    <a:lumMod val="100000"/>
                    <a:alpha val="23000"/>
                  </a:schemeClr>
                </a:gs>
              </a:gsLst>
              <a:lin ang="0" scaled="1"/>
              <a:tileRect/>
            </a:gradFill>
            <a:ln>
              <a:noFill/>
            </a:ln>
          </p:spPr>
          <p:style>
            <a:lnRef idx="1">
              <a:schemeClr val="accent5"/>
            </a:lnRef>
            <a:fillRef idx="2">
              <a:schemeClr val="accent5"/>
            </a:fillRef>
            <a:effectRef idx="1">
              <a:schemeClr val="accent5"/>
            </a:effectRef>
            <a:fontRef idx="minor">
              <a:schemeClr val="dk1"/>
            </a:fontRef>
          </p:style>
          <p:txBody>
            <a:bodyPr wrap="square" rtlCol="0">
              <a:spAutoFit/>
            </a:bodyPr>
            <a:lstStyle/>
            <a:p>
              <a:pPr algn="r"/>
              <a:r>
                <a:rPr lang="en-US" altLang="zh-CN" sz="1000" dirty="0">
                  <a:latin typeface="微软雅黑" panose="020B0503020204020204" pitchFamily="34" charset="-122"/>
                  <a:ea typeface="微软雅黑" panose="020B0503020204020204" pitchFamily="34" charset="-122"/>
                  <a:cs typeface="Times New Roman" panose="02020603050405020304" pitchFamily="18" charset="0"/>
                </a:rPr>
                <a:t>Spline</a:t>
              </a:r>
              <a:endParaRPr lang="zh-CN" altLang="en-US" sz="1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 name="文本框 13">
              <a:extLst>
                <a:ext uri="{FF2B5EF4-FFF2-40B4-BE49-F238E27FC236}">
                  <a16:creationId xmlns:a16="http://schemas.microsoft.com/office/drawing/2014/main" id="{E3891CFA-352A-B3DF-B07F-0B80B84D29D7}"/>
                </a:ext>
              </a:extLst>
            </p:cNvPr>
            <p:cNvSpPr txBox="1"/>
            <p:nvPr/>
          </p:nvSpPr>
          <p:spPr>
            <a:xfrm>
              <a:off x="4824712" y="3804657"/>
              <a:ext cx="3690638" cy="436889"/>
            </a:xfrm>
            <a:prstGeom prst="rect">
              <a:avLst/>
            </a:prstGeom>
            <a:gradFill flip="none" rotWithShape="1">
              <a:gsLst>
                <a:gs pos="0">
                  <a:schemeClr val="bg1">
                    <a:alpha val="0"/>
                  </a:schemeClr>
                </a:gs>
                <a:gs pos="52000">
                  <a:schemeClr val="accent1">
                    <a:lumMod val="40000"/>
                    <a:lumOff val="60000"/>
                    <a:alpha val="27000"/>
                  </a:schemeClr>
                </a:gs>
                <a:gs pos="100000">
                  <a:schemeClr val="accent1">
                    <a:lumMod val="100000"/>
                    <a:alpha val="23000"/>
                  </a:schemeClr>
                </a:gs>
              </a:gsLst>
              <a:lin ang="0" scaled="1"/>
              <a:tileRect/>
            </a:gradFill>
            <a:ln>
              <a:noFill/>
            </a:ln>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zh-CN"/>
              </a:defPPr>
              <a:lvl1pPr algn="r">
                <a:defRPr>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sz="1000" dirty="0"/>
                <a:t>Spline</a:t>
              </a:r>
              <a:r>
                <a:rPr lang="zh-CN" altLang="en-US" sz="1000" dirty="0"/>
                <a:t> </a:t>
              </a:r>
              <a:r>
                <a:rPr lang="en-US" altLang="zh-CN" sz="1000" dirty="0"/>
                <a:t>(Spin-orbit coupling)</a:t>
              </a:r>
              <a:endParaRPr lang="zh-CN" altLang="en-US" sz="1000" dirty="0"/>
            </a:p>
          </p:txBody>
        </p:sp>
        <p:sp>
          <p:nvSpPr>
            <p:cNvPr id="38" name="文本框 14">
              <a:extLst>
                <a:ext uri="{FF2B5EF4-FFF2-40B4-BE49-F238E27FC236}">
                  <a16:creationId xmlns:a16="http://schemas.microsoft.com/office/drawing/2014/main" id="{A70F7C93-C40A-96FC-7695-DE63E386C595}"/>
                </a:ext>
              </a:extLst>
            </p:cNvPr>
            <p:cNvSpPr txBox="1"/>
            <p:nvPr/>
          </p:nvSpPr>
          <p:spPr>
            <a:xfrm>
              <a:off x="4824712" y="1748305"/>
              <a:ext cx="3690638" cy="398169"/>
            </a:xfrm>
            <a:prstGeom prst="rect">
              <a:avLst/>
            </a:prstGeom>
            <a:gradFill flip="none" rotWithShape="1">
              <a:gsLst>
                <a:gs pos="0">
                  <a:schemeClr val="bg1">
                    <a:alpha val="0"/>
                  </a:schemeClr>
                </a:gs>
                <a:gs pos="52000">
                  <a:schemeClr val="accent1">
                    <a:lumMod val="40000"/>
                    <a:lumOff val="60000"/>
                    <a:alpha val="27000"/>
                  </a:schemeClr>
                </a:gs>
                <a:gs pos="100000">
                  <a:schemeClr val="accent1">
                    <a:lumMod val="100000"/>
                    <a:alpha val="23000"/>
                  </a:schemeClr>
                </a:gs>
              </a:gsLst>
              <a:lin ang="0" scaled="1"/>
              <a:tileRect/>
            </a:gradFill>
            <a:ln>
              <a:noFill/>
            </a:ln>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zh-CN"/>
              </a:defPPr>
              <a:lvl1pPr algn="r">
                <a:defRPr>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sz="1000" dirty="0">
                  <a:solidFill>
                    <a:schemeClr val="accent1">
                      <a:lumMod val="75000"/>
                    </a:schemeClr>
                  </a:solidFill>
                </a:rPr>
                <a:t>1882</a:t>
              </a:r>
              <a:r>
                <a:rPr lang="zh-CN" altLang="en-US" sz="1000" dirty="0">
                  <a:solidFill>
                    <a:schemeClr val="accent1">
                      <a:lumMod val="75000"/>
                    </a:schemeClr>
                  </a:solidFill>
                </a:rPr>
                <a:t> </a:t>
              </a:r>
              <a:r>
                <a:rPr lang="en-US" altLang="zh-CN" sz="1000" dirty="0">
                  <a:solidFill>
                    <a:schemeClr val="accent1">
                      <a:lumMod val="75000"/>
                    </a:schemeClr>
                  </a:solidFill>
                </a:rPr>
                <a:t>points   +   NN</a:t>
              </a:r>
              <a:r>
                <a:rPr lang="zh-CN" altLang="en-US" sz="1000" dirty="0">
                  <a:solidFill>
                    <a:schemeClr val="accent1">
                      <a:lumMod val="75000"/>
                    </a:schemeClr>
                  </a:solidFill>
                </a:rPr>
                <a:t> </a:t>
              </a:r>
              <a:r>
                <a:rPr lang="en-US" altLang="zh-CN" sz="1000" dirty="0">
                  <a:solidFill>
                    <a:schemeClr val="accent1">
                      <a:lumMod val="75000"/>
                    </a:schemeClr>
                  </a:solidFill>
                </a:rPr>
                <a:t>fitting</a:t>
              </a:r>
              <a:endParaRPr lang="zh-CN" altLang="en-US" sz="1000" dirty="0">
                <a:solidFill>
                  <a:schemeClr val="accent1">
                    <a:lumMod val="75000"/>
                  </a:schemeClr>
                </a:solidFill>
              </a:endParaRPr>
            </a:p>
          </p:txBody>
        </p:sp>
        <p:sp>
          <p:nvSpPr>
            <p:cNvPr id="39" name="文本框 15">
              <a:extLst>
                <a:ext uri="{FF2B5EF4-FFF2-40B4-BE49-F238E27FC236}">
                  <a16:creationId xmlns:a16="http://schemas.microsoft.com/office/drawing/2014/main" id="{86B7FF8F-4DDC-A6DB-AEB3-C80A05CCE4EB}"/>
                </a:ext>
              </a:extLst>
            </p:cNvPr>
            <p:cNvSpPr txBox="1"/>
            <p:nvPr/>
          </p:nvSpPr>
          <p:spPr>
            <a:xfrm>
              <a:off x="4824712" y="2433756"/>
              <a:ext cx="3690638" cy="398169"/>
            </a:xfrm>
            <a:prstGeom prst="rect">
              <a:avLst/>
            </a:prstGeom>
            <a:gradFill flip="none" rotWithShape="1">
              <a:gsLst>
                <a:gs pos="0">
                  <a:schemeClr val="bg1">
                    <a:alpha val="0"/>
                  </a:schemeClr>
                </a:gs>
                <a:gs pos="52000">
                  <a:schemeClr val="accent1">
                    <a:lumMod val="40000"/>
                    <a:lumOff val="60000"/>
                    <a:alpha val="27000"/>
                  </a:schemeClr>
                </a:gs>
                <a:gs pos="100000">
                  <a:schemeClr val="accent1">
                    <a:lumMod val="100000"/>
                    <a:alpha val="23000"/>
                  </a:schemeClr>
                </a:gs>
              </a:gsLst>
              <a:lin ang="0" scaled="1"/>
              <a:tileRect/>
            </a:gradFill>
            <a:ln>
              <a:noFill/>
            </a:ln>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zh-CN"/>
              </a:defPPr>
              <a:lvl1pPr algn="r">
                <a:defRPr>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sz="1000" dirty="0">
                  <a:solidFill>
                    <a:schemeClr val="accent1">
                      <a:lumMod val="75000"/>
                    </a:schemeClr>
                  </a:solidFill>
                </a:rPr>
                <a:t>1184 points  +   NN</a:t>
              </a:r>
              <a:r>
                <a:rPr lang="zh-CN" altLang="en-US" sz="1000" dirty="0">
                  <a:solidFill>
                    <a:schemeClr val="accent1">
                      <a:lumMod val="75000"/>
                    </a:schemeClr>
                  </a:solidFill>
                </a:rPr>
                <a:t> </a:t>
              </a:r>
              <a:r>
                <a:rPr lang="en-US" altLang="zh-CN" sz="1000" dirty="0">
                  <a:solidFill>
                    <a:schemeClr val="accent1">
                      <a:lumMod val="75000"/>
                    </a:schemeClr>
                  </a:solidFill>
                </a:rPr>
                <a:t>fitting</a:t>
              </a:r>
              <a:endParaRPr lang="zh-CN" altLang="en-US" sz="1000" dirty="0">
                <a:solidFill>
                  <a:schemeClr val="accent1">
                    <a:lumMod val="75000"/>
                  </a:schemeClr>
                </a:solidFill>
              </a:endParaRPr>
            </a:p>
          </p:txBody>
        </p:sp>
        <p:sp>
          <p:nvSpPr>
            <p:cNvPr id="40" name="文本框 16">
              <a:extLst>
                <a:ext uri="{FF2B5EF4-FFF2-40B4-BE49-F238E27FC236}">
                  <a16:creationId xmlns:a16="http://schemas.microsoft.com/office/drawing/2014/main" id="{5D7539F8-30C6-B262-6394-5011AA7439B2}"/>
                </a:ext>
              </a:extLst>
            </p:cNvPr>
            <p:cNvSpPr txBox="1"/>
            <p:nvPr/>
          </p:nvSpPr>
          <p:spPr>
            <a:xfrm>
              <a:off x="4824712" y="3119204"/>
              <a:ext cx="3690638" cy="398169"/>
            </a:xfrm>
            <a:prstGeom prst="rect">
              <a:avLst/>
            </a:prstGeom>
            <a:gradFill flip="none" rotWithShape="1">
              <a:gsLst>
                <a:gs pos="0">
                  <a:schemeClr val="bg1">
                    <a:alpha val="0"/>
                  </a:schemeClr>
                </a:gs>
                <a:gs pos="52000">
                  <a:schemeClr val="accent1">
                    <a:lumMod val="40000"/>
                    <a:lumOff val="60000"/>
                    <a:alpha val="27000"/>
                  </a:schemeClr>
                </a:gs>
                <a:gs pos="100000">
                  <a:schemeClr val="accent1">
                    <a:lumMod val="100000"/>
                    <a:alpha val="23000"/>
                  </a:schemeClr>
                </a:gs>
              </a:gsLst>
              <a:lin ang="0" scaled="1"/>
              <a:tileRect/>
            </a:gradFill>
            <a:ln>
              <a:noFill/>
            </a:ln>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zh-CN"/>
              </a:defPPr>
              <a:lvl1pPr algn="r">
                <a:defRPr>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sz="1000" dirty="0">
                  <a:solidFill>
                    <a:schemeClr val="accent1">
                      <a:lumMod val="75000"/>
                    </a:schemeClr>
                  </a:solidFill>
                </a:rPr>
                <a:t>775</a:t>
              </a:r>
              <a:r>
                <a:rPr lang="zh-CN" altLang="en-US" sz="1000" dirty="0">
                  <a:solidFill>
                    <a:schemeClr val="accent1">
                      <a:lumMod val="75000"/>
                    </a:schemeClr>
                  </a:solidFill>
                </a:rPr>
                <a:t> </a:t>
              </a:r>
              <a:r>
                <a:rPr lang="en-US" altLang="zh-CN" sz="1000" dirty="0">
                  <a:solidFill>
                    <a:schemeClr val="accent1">
                      <a:lumMod val="75000"/>
                    </a:schemeClr>
                  </a:solidFill>
                </a:rPr>
                <a:t>points   +   NN</a:t>
              </a:r>
              <a:r>
                <a:rPr lang="zh-CN" altLang="en-US" sz="1000" dirty="0">
                  <a:solidFill>
                    <a:schemeClr val="accent1">
                      <a:lumMod val="75000"/>
                    </a:schemeClr>
                  </a:solidFill>
                </a:rPr>
                <a:t> </a:t>
              </a:r>
              <a:r>
                <a:rPr lang="en-US" altLang="zh-CN" sz="1000" dirty="0">
                  <a:solidFill>
                    <a:schemeClr val="accent1">
                      <a:lumMod val="75000"/>
                    </a:schemeClr>
                  </a:solidFill>
                </a:rPr>
                <a:t>fitting</a:t>
              </a:r>
              <a:endParaRPr lang="zh-CN" altLang="en-US" sz="1000" dirty="0">
                <a:solidFill>
                  <a:schemeClr val="accent1">
                    <a:lumMod val="75000"/>
                  </a:schemeClr>
                </a:solidFill>
              </a:endParaRPr>
            </a:p>
          </p:txBody>
        </p:sp>
      </p:grpSp>
      <p:sp>
        <p:nvSpPr>
          <p:cNvPr id="41" name="TextBox 40">
            <a:extLst>
              <a:ext uri="{FF2B5EF4-FFF2-40B4-BE49-F238E27FC236}">
                <a16:creationId xmlns:a16="http://schemas.microsoft.com/office/drawing/2014/main" id="{FE4305A2-8815-94A2-7F9E-8ADB8C344D9E}"/>
              </a:ext>
            </a:extLst>
          </p:cNvPr>
          <p:cNvSpPr txBox="1"/>
          <p:nvPr/>
        </p:nvSpPr>
        <p:spPr>
          <a:xfrm>
            <a:off x="5564869" y="4670798"/>
            <a:ext cx="2324098" cy="830997"/>
          </a:xfrm>
          <a:prstGeom prst="rect">
            <a:avLst/>
          </a:prstGeom>
          <a:noFill/>
        </p:spPr>
        <p:txBody>
          <a:bodyPr wrap="square">
            <a:spAutoFit/>
          </a:bodyPr>
          <a:lstStyle/>
          <a:p>
            <a:pPr algn="ctr"/>
            <a:r>
              <a:rPr lang="en-US" sz="2400" b="1" dirty="0">
                <a:solidFill>
                  <a:srgbClr val="C00000"/>
                </a:solidFill>
                <a:latin typeface="arial" panose="020B0604020202020204" pitchFamily="34" charset="0"/>
              </a:rPr>
              <a:t>Many-body</a:t>
            </a:r>
          </a:p>
          <a:p>
            <a:pPr algn="ctr"/>
            <a:r>
              <a:rPr lang="en-US" sz="2400" b="1" i="0" dirty="0">
                <a:solidFill>
                  <a:srgbClr val="C00000"/>
                </a:solidFill>
                <a:effectLst/>
                <a:latin typeface="arial" panose="020B0604020202020204" pitchFamily="34" charset="0"/>
              </a:rPr>
              <a:t>Expansion</a:t>
            </a:r>
          </a:p>
        </p:txBody>
      </p:sp>
      <p:grpSp>
        <p:nvGrpSpPr>
          <p:cNvPr id="48" name="Group 47">
            <a:extLst>
              <a:ext uri="{FF2B5EF4-FFF2-40B4-BE49-F238E27FC236}">
                <a16:creationId xmlns:a16="http://schemas.microsoft.com/office/drawing/2014/main" id="{B81692E6-4F5A-4829-898D-92CF8D6720B6}"/>
              </a:ext>
            </a:extLst>
          </p:cNvPr>
          <p:cNvGrpSpPr/>
          <p:nvPr/>
        </p:nvGrpSpPr>
        <p:grpSpPr>
          <a:xfrm>
            <a:off x="7605846" y="3952452"/>
            <a:ext cx="4213040" cy="1957235"/>
            <a:chOff x="7362685" y="4009045"/>
            <a:chExt cx="4213040" cy="1957235"/>
          </a:xfrm>
        </p:grpSpPr>
        <p:pic>
          <p:nvPicPr>
            <p:cNvPr id="45" name="Picture 44">
              <a:extLst>
                <a:ext uri="{FF2B5EF4-FFF2-40B4-BE49-F238E27FC236}">
                  <a16:creationId xmlns:a16="http://schemas.microsoft.com/office/drawing/2014/main" id="{73481BF2-61CB-B065-3E70-2C2330FEDD96}"/>
                </a:ext>
              </a:extLst>
            </p:cNvPr>
            <p:cNvPicPr/>
            <p:nvPr/>
          </p:nvPicPr>
          <p:blipFill rotWithShape="1">
            <a:blip r:embed="rId7">
              <a:extLst>
                <a:ext uri="{28A0092B-C50C-407E-A947-70E740481C1C}">
                  <a14:useLocalDpi xmlns:a14="http://schemas.microsoft.com/office/drawing/2010/main" val="0"/>
                </a:ext>
              </a:extLst>
            </a:blip>
            <a:srcRect l="2214" t="29084" r="5930" b="28234"/>
            <a:stretch/>
          </p:blipFill>
          <p:spPr bwMode="auto">
            <a:xfrm>
              <a:off x="7362685" y="4009045"/>
              <a:ext cx="4213040" cy="1957235"/>
            </a:xfrm>
            <a:prstGeom prst="rect">
              <a:avLst/>
            </a:prstGeom>
            <a:ln>
              <a:noFill/>
            </a:ln>
            <a:extLst>
              <a:ext uri="{53640926-AAD7-44D8-BBD7-CCE9431645EC}">
                <a14:shadowObscured xmlns:a14="http://schemas.microsoft.com/office/drawing/2010/main"/>
              </a:ext>
            </a:extLst>
          </p:spPr>
        </p:pic>
        <p:sp>
          <p:nvSpPr>
            <p:cNvPr id="46" name="Rectangle 45">
              <a:extLst>
                <a:ext uri="{FF2B5EF4-FFF2-40B4-BE49-F238E27FC236}">
                  <a16:creationId xmlns:a16="http://schemas.microsoft.com/office/drawing/2014/main" id="{94C067A6-0431-AD1B-B177-F7755B880E14}"/>
                </a:ext>
              </a:extLst>
            </p:cNvPr>
            <p:cNvSpPr/>
            <p:nvPr/>
          </p:nvSpPr>
          <p:spPr>
            <a:xfrm>
              <a:off x="8230179" y="4927028"/>
              <a:ext cx="715038" cy="338554"/>
            </a:xfrm>
            <a:prstGeom prst="rect">
              <a:avLst/>
            </a:prstGeom>
          </p:spPr>
          <p:txBody>
            <a:bodyPr wrap="square">
              <a:spAutoFit/>
            </a:bodyPr>
            <a:lstStyle/>
            <a:p>
              <a:r>
                <a:rPr lang="en-US" altLang="zh-CN" sz="1600" dirty="0">
                  <a:solidFill>
                    <a:schemeClr val="accent2">
                      <a:lumMod val="75000"/>
                    </a:schemeClr>
                  </a:solidFill>
                </a:rPr>
                <a:t>v=20</a:t>
              </a:r>
              <a:endParaRPr lang="en-US" sz="1600" dirty="0">
                <a:solidFill>
                  <a:schemeClr val="accent2">
                    <a:lumMod val="75000"/>
                  </a:schemeClr>
                </a:solidFill>
              </a:endParaRPr>
            </a:p>
          </p:txBody>
        </p:sp>
        <p:sp>
          <p:nvSpPr>
            <p:cNvPr id="47" name="Rectangle 46">
              <a:extLst>
                <a:ext uri="{FF2B5EF4-FFF2-40B4-BE49-F238E27FC236}">
                  <a16:creationId xmlns:a16="http://schemas.microsoft.com/office/drawing/2014/main" id="{0209D3F4-1493-DF06-AD53-D862659FC80C}"/>
                </a:ext>
              </a:extLst>
            </p:cNvPr>
            <p:cNvSpPr/>
            <p:nvPr/>
          </p:nvSpPr>
          <p:spPr>
            <a:xfrm>
              <a:off x="10192327" y="4927028"/>
              <a:ext cx="715038" cy="338554"/>
            </a:xfrm>
            <a:prstGeom prst="rect">
              <a:avLst/>
            </a:prstGeom>
          </p:spPr>
          <p:txBody>
            <a:bodyPr wrap="square">
              <a:spAutoFit/>
            </a:bodyPr>
            <a:lstStyle/>
            <a:p>
              <a:r>
                <a:rPr lang="en-US" altLang="zh-CN" sz="1600" dirty="0">
                  <a:solidFill>
                    <a:schemeClr val="accent2">
                      <a:lumMod val="75000"/>
                    </a:schemeClr>
                  </a:solidFill>
                </a:rPr>
                <a:t>v=20</a:t>
              </a:r>
              <a:endParaRPr lang="en-US" sz="1600" dirty="0">
                <a:solidFill>
                  <a:schemeClr val="accent2">
                    <a:lumMod val="75000"/>
                  </a:schemeClr>
                </a:solidFill>
              </a:endParaRPr>
            </a:p>
          </p:txBody>
        </p:sp>
      </p:grpSp>
      <p:sp>
        <p:nvSpPr>
          <p:cNvPr id="49" name="TextBox 48">
            <a:extLst>
              <a:ext uri="{FF2B5EF4-FFF2-40B4-BE49-F238E27FC236}">
                <a16:creationId xmlns:a16="http://schemas.microsoft.com/office/drawing/2014/main" id="{C8BA45FE-8E28-CA7A-423F-221264114510}"/>
              </a:ext>
            </a:extLst>
          </p:cNvPr>
          <p:cNvSpPr txBox="1"/>
          <p:nvPr/>
        </p:nvSpPr>
        <p:spPr>
          <a:xfrm>
            <a:off x="4563221" y="3357356"/>
            <a:ext cx="2153261" cy="830997"/>
          </a:xfrm>
          <a:prstGeom prst="rect">
            <a:avLst/>
          </a:prstGeom>
          <a:noFill/>
        </p:spPr>
        <p:txBody>
          <a:bodyPr wrap="square">
            <a:spAutoFit/>
          </a:bodyPr>
          <a:lstStyle/>
          <a:p>
            <a:pPr algn="ctr"/>
            <a:r>
              <a:rPr lang="en-US" sz="2400" b="1" i="0" dirty="0">
                <a:solidFill>
                  <a:srgbClr val="C00000"/>
                </a:solidFill>
                <a:effectLst/>
                <a:latin typeface="arial" panose="020B0604020202020204" pitchFamily="34" charset="0"/>
              </a:rPr>
              <a:t>Segmental Regression</a:t>
            </a:r>
          </a:p>
        </p:txBody>
      </p:sp>
      <p:grpSp>
        <p:nvGrpSpPr>
          <p:cNvPr id="52" name="组合 7">
            <a:extLst>
              <a:ext uri="{FF2B5EF4-FFF2-40B4-BE49-F238E27FC236}">
                <a16:creationId xmlns:a16="http://schemas.microsoft.com/office/drawing/2014/main" id="{2F3D88F8-8CBD-9AC5-BE11-F8A98DFF07A2}"/>
              </a:ext>
            </a:extLst>
          </p:cNvPr>
          <p:cNvGrpSpPr/>
          <p:nvPr/>
        </p:nvGrpSpPr>
        <p:grpSpPr>
          <a:xfrm>
            <a:off x="2368671" y="1230090"/>
            <a:ext cx="1744233" cy="1440570"/>
            <a:chOff x="5156791" y="938681"/>
            <a:chExt cx="3197882" cy="1541912"/>
          </a:xfrm>
        </p:grpSpPr>
        <p:sp>
          <p:nvSpPr>
            <p:cNvPr id="53" name="圆角矩形标注 6">
              <a:extLst>
                <a:ext uri="{FF2B5EF4-FFF2-40B4-BE49-F238E27FC236}">
                  <a16:creationId xmlns:a16="http://schemas.microsoft.com/office/drawing/2014/main" id="{9085B593-6ED0-0D59-E101-F1491C1068BD}"/>
                </a:ext>
              </a:extLst>
            </p:cNvPr>
            <p:cNvSpPr/>
            <p:nvPr/>
          </p:nvSpPr>
          <p:spPr>
            <a:xfrm>
              <a:off x="5156791" y="938681"/>
              <a:ext cx="3124161" cy="1541912"/>
            </a:xfrm>
            <a:prstGeom prst="wedgeRoundRectCallout">
              <a:avLst>
                <a:gd name="adj1" fmla="val -76748"/>
                <a:gd name="adj2" fmla="val -19157"/>
                <a:gd name="adj3" fmla="val 16667"/>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矩形 5">
              <a:extLst>
                <a:ext uri="{FF2B5EF4-FFF2-40B4-BE49-F238E27FC236}">
                  <a16:creationId xmlns:a16="http://schemas.microsoft.com/office/drawing/2014/main" id="{CC3CAC78-1816-7ADF-65BB-5134B0D89779}"/>
                </a:ext>
              </a:extLst>
            </p:cNvPr>
            <p:cNvSpPr/>
            <p:nvPr/>
          </p:nvSpPr>
          <p:spPr>
            <a:xfrm>
              <a:off x="5156791" y="938681"/>
              <a:ext cx="3197882" cy="1541911"/>
            </a:xfrm>
            <a:prstGeom prst="rect">
              <a:avLst/>
            </a:prstGeom>
            <a:noFill/>
            <a:ln w="28575">
              <a:noFill/>
            </a:ln>
          </p:spPr>
          <p:style>
            <a:lnRef idx="2">
              <a:schemeClr val="accent1"/>
            </a:lnRef>
            <a:fillRef idx="1">
              <a:schemeClr val="lt1"/>
            </a:fillRef>
            <a:effectRef idx="0">
              <a:schemeClr val="accent1"/>
            </a:effectRef>
            <a:fontRef idx="minor">
              <a:schemeClr val="dk1"/>
            </a:fontRef>
          </p:style>
          <p:txBody>
            <a:bodyPr rtlCol="0" anchor="ctr"/>
            <a:lstStyle/>
            <a:p>
              <a:pPr>
                <a:spcBef>
                  <a:spcPts val="600"/>
                </a:spcBef>
              </a:pPr>
              <a:r>
                <a:rPr lang="en-US" altLang="zh-CN" sz="1400" b="1" dirty="0">
                  <a:latin typeface="Arial" panose="020B0604020202020204" pitchFamily="34" charset="0"/>
                  <a:ea typeface="微软雅黑" panose="020B0503020204020204" pitchFamily="34" charset="-122"/>
                  <a:cs typeface="Arial" panose="020B0604020202020204" pitchFamily="34" charset="0"/>
                </a:rPr>
                <a:t>Sampling strategy</a:t>
              </a:r>
            </a:p>
            <a:p>
              <a:pPr marL="265113">
                <a:spcBef>
                  <a:spcPts val="600"/>
                </a:spcBef>
              </a:pPr>
              <a:endParaRPr lang="en-US" altLang="zh-CN" sz="1400" b="1" dirty="0">
                <a:latin typeface="Arial" panose="020B0604020202020204" pitchFamily="34" charset="0"/>
                <a:ea typeface="微软雅黑" panose="020B0503020204020204" pitchFamily="34" charset="-122"/>
                <a:cs typeface="Arial" panose="020B0604020202020204" pitchFamily="34" charset="0"/>
              </a:endParaRPr>
            </a:p>
            <a:p>
              <a:pPr marL="265113">
                <a:spcBef>
                  <a:spcPts val="600"/>
                </a:spcBef>
              </a:pPr>
              <a:endParaRPr lang="en-US" altLang="zh-CN" sz="1400" b="1" dirty="0">
                <a:latin typeface="Arial" panose="020B0604020202020204" pitchFamily="34" charset="0"/>
                <a:ea typeface="微软雅黑" panose="020B0503020204020204" pitchFamily="34" charset="-122"/>
                <a:cs typeface="Arial" panose="020B0604020202020204" pitchFamily="34" charset="0"/>
              </a:endParaRPr>
            </a:p>
            <a:p>
              <a:pPr marL="265113">
                <a:spcBef>
                  <a:spcPts val="600"/>
                </a:spcBef>
              </a:pPr>
              <a:endParaRPr lang="en-US" altLang="zh-CN" sz="1400" b="1" dirty="0">
                <a:latin typeface="Arial" panose="020B0604020202020204" pitchFamily="34" charset="0"/>
                <a:ea typeface="微软雅黑" panose="020B0503020204020204" pitchFamily="34" charset="-122"/>
                <a:cs typeface="Arial" panose="020B0604020202020204" pitchFamily="34" charset="0"/>
              </a:endParaRPr>
            </a:p>
          </p:txBody>
        </p:sp>
      </p:grpSp>
      <p:pic>
        <p:nvPicPr>
          <p:cNvPr id="55" name="Picture 54">
            <a:extLst>
              <a:ext uri="{FF2B5EF4-FFF2-40B4-BE49-F238E27FC236}">
                <a16:creationId xmlns:a16="http://schemas.microsoft.com/office/drawing/2014/main" id="{67DB7F37-46DE-13C1-3C54-E30F0B1A20F0}"/>
              </a:ext>
            </a:extLst>
          </p:cNvPr>
          <p:cNvPicPr>
            <a:picLocks noChangeAspect="1"/>
          </p:cNvPicPr>
          <p:nvPr/>
        </p:nvPicPr>
        <p:blipFill>
          <a:blip r:embed="rId8"/>
          <a:stretch>
            <a:fillRect/>
          </a:stretch>
        </p:blipFill>
        <p:spPr>
          <a:xfrm>
            <a:off x="2415435" y="1689179"/>
            <a:ext cx="1559037" cy="524083"/>
          </a:xfrm>
          <a:prstGeom prst="rect">
            <a:avLst/>
          </a:prstGeom>
        </p:spPr>
      </p:pic>
      <p:pic>
        <p:nvPicPr>
          <p:cNvPr id="56" name="Picture 55">
            <a:extLst>
              <a:ext uri="{FF2B5EF4-FFF2-40B4-BE49-F238E27FC236}">
                <a16:creationId xmlns:a16="http://schemas.microsoft.com/office/drawing/2014/main" id="{5827BA34-0000-1E2B-9B1B-6F41AA01A7B0}"/>
              </a:ext>
            </a:extLst>
          </p:cNvPr>
          <p:cNvPicPr>
            <a:picLocks noChangeAspect="1"/>
          </p:cNvPicPr>
          <p:nvPr/>
        </p:nvPicPr>
        <p:blipFill>
          <a:blip r:embed="rId9"/>
          <a:stretch>
            <a:fillRect/>
          </a:stretch>
        </p:blipFill>
        <p:spPr>
          <a:xfrm>
            <a:off x="2424488" y="2253729"/>
            <a:ext cx="1559037" cy="254000"/>
          </a:xfrm>
          <a:prstGeom prst="rect">
            <a:avLst/>
          </a:prstGeom>
        </p:spPr>
      </p:pic>
    </p:spTree>
    <p:extLst>
      <p:ext uri="{BB962C8B-B14F-4D97-AF65-F5344CB8AC3E}">
        <p14:creationId xmlns:p14="http://schemas.microsoft.com/office/powerpoint/2010/main" val="2096266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355800" y="435510"/>
          <a:ext cx="10256699" cy="49278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图片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9422" y="4930034"/>
            <a:ext cx="1033912" cy="1368700"/>
          </a:xfrm>
          <a:prstGeom prst="rect">
            <a:avLst/>
          </a:prstGeom>
        </p:spPr>
      </p:pic>
      <p:pic>
        <p:nvPicPr>
          <p:cNvPr id="6" name="图片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66995" y="4940626"/>
            <a:ext cx="999040" cy="1368700"/>
          </a:xfrm>
          <a:prstGeom prst="rect">
            <a:avLst/>
          </a:prstGeom>
        </p:spPr>
      </p:pic>
      <p:pic>
        <p:nvPicPr>
          <p:cNvPr id="7" name="图片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06721" y="4951218"/>
            <a:ext cx="1045166" cy="1368701"/>
          </a:xfrm>
          <a:prstGeom prst="rect">
            <a:avLst/>
          </a:prstGeom>
        </p:spPr>
      </p:pic>
      <p:pic>
        <p:nvPicPr>
          <p:cNvPr id="8" name="图片 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305274" y="4940626"/>
            <a:ext cx="991021" cy="1368701"/>
          </a:xfrm>
          <a:prstGeom prst="rect">
            <a:avLst/>
          </a:prstGeom>
        </p:spPr>
      </p:pic>
      <p:sp>
        <p:nvSpPr>
          <p:cNvPr id="3" name="灯片编号占位符 2"/>
          <p:cNvSpPr>
            <a:spLocks noGrp="1"/>
          </p:cNvSpPr>
          <p:nvPr>
            <p:ph type="sldNum" sz="quarter" idx="12"/>
          </p:nvPr>
        </p:nvSpPr>
        <p:spPr/>
        <p:txBody>
          <a:bodyPr/>
          <a:lstStyle/>
          <a:p>
            <a:fld id="{A6A5E9A0-D62F-46A8-B2EA-8EC221C3E10C}" type="slidenum">
              <a:rPr lang="zh-CN" altLang="en-US" smtClean="0"/>
              <a:t>48</a:t>
            </a:fld>
            <a:endParaRPr lang="zh-CN" altLang="en-US"/>
          </a:p>
        </p:txBody>
      </p:sp>
      <p:sp>
        <p:nvSpPr>
          <p:cNvPr id="9" name="TextBox 8">
            <a:extLst>
              <a:ext uri="{FF2B5EF4-FFF2-40B4-BE49-F238E27FC236}">
                <a16:creationId xmlns:a16="http://schemas.microsoft.com/office/drawing/2014/main" id="{A63A53CD-4A91-7342-A3E4-65EED511B07E}"/>
              </a:ext>
            </a:extLst>
          </p:cNvPr>
          <p:cNvSpPr txBox="1"/>
          <p:nvPr/>
        </p:nvSpPr>
        <p:spPr>
          <a:xfrm>
            <a:off x="355800" y="307248"/>
            <a:ext cx="9524723" cy="461665"/>
          </a:xfrm>
          <a:prstGeom prst="rect">
            <a:avLst/>
          </a:prstGeom>
          <a:noFill/>
        </p:spPr>
        <p:txBody>
          <a:bodyPr wrap="square" rtlCol="0">
            <a:noAutofit/>
          </a:bodyPr>
          <a:lstStyle>
            <a:defPPr>
              <a:defRPr lang="zh-CN"/>
            </a:defPPr>
            <a:lvl1pPr>
              <a:defRPr sz="2400">
                <a:solidFill>
                  <a:schemeClr val="accent6">
                    <a:lumMod val="75000"/>
                  </a:schemeClr>
                </a:solidFill>
                <a:latin typeface="+mj-ea"/>
                <a:ea typeface="+mj-ea"/>
              </a:defRPr>
            </a:lvl1pPr>
          </a:lstStyle>
          <a:p>
            <a:r>
              <a:rPr lang="en-US" dirty="0"/>
              <a:t>Neural network–based high-precision PESs</a:t>
            </a:r>
          </a:p>
        </p:txBody>
      </p:sp>
    </p:spTree>
    <p:extLst>
      <p:ext uri="{BB962C8B-B14F-4D97-AF65-F5344CB8AC3E}">
        <p14:creationId xmlns:p14="http://schemas.microsoft.com/office/powerpoint/2010/main" val="345466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5762427-CF82-414C-9D43-F28505D20396}"/>
              </a:ext>
            </a:extLst>
          </p:cNvPr>
          <p:cNvSpPr txBox="1"/>
          <p:nvPr/>
        </p:nvSpPr>
        <p:spPr>
          <a:xfrm>
            <a:off x="432000" y="1333662"/>
            <a:ext cx="4599336" cy="523220"/>
          </a:xfrm>
          <a:prstGeom prst="rect">
            <a:avLst/>
          </a:prstGeom>
          <a:noFill/>
        </p:spPr>
        <p:txBody>
          <a:bodyPr wrap="none" rtlCol="0">
            <a:spAutoFit/>
          </a:bodyPr>
          <a:lstStyle/>
          <a:p>
            <a:r>
              <a:rPr lang="en-US" altLang="zh-CN" sz="2800" b="1" dirty="0"/>
              <a:t>evolution of the F+H</a:t>
            </a:r>
            <a:r>
              <a:rPr lang="en-US" altLang="zh-CN" sz="2800" b="1" baseline="-25000" dirty="0"/>
              <a:t>2</a:t>
            </a:r>
            <a:r>
              <a:rPr lang="en-US" altLang="zh-CN" sz="2800" b="1" dirty="0"/>
              <a:t> PES</a:t>
            </a:r>
            <a:endParaRPr lang="en-US" sz="2800" b="1" dirty="0"/>
          </a:p>
        </p:txBody>
      </p:sp>
      <p:pic>
        <p:nvPicPr>
          <p:cNvPr id="16" name="图片 8">
            <a:extLst>
              <a:ext uri="{FF2B5EF4-FFF2-40B4-BE49-F238E27FC236}">
                <a16:creationId xmlns:a16="http://schemas.microsoft.com/office/drawing/2014/main" id="{7F72BC47-AF8A-AB4E-8E5A-2A61A7B534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578" y="2410025"/>
            <a:ext cx="4256326" cy="3718686"/>
          </a:xfrm>
          <a:prstGeom prst="rect">
            <a:avLst/>
          </a:prstGeom>
        </p:spPr>
      </p:pic>
      <p:grpSp>
        <p:nvGrpSpPr>
          <p:cNvPr id="25" name="Group 24">
            <a:extLst>
              <a:ext uri="{FF2B5EF4-FFF2-40B4-BE49-F238E27FC236}">
                <a16:creationId xmlns:a16="http://schemas.microsoft.com/office/drawing/2014/main" id="{2346D330-977F-0247-B5DB-4B836DAAF31C}"/>
              </a:ext>
            </a:extLst>
          </p:cNvPr>
          <p:cNvGrpSpPr/>
          <p:nvPr/>
        </p:nvGrpSpPr>
        <p:grpSpPr>
          <a:xfrm>
            <a:off x="9867473" y="2136043"/>
            <a:ext cx="2240719" cy="3818791"/>
            <a:chOff x="9867473" y="1691623"/>
            <a:chExt cx="2240719" cy="3818791"/>
          </a:xfrm>
        </p:grpSpPr>
        <p:grpSp>
          <p:nvGrpSpPr>
            <p:cNvPr id="21" name="Group 20">
              <a:extLst>
                <a:ext uri="{FF2B5EF4-FFF2-40B4-BE49-F238E27FC236}">
                  <a16:creationId xmlns:a16="http://schemas.microsoft.com/office/drawing/2014/main" id="{B0883B5E-3A05-5448-9360-D23766FE6026}"/>
                </a:ext>
              </a:extLst>
            </p:cNvPr>
            <p:cNvGrpSpPr/>
            <p:nvPr/>
          </p:nvGrpSpPr>
          <p:grpSpPr>
            <a:xfrm>
              <a:off x="9867473" y="1691623"/>
              <a:ext cx="2240719" cy="3818791"/>
              <a:chOff x="9119003" y="1654112"/>
              <a:chExt cx="2549128" cy="4344403"/>
            </a:xfrm>
          </p:grpSpPr>
          <p:pic>
            <p:nvPicPr>
              <p:cNvPr id="6" name="图片 37">
                <a:extLst>
                  <a:ext uri="{FF2B5EF4-FFF2-40B4-BE49-F238E27FC236}">
                    <a16:creationId xmlns:a16="http://schemas.microsoft.com/office/drawing/2014/main" id="{7D3A8E57-6B3D-3A42-9517-6B61556E517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1289" r="57303"/>
              <a:stretch/>
            </p:blipFill>
            <p:spPr>
              <a:xfrm>
                <a:off x="9119003" y="1654112"/>
                <a:ext cx="2549128" cy="2049327"/>
              </a:xfrm>
              <a:prstGeom prst="rect">
                <a:avLst/>
              </a:prstGeom>
            </p:spPr>
          </p:pic>
          <p:sp>
            <p:nvSpPr>
              <p:cNvPr id="7" name="文本框 38">
                <a:extLst>
                  <a:ext uri="{FF2B5EF4-FFF2-40B4-BE49-F238E27FC236}">
                    <a16:creationId xmlns:a16="http://schemas.microsoft.com/office/drawing/2014/main" id="{ECA2E618-1FDE-C646-B6B7-A8B6756610AE}"/>
                  </a:ext>
                </a:extLst>
              </p:cNvPr>
              <p:cNvSpPr txBox="1"/>
              <p:nvPr/>
            </p:nvSpPr>
            <p:spPr>
              <a:xfrm>
                <a:off x="9248255" y="5053141"/>
                <a:ext cx="2259196" cy="945374"/>
              </a:xfrm>
              <a:prstGeom prst="rect">
                <a:avLst/>
              </a:prstGeom>
              <a:noFill/>
            </p:spPr>
            <p:txBody>
              <a:bodyPr wrap="none" rtlCol="0">
                <a:spAutoFit/>
              </a:bodyPr>
              <a:lstStyle>
                <a:defPPr>
                  <a:defRPr lang="zh-CN"/>
                </a:defPPr>
                <a:lvl1pPr>
                  <a:defRPr>
                    <a:latin typeface="Palatino Linotype" panose="02040502050505030304" pitchFamily="18" charset="0"/>
                    <a:ea typeface="GaramondNo8" panose="02000503000000000000" pitchFamily="2" charset="0"/>
                  </a:defRPr>
                </a:lvl1pPr>
              </a:lstStyle>
              <a:p>
                <a:r>
                  <a:rPr lang="en-US" altLang="zh-CN" sz="2400" dirty="0">
                    <a:solidFill>
                      <a:srgbClr val="C00000"/>
                    </a:solidFill>
                    <a:latin typeface="Calibri" panose="020F0502020204030204" pitchFamily="34" charset="0"/>
                    <a:cs typeface="Calibri" panose="020F0502020204030204" pitchFamily="34" charset="0"/>
                  </a:rPr>
                  <a:t>CSZ: CCSDT(Q)</a:t>
                </a:r>
              </a:p>
              <a:p>
                <a:pPr algn="ctr"/>
                <a:r>
                  <a:rPr lang="en-US" altLang="zh-CN" sz="2400" dirty="0">
                    <a:solidFill>
                      <a:srgbClr val="C00000"/>
                    </a:solidFill>
                    <a:latin typeface="Calibri" panose="020F0502020204030204" pitchFamily="34" charset="0"/>
                    <a:cs typeface="Calibri" panose="020F0502020204030204" pitchFamily="34" charset="0"/>
                  </a:rPr>
                  <a:t>775 NN</a:t>
                </a:r>
                <a:endParaRPr lang="en-US" altLang="zh-CN" sz="2400" dirty="0">
                  <a:latin typeface="Calibri" panose="020F0502020204030204" pitchFamily="34" charset="0"/>
                  <a:cs typeface="Calibri" panose="020F0502020204030204" pitchFamily="34" charset="0"/>
                </a:endParaRPr>
              </a:p>
            </p:txBody>
          </p:sp>
          <p:sp>
            <p:nvSpPr>
              <p:cNvPr id="10" name="文本框 21">
                <a:extLst>
                  <a:ext uri="{FF2B5EF4-FFF2-40B4-BE49-F238E27FC236}">
                    <a16:creationId xmlns:a16="http://schemas.microsoft.com/office/drawing/2014/main" id="{DA284E24-B97C-894E-AB7E-2352AABA7D99}"/>
                  </a:ext>
                </a:extLst>
              </p:cNvPr>
              <p:cNvSpPr txBox="1"/>
              <p:nvPr/>
            </p:nvSpPr>
            <p:spPr>
              <a:xfrm>
                <a:off x="9476094" y="3719371"/>
                <a:ext cx="1834945" cy="455180"/>
              </a:xfrm>
              <a:prstGeom prst="rect">
                <a:avLst/>
              </a:prstGeom>
              <a:noFill/>
            </p:spPr>
            <p:txBody>
              <a:bodyPr wrap="none" rtlCol="0">
                <a:spAutoFit/>
              </a:bodyPr>
              <a:lstStyle>
                <a:defPPr>
                  <a:defRPr lang="zh-CN"/>
                </a:defPPr>
                <a:lvl1pPr>
                  <a:defRPr>
                    <a:latin typeface="Palatino Linotype" panose="02040502050505030304" pitchFamily="18" charset="0"/>
                    <a:ea typeface="GaramondNo8" panose="02000503000000000000" pitchFamily="2" charset="0"/>
                  </a:defRPr>
                </a:lvl1pPr>
              </a:lstStyle>
              <a:p>
                <a:r>
                  <a:rPr lang="en-US" altLang="zh-CN" sz="2000" dirty="0">
                    <a:latin typeface="Calibri" panose="020F0502020204030204" pitchFamily="34" charset="0"/>
                    <a:cs typeface="Calibri" panose="020F0502020204030204" pitchFamily="34" charset="0"/>
                  </a:rPr>
                  <a:t>Science, 2013</a:t>
                </a:r>
              </a:p>
            </p:txBody>
          </p:sp>
          <p:sp>
            <p:nvSpPr>
              <p:cNvPr id="17" name="Rectangle 16">
                <a:extLst>
                  <a:ext uri="{FF2B5EF4-FFF2-40B4-BE49-F238E27FC236}">
                    <a16:creationId xmlns:a16="http://schemas.microsoft.com/office/drawing/2014/main" id="{085DF336-8DFF-0849-8142-77B3F82F63FC}"/>
                  </a:ext>
                </a:extLst>
              </p:cNvPr>
              <p:cNvSpPr/>
              <p:nvPr/>
            </p:nvSpPr>
            <p:spPr>
              <a:xfrm>
                <a:off x="9129604" y="4335677"/>
                <a:ext cx="2283560" cy="805318"/>
              </a:xfrm>
              <a:prstGeom prst="rect">
                <a:avLst/>
              </a:prstGeom>
            </p:spPr>
            <p:txBody>
              <a:bodyPr wrap="none">
                <a:spAutoFit/>
              </a:bodyPr>
              <a:lstStyle/>
              <a:p>
                <a:r>
                  <a:rPr lang="en-US" altLang="zh-CN" sz="2000" dirty="0">
                    <a:latin typeface="Arial" panose="020B0604020202020204" pitchFamily="34" charset="0"/>
                    <a:ea typeface="微软雅黑" panose="020B0503020204020204" pitchFamily="34" charset="-122"/>
                    <a:cs typeface="Arial" panose="020B0604020202020204" pitchFamily="34" charset="0"/>
                  </a:rPr>
                  <a:t>resonance state</a:t>
                </a:r>
              </a:p>
              <a:p>
                <a:r>
                  <a:rPr lang="en-US" altLang="zh-CN" sz="2000" dirty="0">
                    <a:latin typeface="Arial" panose="020B0604020202020204" pitchFamily="34" charset="0"/>
                    <a:ea typeface="微软雅黑" panose="020B0503020204020204" pitchFamily="34" charset="-122"/>
                    <a:cs typeface="Arial" panose="020B0604020202020204" pitchFamily="34" charset="0"/>
                  </a:rPr>
                  <a:t>of F+HD(</a:t>
                </a:r>
                <a:r>
                  <a:rPr lang="en-US" altLang="zh-CN" sz="2000" i="1" dirty="0">
                    <a:latin typeface="Arial" panose="020B0604020202020204" pitchFamily="34" charset="0"/>
                    <a:ea typeface="微软雅黑" panose="020B0503020204020204" pitchFamily="34" charset="-122"/>
                    <a:cs typeface="Arial" panose="020B0604020202020204" pitchFamily="34" charset="0"/>
                  </a:rPr>
                  <a:t>v</a:t>
                </a:r>
                <a:r>
                  <a:rPr lang="en-US" altLang="zh-CN" sz="2000" dirty="0">
                    <a:latin typeface="Arial" panose="020B0604020202020204" pitchFamily="34" charset="0"/>
                    <a:ea typeface="微软雅黑" panose="020B0503020204020204" pitchFamily="34" charset="-122"/>
                    <a:cs typeface="Arial" panose="020B0604020202020204" pitchFamily="34" charset="0"/>
                  </a:rPr>
                  <a:t>=1)</a:t>
                </a:r>
              </a:p>
            </p:txBody>
          </p:sp>
        </p:grpSp>
        <p:sp>
          <p:nvSpPr>
            <p:cNvPr id="24" name="Oval 23">
              <a:extLst>
                <a:ext uri="{FF2B5EF4-FFF2-40B4-BE49-F238E27FC236}">
                  <a16:creationId xmlns:a16="http://schemas.microsoft.com/office/drawing/2014/main" id="{2CFD4E80-FA31-374F-97ED-1917F744EFC8}"/>
                </a:ext>
              </a:extLst>
            </p:cNvPr>
            <p:cNvSpPr/>
            <p:nvPr/>
          </p:nvSpPr>
          <p:spPr>
            <a:xfrm>
              <a:off x="11794303" y="1741228"/>
              <a:ext cx="200277" cy="328872"/>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8BE66FB2-A346-2A47-8CA5-43EBB8F280FC}"/>
              </a:ext>
            </a:extLst>
          </p:cNvPr>
          <p:cNvGrpSpPr/>
          <p:nvPr/>
        </p:nvGrpSpPr>
        <p:grpSpPr>
          <a:xfrm>
            <a:off x="7229897" y="2185648"/>
            <a:ext cx="2345839" cy="3769186"/>
            <a:chOff x="7229897" y="1741228"/>
            <a:chExt cx="2345839" cy="3769186"/>
          </a:xfrm>
        </p:grpSpPr>
        <p:grpSp>
          <p:nvGrpSpPr>
            <p:cNvPr id="20" name="Group 19">
              <a:extLst>
                <a:ext uri="{FF2B5EF4-FFF2-40B4-BE49-F238E27FC236}">
                  <a16:creationId xmlns:a16="http://schemas.microsoft.com/office/drawing/2014/main" id="{48B0E4A8-00AB-E644-A67E-712809FB7259}"/>
                </a:ext>
              </a:extLst>
            </p:cNvPr>
            <p:cNvGrpSpPr/>
            <p:nvPr/>
          </p:nvGrpSpPr>
          <p:grpSpPr>
            <a:xfrm>
              <a:off x="7247554" y="1741228"/>
              <a:ext cx="2328182" cy="3769186"/>
              <a:chOff x="4907453" y="1654112"/>
              <a:chExt cx="2648631" cy="4287970"/>
            </a:xfrm>
          </p:grpSpPr>
          <p:pic>
            <p:nvPicPr>
              <p:cNvPr id="3" name="图片 25" descr="屏幕剪辑">
                <a:extLst>
                  <a:ext uri="{FF2B5EF4-FFF2-40B4-BE49-F238E27FC236}">
                    <a16:creationId xmlns:a16="http://schemas.microsoft.com/office/drawing/2014/main" id="{0F05B44D-B57F-524B-A395-9C59C85B62A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07453" y="1654112"/>
                <a:ext cx="2648631" cy="1919550"/>
              </a:xfrm>
              <a:prstGeom prst="rect">
                <a:avLst/>
              </a:prstGeom>
            </p:spPr>
          </p:pic>
          <p:sp>
            <p:nvSpPr>
              <p:cNvPr id="5" name="文本框 36">
                <a:extLst>
                  <a:ext uri="{FF2B5EF4-FFF2-40B4-BE49-F238E27FC236}">
                    <a16:creationId xmlns:a16="http://schemas.microsoft.com/office/drawing/2014/main" id="{16890410-05F4-D844-ABAF-7ECDA9BD6601}"/>
                  </a:ext>
                </a:extLst>
              </p:cNvPr>
              <p:cNvSpPr txBox="1"/>
              <p:nvPr/>
            </p:nvSpPr>
            <p:spPr>
              <a:xfrm>
                <a:off x="5212419" y="4996708"/>
                <a:ext cx="2015339" cy="945374"/>
              </a:xfrm>
              <a:prstGeom prst="rect">
                <a:avLst/>
              </a:prstGeom>
              <a:noFill/>
            </p:spPr>
            <p:txBody>
              <a:bodyPr wrap="none" rtlCol="0">
                <a:spAutoFit/>
              </a:bodyPr>
              <a:lstStyle>
                <a:defPPr>
                  <a:defRPr lang="zh-CN"/>
                </a:defPPr>
                <a:lvl1pPr>
                  <a:defRPr>
                    <a:latin typeface="Palatino Linotype" panose="02040502050505030304" pitchFamily="18" charset="0"/>
                    <a:ea typeface="GaramondNo8" panose="02000503000000000000" pitchFamily="2" charset="0"/>
                  </a:defRPr>
                </a:lvl1pPr>
              </a:lstStyle>
              <a:p>
                <a:r>
                  <a:rPr lang="en-US" altLang="zh-CN" sz="2400" dirty="0">
                    <a:solidFill>
                      <a:srgbClr val="C00000"/>
                    </a:solidFill>
                    <a:latin typeface="Calibri" panose="020F0502020204030204" pitchFamily="34" charset="0"/>
                    <a:cs typeface="Calibri" panose="020F0502020204030204" pitchFamily="34" charset="0"/>
                  </a:rPr>
                  <a:t>FXZ: CCSD(T)</a:t>
                </a:r>
              </a:p>
              <a:p>
                <a:pPr algn="ctr"/>
                <a:r>
                  <a:rPr lang="en-US" altLang="zh-CN" sz="2400" dirty="0">
                    <a:solidFill>
                      <a:srgbClr val="C00000"/>
                    </a:solidFill>
                    <a:latin typeface="Calibri" panose="020F0502020204030204" pitchFamily="34" charset="0"/>
                    <a:cs typeface="Calibri" panose="020F0502020204030204" pitchFamily="34" charset="0"/>
                  </a:rPr>
                  <a:t>15000 spline</a:t>
                </a:r>
                <a:endParaRPr lang="en-US" altLang="zh-CN" sz="2400" dirty="0">
                  <a:latin typeface="Calibri" panose="020F050202020403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C482FE69-72E5-9C4B-A385-8D06C5DCAB3D}"/>
                  </a:ext>
                </a:extLst>
              </p:cNvPr>
              <p:cNvSpPr/>
              <p:nvPr/>
            </p:nvSpPr>
            <p:spPr>
              <a:xfrm>
                <a:off x="5440127" y="3662937"/>
                <a:ext cx="1583283" cy="455180"/>
              </a:xfrm>
              <a:prstGeom prst="rect">
                <a:avLst/>
              </a:prstGeom>
            </p:spPr>
            <p:txBody>
              <a:bodyPr wrap="none">
                <a:spAutoFit/>
              </a:bodyPr>
              <a:lstStyle/>
              <a:p>
                <a:r>
                  <a:rPr lang="en-US" altLang="zh-CN" sz="2000" dirty="0">
                    <a:latin typeface="Calibri" panose="020F0502020204030204" pitchFamily="34" charset="0"/>
                    <a:cs typeface="Calibri" panose="020F0502020204030204" pitchFamily="34" charset="0"/>
                  </a:rPr>
                  <a:t>PNAS, 2008</a:t>
                </a:r>
              </a:p>
            </p:txBody>
          </p:sp>
          <p:sp>
            <p:nvSpPr>
              <p:cNvPr id="14" name="Rectangle 13">
                <a:extLst>
                  <a:ext uri="{FF2B5EF4-FFF2-40B4-BE49-F238E27FC236}">
                    <a16:creationId xmlns:a16="http://schemas.microsoft.com/office/drawing/2014/main" id="{F2D49A06-8739-994D-9C1C-30746D6F4831}"/>
                  </a:ext>
                </a:extLst>
              </p:cNvPr>
              <p:cNvSpPr/>
              <p:nvPr/>
            </p:nvSpPr>
            <p:spPr>
              <a:xfrm>
                <a:off x="4939539" y="4279244"/>
                <a:ext cx="2526105" cy="805318"/>
              </a:xfrm>
              <a:prstGeom prst="rect">
                <a:avLst/>
              </a:prstGeom>
            </p:spPr>
            <p:txBody>
              <a:bodyPr wrap="none">
                <a:spAutoFit/>
              </a:bodyPr>
              <a:lstStyle/>
              <a:p>
                <a:r>
                  <a:rPr lang="en-US" altLang="zh-CN" sz="2000" dirty="0">
                    <a:latin typeface="Arial" panose="020B0604020202020204" pitchFamily="34" charset="0"/>
                    <a:ea typeface="微软雅黑" panose="020B0503020204020204" pitchFamily="34" charset="-122"/>
                    <a:cs typeface="Arial" panose="020B0604020202020204" pitchFamily="34" charset="0"/>
                  </a:rPr>
                  <a:t>forward scattering</a:t>
                </a:r>
              </a:p>
              <a:p>
                <a:r>
                  <a:rPr lang="en-US" altLang="zh-CN" sz="2000" dirty="0">
                    <a:latin typeface="Arial" panose="020B0604020202020204" pitchFamily="34" charset="0"/>
                    <a:ea typeface="微软雅黑" panose="020B0503020204020204" pitchFamily="34" charset="-122"/>
                    <a:cs typeface="Arial" panose="020B0604020202020204" pitchFamily="34" charset="0"/>
                  </a:rPr>
                  <a:t>of HF(</a:t>
                </a:r>
                <a:r>
                  <a:rPr lang="en-US" altLang="zh-CN" sz="2000" i="1" dirty="0">
                    <a:latin typeface="Arial" panose="020B0604020202020204" pitchFamily="34" charset="0"/>
                    <a:ea typeface="微软雅黑" panose="020B0503020204020204" pitchFamily="34" charset="-122"/>
                    <a:cs typeface="Arial" panose="020B0604020202020204" pitchFamily="34" charset="0"/>
                  </a:rPr>
                  <a:t>v</a:t>
                </a:r>
                <a:r>
                  <a:rPr lang="en-US" altLang="zh-CN" sz="2000" dirty="0">
                    <a:latin typeface="Arial" panose="020B0604020202020204" pitchFamily="34" charset="0"/>
                    <a:ea typeface="微软雅黑" panose="020B0503020204020204" pitchFamily="34" charset="-122"/>
                    <a:cs typeface="Arial" panose="020B0604020202020204" pitchFamily="34" charset="0"/>
                  </a:rPr>
                  <a:t>’=3) </a:t>
                </a:r>
              </a:p>
            </p:txBody>
          </p:sp>
        </p:grpSp>
        <p:sp>
          <p:nvSpPr>
            <p:cNvPr id="26" name="Oval 25">
              <a:extLst>
                <a:ext uri="{FF2B5EF4-FFF2-40B4-BE49-F238E27FC236}">
                  <a16:creationId xmlns:a16="http://schemas.microsoft.com/office/drawing/2014/main" id="{4703B1A1-00DF-064F-9016-781BBFC6E628}"/>
                </a:ext>
              </a:extLst>
            </p:cNvPr>
            <p:cNvSpPr/>
            <p:nvPr/>
          </p:nvSpPr>
          <p:spPr>
            <a:xfrm>
              <a:off x="7229897" y="1741228"/>
              <a:ext cx="580603" cy="328872"/>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400EF005-9809-5447-87C6-619489EC0920}"/>
              </a:ext>
            </a:extLst>
          </p:cNvPr>
          <p:cNvGrpSpPr/>
          <p:nvPr/>
        </p:nvGrpSpPr>
        <p:grpSpPr>
          <a:xfrm>
            <a:off x="4731336" y="2106815"/>
            <a:ext cx="2357248" cy="3848019"/>
            <a:chOff x="4731336" y="1662395"/>
            <a:chExt cx="2357248" cy="3848019"/>
          </a:xfrm>
        </p:grpSpPr>
        <p:grpSp>
          <p:nvGrpSpPr>
            <p:cNvPr id="22" name="Group 21">
              <a:extLst>
                <a:ext uri="{FF2B5EF4-FFF2-40B4-BE49-F238E27FC236}">
                  <a16:creationId xmlns:a16="http://schemas.microsoft.com/office/drawing/2014/main" id="{31777032-8F94-A64C-97F4-2F3F253859B3}"/>
                </a:ext>
              </a:extLst>
            </p:cNvPr>
            <p:cNvGrpSpPr/>
            <p:nvPr/>
          </p:nvGrpSpPr>
          <p:grpSpPr>
            <a:xfrm>
              <a:off x="4731336" y="1676400"/>
              <a:ext cx="2357248" cy="3834014"/>
              <a:chOff x="1233995" y="1580768"/>
              <a:chExt cx="2681695" cy="4361721"/>
            </a:xfrm>
          </p:grpSpPr>
          <p:sp>
            <p:nvSpPr>
              <p:cNvPr id="2" name="文本框 21">
                <a:extLst>
                  <a:ext uri="{FF2B5EF4-FFF2-40B4-BE49-F238E27FC236}">
                    <a16:creationId xmlns:a16="http://schemas.microsoft.com/office/drawing/2014/main" id="{BA3D985C-367E-FB47-ADCE-8975D4FB73EB}"/>
                  </a:ext>
                </a:extLst>
              </p:cNvPr>
              <p:cNvSpPr txBox="1"/>
              <p:nvPr/>
            </p:nvSpPr>
            <p:spPr>
              <a:xfrm>
                <a:off x="1233995" y="4997115"/>
                <a:ext cx="2681695" cy="945374"/>
              </a:xfrm>
              <a:prstGeom prst="rect">
                <a:avLst/>
              </a:prstGeom>
              <a:noFill/>
            </p:spPr>
            <p:txBody>
              <a:bodyPr wrap="none" rtlCol="0">
                <a:spAutoFit/>
              </a:bodyPr>
              <a:lstStyle>
                <a:defPPr>
                  <a:defRPr lang="zh-CN"/>
                </a:defPPr>
                <a:lvl1pPr>
                  <a:defRPr>
                    <a:latin typeface="Palatino Linotype" panose="02040502050505030304" pitchFamily="18" charset="0"/>
                    <a:ea typeface="GaramondNo8" panose="02000503000000000000" pitchFamily="2" charset="0"/>
                  </a:defRPr>
                </a:lvl1pPr>
              </a:lstStyle>
              <a:p>
                <a:r>
                  <a:rPr lang="en-US" altLang="zh-CN" sz="2400" dirty="0">
                    <a:solidFill>
                      <a:srgbClr val="C00000"/>
                    </a:solidFill>
                    <a:latin typeface="Calibri" panose="020F0502020204030204" pitchFamily="34" charset="0"/>
                    <a:cs typeface="Calibri" panose="020F0502020204030204" pitchFamily="34" charset="0"/>
                  </a:rPr>
                  <a:t>XXZ: MRCI(7e,9o)</a:t>
                </a:r>
              </a:p>
              <a:p>
                <a:pPr algn="ctr"/>
                <a:r>
                  <a:rPr lang="en-US" altLang="zh-CN" sz="2400" dirty="0">
                    <a:solidFill>
                      <a:srgbClr val="C00000"/>
                    </a:solidFill>
                    <a:latin typeface="Calibri" panose="020F0502020204030204" pitchFamily="34" charset="0"/>
                    <a:cs typeface="Calibri" panose="020F0502020204030204" pitchFamily="34" charset="0"/>
                  </a:rPr>
                  <a:t>15000</a:t>
                </a:r>
                <a:r>
                  <a:rPr lang="zh-CN" altLang="en-US" sz="2400" dirty="0">
                    <a:solidFill>
                      <a:srgbClr val="C00000"/>
                    </a:solidFill>
                    <a:latin typeface="Calibri" panose="020F0502020204030204" pitchFamily="34" charset="0"/>
                    <a:cs typeface="Calibri" panose="020F0502020204030204" pitchFamily="34" charset="0"/>
                  </a:rPr>
                  <a:t> </a:t>
                </a:r>
                <a:r>
                  <a:rPr lang="en-US" altLang="zh-CN" sz="2400" dirty="0">
                    <a:solidFill>
                      <a:srgbClr val="C00000"/>
                    </a:solidFill>
                    <a:latin typeface="Calibri" panose="020F0502020204030204" pitchFamily="34" charset="0"/>
                    <a:cs typeface="Calibri" panose="020F0502020204030204" pitchFamily="34" charset="0"/>
                  </a:rPr>
                  <a:t>spline</a:t>
                </a:r>
                <a:endParaRPr lang="en-US" altLang="zh-CN" sz="2400" dirty="0">
                  <a:latin typeface="Calibri" panose="020F0502020204030204" pitchFamily="34" charset="0"/>
                  <a:cs typeface="Calibri" panose="020F0502020204030204" pitchFamily="34" charset="0"/>
                </a:endParaRPr>
              </a:p>
            </p:txBody>
          </p:sp>
          <p:pic>
            <p:nvPicPr>
              <p:cNvPr id="4" name="图片 35" descr="屏幕剪辑">
                <a:extLst>
                  <a:ext uri="{FF2B5EF4-FFF2-40B4-BE49-F238E27FC236}">
                    <a16:creationId xmlns:a16="http://schemas.microsoft.com/office/drawing/2014/main" id="{26F48393-1045-C44A-81A4-38E3EB45B1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3703" y="1580768"/>
                <a:ext cx="2424472" cy="2066238"/>
              </a:xfrm>
              <a:prstGeom prst="rect">
                <a:avLst/>
              </a:prstGeom>
            </p:spPr>
          </p:pic>
          <p:sp>
            <p:nvSpPr>
              <p:cNvPr id="9" name="文本框 21">
                <a:extLst>
                  <a:ext uri="{FF2B5EF4-FFF2-40B4-BE49-F238E27FC236}">
                    <a16:creationId xmlns:a16="http://schemas.microsoft.com/office/drawing/2014/main" id="{DDB7F4A8-554D-9E42-A391-CB3298E86100}"/>
                  </a:ext>
                </a:extLst>
              </p:cNvPr>
              <p:cNvSpPr txBox="1"/>
              <p:nvPr/>
            </p:nvSpPr>
            <p:spPr>
              <a:xfrm>
                <a:off x="1678466" y="3662938"/>
                <a:ext cx="1834944" cy="455180"/>
              </a:xfrm>
              <a:prstGeom prst="rect">
                <a:avLst/>
              </a:prstGeom>
              <a:noFill/>
            </p:spPr>
            <p:txBody>
              <a:bodyPr wrap="none" rtlCol="0">
                <a:spAutoFit/>
              </a:bodyPr>
              <a:lstStyle>
                <a:defPPr>
                  <a:defRPr lang="zh-CN"/>
                </a:defPPr>
                <a:lvl1pPr>
                  <a:defRPr>
                    <a:latin typeface="Palatino Linotype" panose="02040502050505030304" pitchFamily="18" charset="0"/>
                    <a:ea typeface="GaramondNo8" panose="02000503000000000000" pitchFamily="2" charset="0"/>
                  </a:defRPr>
                </a:lvl1pPr>
              </a:lstStyle>
              <a:p>
                <a:r>
                  <a:rPr lang="en-US" altLang="zh-CN" sz="2000" dirty="0">
                    <a:latin typeface="Calibri" panose="020F0502020204030204" pitchFamily="34" charset="0"/>
                    <a:cs typeface="Calibri" panose="020F0502020204030204" pitchFamily="34" charset="0"/>
                  </a:rPr>
                  <a:t>Science, 2006</a:t>
                </a:r>
              </a:p>
            </p:txBody>
          </p:sp>
          <p:sp>
            <p:nvSpPr>
              <p:cNvPr id="13" name="Rectangle 12">
                <a:extLst>
                  <a:ext uri="{FF2B5EF4-FFF2-40B4-BE49-F238E27FC236}">
                    <a16:creationId xmlns:a16="http://schemas.microsoft.com/office/drawing/2014/main" id="{5F787850-9252-3D4F-9325-478E249C841A}"/>
                  </a:ext>
                </a:extLst>
              </p:cNvPr>
              <p:cNvSpPr/>
              <p:nvPr/>
            </p:nvSpPr>
            <p:spPr>
              <a:xfrm>
                <a:off x="1303708" y="4279243"/>
                <a:ext cx="2526103" cy="805318"/>
              </a:xfrm>
              <a:prstGeom prst="rect">
                <a:avLst/>
              </a:prstGeom>
            </p:spPr>
            <p:txBody>
              <a:bodyPr wrap="none">
                <a:spAutoFit/>
              </a:bodyPr>
              <a:lstStyle/>
              <a:p>
                <a:r>
                  <a:rPr lang="en-US" altLang="zh-CN" sz="2000" dirty="0">
                    <a:latin typeface="Arial" panose="020B0604020202020204" pitchFamily="34" charset="0"/>
                    <a:ea typeface="微软雅黑" panose="020B0503020204020204" pitchFamily="34" charset="-122"/>
                    <a:cs typeface="Arial" panose="020B0604020202020204" pitchFamily="34" charset="0"/>
                  </a:rPr>
                  <a:t>forward scattering</a:t>
                </a:r>
              </a:p>
              <a:p>
                <a:r>
                  <a:rPr lang="en-US" altLang="zh-CN" sz="2000" dirty="0">
                    <a:latin typeface="Arial" panose="020B0604020202020204" pitchFamily="34" charset="0"/>
                    <a:ea typeface="微软雅黑" panose="020B0503020204020204" pitchFamily="34" charset="-122"/>
                    <a:cs typeface="Arial" panose="020B0604020202020204" pitchFamily="34" charset="0"/>
                  </a:rPr>
                  <a:t>of HF(</a:t>
                </a:r>
                <a:r>
                  <a:rPr lang="en-US" altLang="zh-CN" sz="2000" i="1" dirty="0">
                    <a:latin typeface="Arial" panose="020B0604020202020204" pitchFamily="34" charset="0"/>
                    <a:ea typeface="微软雅黑" panose="020B0503020204020204" pitchFamily="34" charset="-122"/>
                    <a:cs typeface="Arial" panose="020B0604020202020204" pitchFamily="34" charset="0"/>
                  </a:rPr>
                  <a:t>v</a:t>
                </a:r>
                <a:r>
                  <a:rPr lang="en-US" altLang="zh-CN" sz="2000" dirty="0">
                    <a:latin typeface="Arial" panose="020B0604020202020204" pitchFamily="34" charset="0"/>
                    <a:ea typeface="微软雅黑" panose="020B0503020204020204" pitchFamily="34" charset="-122"/>
                    <a:cs typeface="Arial" panose="020B0604020202020204" pitchFamily="34" charset="0"/>
                  </a:rPr>
                  <a:t>’=2) </a:t>
                </a:r>
              </a:p>
            </p:txBody>
          </p:sp>
        </p:grpSp>
        <p:sp>
          <p:nvSpPr>
            <p:cNvPr id="28" name="Oval 27">
              <a:extLst>
                <a:ext uri="{FF2B5EF4-FFF2-40B4-BE49-F238E27FC236}">
                  <a16:creationId xmlns:a16="http://schemas.microsoft.com/office/drawing/2014/main" id="{B1849A4B-B461-B24D-920D-299867F9353D}"/>
                </a:ext>
              </a:extLst>
            </p:cNvPr>
            <p:cNvSpPr/>
            <p:nvPr/>
          </p:nvSpPr>
          <p:spPr>
            <a:xfrm>
              <a:off x="4862931" y="1662395"/>
              <a:ext cx="200277" cy="328872"/>
            </a:xfrm>
            <a:prstGeom prst="ellips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30" name="TextBox 29">
            <a:extLst>
              <a:ext uri="{FF2B5EF4-FFF2-40B4-BE49-F238E27FC236}">
                <a16:creationId xmlns:a16="http://schemas.microsoft.com/office/drawing/2014/main" id="{0F7F1F30-61F6-5746-A4E8-83506DB881CF}"/>
              </a:ext>
            </a:extLst>
          </p:cNvPr>
          <p:cNvSpPr txBox="1"/>
          <p:nvPr/>
        </p:nvSpPr>
        <p:spPr>
          <a:xfrm>
            <a:off x="355800" y="173900"/>
            <a:ext cx="10522407" cy="1384995"/>
          </a:xfrm>
          <a:prstGeom prst="rect">
            <a:avLst/>
          </a:prstGeom>
          <a:noFill/>
        </p:spPr>
        <p:txBody>
          <a:bodyPr wrap="square" rtlCol="0">
            <a:noAutofit/>
          </a:bodyPr>
          <a:lstStyle>
            <a:defPPr>
              <a:defRPr lang="zh-CN"/>
            </a:defPPr>
            <a:lvl1pPr>
              <a:defRPr sz="2400">
                <a:solidFill>
                  <a:schemeClr val="accent6">
                    <a:lumMod val="75000"/>
                  </a:schemeClr>
                </a:solidFill>
                <a:latin typeface="+mj-ea"/>
                <a:ea typeface="+mj-ea"/>
              </a:defRPr>
            </a:lvl1pPr>
          </a:lstStyle>
          <a:p>
            <a:r>
              <a:rPr lang="en-US" dirty="0"/>
              <a:t>As research delves deeper, increasingly precise theoretical calculations are required to explain experimental phenomena.</a:t>
            </a:r>
          </a:p>
        </p:txBody>
      </p:sp>
      <p:sp>
        <p:nvSpPr>
          <p:cNvPr id="12" name="Slide Number Placeholder 11">
            <a:extLst>
              <a:ext uri="{FF2B5EF4-FFF2-40B4-BE49-F238E27FC236}">
                <a16:creationId xmlns:a16="http://schemas.microsoft.com/office/drawing/2014/main" id="{C99EB529-3E94-3C4B-A7EB-F269897F512F}"/>
              </a:ext>
            </a:extLst>
          </p:cNvPr>
          <p:cNvSpPr>
            <a:spLocks noGrp="1"/>
          </p:cNvSpPr>
          <p:nvPr>
            <p:ph type="sldNum" sz="quarter" idx="12"/>
          </p:nvPr>
        </p:nvSpPr>
        <p:spPr/>
        <p:txBody>
          <a:bodyPr/>
          <a:lstStyle/>
          <a:p>
            <a:fld id="{FA46EEF5-A542-2F4F-9E72-05930E02652E}" type="slidenum">
              <a:rPr lang="en-US" smtClean="0"/>
              <a:t>49</a:t>
            </a:fld>
            <a:endParaRPr lang="en-US"/>
          </a:p>
        </p:txBody>
      </p:sp>
    </p:spTree>
    <p:extLst>
      <p:ext uri="{BB962C8B-B14F-4D97-AF65-F5344CB8AC3E}">
        <p14:creationId xmlns:p14="http://schemas.microsoft.com/office/powerpoint/2010/main" val="2232917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835785" y="2459990"/>
            <a:ext cx="8520430" cy="830997"/>
          </a:xfrm>
          <a:prstGeom prst="rect">
            <a:avLst/>
          </a:prstGeom>
          <a:noFill/>
        </p:spPr>
        <p:txBody>
          <a:bodyPr wrap="square" rtlCol="0" anchor="t">
            <a:spAutoFit/>
          </a:bodyPr>
          <a:lstStyle/>
          <a:p>
            <a:pPr marL="857250" indent="-857250">
              <a:buFont typeface="Wingdings" panose="05000000000000000000" charset="0"/>
              <a:buChar char="Ø"/>
            </a:pPr>
            <a:r>
              <a:rPr lang="en-US" altLang="zh-CN" sz="4800">
                <a:solidFill>
                  <a:srgbClr val="002060"/>
                </a:solidFill>
                <a:sym typeface="+mn-ea"/>
              </a:rPr>
              <a:t>Classification Models</a:t>
            </a:r>
          </a:p>
        </p:txBody>
      </p:sp>
      <p:sp>
        <p:nvSpPr>
          <p:cNvPr id="4" name="Slide Number Placeholder 3">
            <a:extLst>
              <a:ext uri="{FF2B5EF4-FFF2-40B4-BE49-F238E27FC236}">
                <a16:creationId xmlns:a16="http://schemas.microsoft.com/office/drawing/2014/main" id="{C557A43E-811F-7407-37F0-230B13BA75D4}"/>
              </a:ext>
            </a:extLst>
          </p:cNvPr>
          <p:cNvSpPr>
            <a:spLocks noGrp="1"/>
          </p:cNvSpPr>
          <p:nvPr>
            <p:ph type="sldNum" sz="quarter" idx="12"/>
          </p:nvPr>
        </p:nvSpPr>
        <p:spPr/>
        <p:txBody>
          <a:bodyPr/>
          <a:lstStyle/>
          <a:p>
            <a:fld id="{49AE70B2-8BF9-45C0-BB95-33D1B9D3A854}" type="slidenum">
              <a:rPr lang="zh-CN" altLang="en-US" smtClean="0"/>
              <a:t>5</a:t>
            </a:fld>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867FCF1E-4F13-EC4B-A4E7-3DDE5F1CF1DE}"/>
              </a:ext>
            </a:extLst>
          </p:cNvPr>
          <p:cNvGrpSpPr/>
          <p:nvPr/>
        </p:nvGrpSpPr>
        <p:grpSpPr>
          <a:xfrm>
            <a:off x="616353" y="1345186"/>
            <a:ext cx="3619475" cy="4036455"/>
            <a:chOff x="2445153" y="766831"/>
            <a:chExt cx="2604319" cy="2904349"/>
          </a:xfrm>
        </p:grpSpPr>
        <p:grpSp>
          <p:nvGrpSpPr>
            <p:cNvPr id="2" name="组合 3">
              <a:extLst>
                <a:ext uri="{FF2B5EF4-FFF2-40B4-BE49-F238E27FC236}">
                  <a16:creationId xmlns:a16="http://schemas.microsoft.com/office/drawing/2014/main" id="{9D673152-7F59-D347-92AF-8F3255DAE238}"/>
                </a:ext>
              </a:extLst>
            </p:cNvPr>
            <p:cNvGrpSpPr/>
            <p:nvPr/>
          </p:nvGrpSpPr>
          <p:grpSpPr>
            <a:xfrm>
              <a:off x="2445153" y="766831"/>
              <a:ext cx="2604319" cy="2585368"/>
              <a:chOff x="656383" y="798004"/>
              <a:chExt cx="2604319" cy="2585368"/>
            </a:xfrm>
          </p:grpSpPr>
          <p:pic>
            <p:nvPicPr>
              <p:cNvPr id="3" name="图片 1" descr="屏幕剪辑">
                <a:extLst>
                  <a:ext uri="{FF2B5EF4-FFF2-40B4-BE49-F238E27FC236}">
                    <a16:creationId xmlns:a16="http://schemas.microsoft.com/office/drawing/2014/main" id="{F8614A69-EB70-3F45-BB6C-DC8623B78D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6384" y="1475508"/>
                <a:ext cx="2604318" cy="1907864"/>
              </a:xfrm>
              <a:prstGeom prst="rect">
                <a:avLst/>
              </a:prstGeom>
            </p:spPr>
          </p:pic>
          <p:sp>
            <p:nvSpPr>
              <p:cNvPr id="4" name="文本框 2">
                <a:extLst>
                  <a:ext uri="{FF2B5EF4-FFF2-40B4-BE49-F238E27FC236}">
                    <a16:creationId xmlns:a16="http://schemas.microsoft.com/office/drawing/2014/main" id="{D5EDC0CF-72D2-A249-A6FA-32667845A952}"/>
                  </a:ext>
                </a:extLst>
              </p:cNvPr>
              <p:cNvSpPr txBox="1"/>
              <p:nvPr/>
            </p:nvSpPr>
            <p:spPr>
              <a:xfrm>
                <a:off x="656383" y="798004"/>
                <a:ext cx="1954242" cy="653290"/>
              </a:xfrm>
              <a:prstGeom prst="rect">
                <a:avLst/>
              </a:prstGeom>
              <a:noFill/>
            </p:spPr>
            <p:txBody>
              <a:bodyPr wrap="none" rtlCol="0">
                <a:spAutoFit/>
              </a:bodyPr>
              <a:lstStyle/>
              <a:p>
                <a:pPr>
                  <a:spcAft>
                    <a:spcPts val="600"/>
                  </a:spcAft>
                </a:pPr>
                <a:r>
                  <a:rPr lang="en-US" altLang="zh-CN" sz="2400" b="1" dirty="0">
                    <a:solidFill>
                      <a:srgbClr val="0070C0"/>
                    </a:solidFill>
                    <a:latin typeface="GaramondNo8" panose="02000503000000000000" pitchFamily="2" charset="0"/>
                    <a:ea typeface="GaramondNo8" panose="02000503000000000000" pitchFamily="2" charset="0"/>
                  </a:rPr>
                  <a:t>F+H</a:t>
                </a:r>
                <a:r>
                  <a:rPr lang="en-US" altLang="zh-CN" sz="2400" b="1" baseline="-25000" dirty="0">
                    <a:solidFill>
                      <a:srgbClr val="0070C0"/>
                    </a:solidFill>
                    <a:latin typeface="GaramondNo8" panose="02000503000000000000" pitchFamily="2" charset="0"/>
                    <a:ea typeface="GaramondNo8" panose="02000503000000000000" pitchFamily="2" charset="0"/>
                  </a:rPr>
                  <a:t>2</a:t>
                </a:r>
              </a:p>
              <a:p>
                <a:pPr>
                  <a:spcAft>
                    <a:spcPts val="600"/>
                  </a:spcAft>
                </a:pPr>
                <a:r>
                  <a:rPr lang="en-US" altLang="zh-CN" sz="2400" b="1" dirty="0">
                    <a:latin typeface="GaramondNo8" panose="02000503000000000000" pitchFamily="2" charset="0"/>
                    <a:ea typeface="GaramondNo8" panose="02000503000000000000" pitchFamily="2" charset="0"/>
                  </a:rPr>
                  <a:t>775</a:t>
                </a:r>
                <a:r>
                  <a:rPr lang="en-US" altLang="zh-CN" sz="2400" dirty="0">
                    <a:latin typeface="GaramondNo8" panose="02000503000000000000" pitchFamily="2" charset="0"/>
                    <a:ea typeface="GaramondNo8" panose="02000503000000000000" pitchFamily="2" charset="0"/>
                  </a:rPr>
                  <a:t> CCSDT(Q)/AVQZ</a:t>
                </a:r>
                <a:endParaRPr lang="zh-CN" altLang="en-US" sz="2400" dirty="0">
                  <a:latin typeface="GaramondNo8" panose="02000503000000000000" pitchFamily="2" charset="0"/>
                </a:endParaRPr>
              </a:p>
            </p:txBody>
          </p:sp>
        </p:grpSp>
        <p:sp>
          <p:nvSpPr>
            <p:cNvPr id="12" name="文本框 21">
              <a:extLst>
                <a:ext uri="{FF2B5EF4-FFF2-40B4-BE49-F238E27FC236}">
                  <a16:creationId xmlns:a16="http://schemas.microsoft.com/office/drawing/2014/main" id="{0002A466-7D37-7B4D-B193-E05285E36636}"/>
                </a:ext>
              </a:extLst>
            </p:cNvPr>
            <p:cNvSpPr txBox="1"/>
            <p:nvPr/>
          </p:nvSpPr>
          <p:spPr>
            <a:xfrm>
              <a:off x="2445153" y="3405435"/>
              <a:ext cx="2125777" cy="265745"/>
            </a:xfrm>
            <a:prstGeom prst="rect">
              <a:avLst/>
            </a:prstGeom>
            <a:noFill/>
          </p:spPr>
          <p:txBody>
            <a:bodyPr wrap="none" rtlCol="0">
              <a:spAutoFit/>
            </a:bodyPr>
            <a:lstStyle/>
            <a:p>
              <a:r>
                <a:rPr lang="en-US" altLang="zh-CN" dirty="0">
                  <a:latin typeface="Palatino Linotype" panose="02040502050505030304" pitchFamily="18" charset="0"/>
                  <a:ea typeface="GaramondNo8" panose="02000503000000000000" pitchFamily="2" charset="0"/>
                </a:rPr>
                <a:t>Chen-Sun-Zhang, JCP 2015</a:t>
              </a:r>
              <a:endParaRPr lang="zh-CN" altLang="en-US" dirty="0">
                <a:latin typeface="Palatino Linotype" panose="02040502050505030304" pitchFamily="18" charset="0"/>
              </a:endParaRPr>
            </a:p>
          </p:txBody>
        </p:sp>
      </p:grpSp>
      <p:grpSp>
        <p:nvGrpSpPr>
          <p:cNvPr id="20" name="Group 19">
            <a:extLst>
              <a:ext uri="{FF2B5EF4-FFF2-40B4-BE49-F238E27FC236}">
                <a16:creationId xmlns:a16="http://schemas.microsoft.com/office/drawing/2014/main" id="{1C15BA0C-3F4C-ED4D-AFA9-2D29B15E178D}"/>
              </a:ext>
            </a:extLst>
          </p:cNvPr>
          <p:cNvGrpSpPr/>
          <p:nvPr/>
        </p:nvGrpSpPr>
        <p:grpSpPr>
          <a:xfrm>
            <a:off x="4394789" y="1364105"/>
            <a:ext cx="3222101" cy="4036457"/>
            <a:chOff x="6695033" y="766831"/>
            <a:chExt cx="2318397" cy="2904350"/>
          </a:xfrm>
        </p:grpSpPr>
        <p:grpSp>
          <p:nvGrpSpPr>
            <p:cNvPr id="6" name="组合 9">
              <a:extLst>
                <a:ext uri="{FF2B5EF4-FFF2-40B4-BE49-F238E27FC236}">
                  <a16:creationId xmlns:a16="http://schemas.microsoft.com/office/drawing/2014/main" id="{75CFFCB8-E87A-B04F-A193-71ED84E07628}"/>
                </a:ext>
              </a:extLst>
            </p:cNvPr>
            <p:cNvGrpSpPr/>
            <p:nvPr/>
          </p:nvGrpSpPr>
          <p:grpSpPr>
            <a:xfrm>
              <a:off x="6695033" y="766831"/>
              <a:ext cx="2075768" cy="2515775"/>
              <a:chOff x="5093301" y="953869"/>
              <a:chExt cx="2075768" cy="2515775"/>
            </a:xfrm>
          </p:grpSpPr>
          <p:sp>
            <p:nvSpPr>
              <p:cNvPr id="7" name="文本框 6">
                <a:extLst>
                  <a:ext uri="{FF2B5EF4-FFF2-40B4-BE49-F238E27FC236}">
                    <a16:creationId xmlns:a16="http://schemas.microsoft.com/office/drawing/2014/main" id="{92D73688-F6D2-9344-BFF8-B629EE0668AB}"/>
                  </a:ext>
                </a:extLst>
              </p:cNvPr>
              <p:cNvSpPr txBox="1"/>
              <p:nvPr/>
            </p:nvSpPr>
            <p:spPr>
              <a:xfrm>
                <a:off x="5093301" y="953869"/>
                <a:ext cx="1991013" cy="653290"/>
              </a:xfrm>
              <a:prstGeom prst="rect">
                <a:avLst/>
              </a:prstGeom>
              <a:noFill/>
            </p:spPr>
            <p:txBody>
              <a:bodyPr wrap="none" rtlCol="0">
                <a:spAutoFit/>
              </a:bodyPr>
              <a:lstStyle/>
              <a:p>
                <a:pPr>
                  <a:spcAft>
                    <a:spcPts val="600"/>
                  </a:spcAft>
                </a:pPr>
                <a:r>
                  <a:rPr lang="en-US" altLang="zh-CN" sz="2400" b="1" dirty="0">
                    <a:solidFill>
                      <a:srgbClr val="0070C0"/>
                    </a:solidFill>
                    <a:latin typeface="GaramondNo8" panose="02000503000000000000" pitchFamily="2" charset="0"/>
                    <a:ea typeface="GaramondNo8" panose="02000503000000000000" pitchFamily="2" charset="0"/>
                  </a:rPr>
                  <a:t>H+H</a:t>
                </a:r>
                <a:r>
                  <a:rPr lang="en-US" altLang="zh-CN" sz="2400" b="1" baseline="-25000" dirty="0">
                    <a:solidFill>
                      <a:srgbClr val="0070C0"/>
                    </a:solidFill>
                    <a:latin typeface="GaramondNo8" panose="02000503000000000000" pitchFamily="2" charset="0"/>
                    <a:ea typeface="GaramondNo8" panose="02000503000000000000" pitchFamily="2" charset="0"/>
                  </a:rPr>
                  <a:t>2</a:t>
                </a:r>
                <a:r>
                  <a:rPr lang="en-US" altLang="zh-CN" sz="2400" b="1" dirty="0">
                    <a:solidFill>
                      <a:srgbClr val="0070C0"/>
                    </a:solidFill>
                    <a:latin typeface="GaramondNo8" panose="02000503000000000000" pitchFamily="2" charset="0"/>
                    <a:ea typeface="GaramondNo8" panose="02000503000000000000" pitchFamily="2" charset="0"/>
                  </a:rPr>
                  <a:t>O</a:t>
                </a:r>
              </a:p>
              <a:p>
                <a:pPr>
                  <a:spcAft>
                    <a:spcPts val="600"/>
                  </a:spcAft>
                </a:pPr>
                <a:r>
                  <a:rPr lang="en-US" altLang="zh-CN" sz="2400" b="1" dirty="0">
                    <a:latin typeface="GaramondNo8" panose="02000503000000000000" pitchFamily="2" charset="0"/>
                    <a:ea typeface="GaramondNo8" panose="02000503000000000000" pitchFamily="2" charset="0"/>
                  </a:rPr>
                  <a:t>16814 </a:t>
                </a:r>
                <a:r>
                  <a:rPr lang="en-US" altLang="zh-CN" sz="2400" dirty="0">
                    <a:latin typeface="GaramondNo8" panose="02000503000000000000" pitchFamily="2" charset="0"/>
                    <a:ea typeface="GaramondNo8" panose="02000503000000000000" pitchFamily="2" charset="0"/>
                  </a:rPr>
                  <a:t>CCSD(T)/AVTZ</a:t>
                </a:r>
                <a:endParaRPr lang="zh-CN" altLang="en-US" sz="2400" dirty="0">
                  <a:latin typeface="GaramondNo8" panose="02000503000000000000" pitchFamily="2" charset="0"/>
                </a:endParaRPr>
              </a:p>
            </p:txBody>
          </p:sp>
          <p:pic>
            <p:nvPicPr>
              <p:cNvPr id="8" name="图片 8" descr="屏幕剪辑">
                <a:extLst>
                  <a:ext uri="{FF2B5EF4-FFF2-40B4-BE49-F238E27FC236}">
                    <a16:creationId xmlns:a16="http://schemas.microsoft.com/office/drawing/2014/main" id="{47D584C2-C856-6543-8B3A-AF5860F95B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5393" y="1687535"/>
                <a:ext cx="1983676" cy="1782109"/>
              </a:xfrm>
              <a:prstGeom prst="rect">
                <a:avLst/>
              </a:prstGeom>
            </p:spPr>
          </p:pic>
        </p:grpSp>
        <p:sp>
          <p:nvSpPr>
            <p:cNvPr id="13" name="文本框 22">
              <a:extLst>
                <a:ext uri="{FF2B5EF4-FFF2-40B4-BE49-F238E27FC236}">
                  <a16:creationId xmlns:a16="http://schemas.microsoft.com/office/drawing/2014/main" id="{4542AFC5-CF2E-F34A-A7C3-D37F9E166674}"/>
                </a:ext>
              </a:extLst>
            </p:cNvPr>
            <p:cNvSpPr txBox="1"/>
            <p:nvPr/>
          </p:nvSpPr>
          <p:spPr>
            <a:xfrm>
              <a:off x="6695033" y="3405436"/>
              <a:ext cx="2318397" cy="265745"/>
            </a:xfrm>
            <a:prstGeom prst="rect">
              <a:avLst/>
            </a:prstGeom>
            <a:noFill/>
          </p:spPr>
          <p:txBody>
            <a:bodyPr wrap="none" rtlCol="0">
              <a:spAutoFit/>
            </a:bodyPr>
            <a:lstStyle/>
            <a:p>
              <a:r>
                <a:rPr lang="en-US" altLang="zh-CN" dirty="0">
                  <a:latin typeface="Palatino Linotype" panose="02040502050505030304" pitchFamily="18" charset="0"/>
                  <a:ea typeface="GaramondNo8" panose="02000503000000000000" pitchFamily="2" charset="0"/>
                </a:rPr>
                <a:t>Chen-Xu-Xu-Zhang, JCP 2013</a:t>
              </a:r>
              <a:endParaRPr lang="zh-CN" altLang="en-US" dirty="0">
                <a:latin typeface="Palatino Linotype" panose="02040502050505030304" pitchFamily="18" charset="0"/>
              </a:endParaRPr>
            </a:p>
          </p:txBody>
        </p:sp>
      </p:grpSp>
      <p:grpSp>
        <p:nvGrpSpPr>
          <p:cNvPr id="22" name="Group 21">
            <a:extLst>
              <a:ext uri="{FF2B5EF4-FFF2-40B4-BE49-F238E27FC236}">
                <a16:creationId xmlns:a16="http://schemas.microsoft.com/office/drawing/2014/main" id="{41EFAE14-8C32-D943-BC95-080AD270C4E6}"/>
              </a:ext>
            </a:extLst>
          </p:cNvPr>
          <p:cNvGrpSpPr/>
          <p:nvPr/>
        </p:nvGrpSpPr>
        <p:grpSpPr>
          <a:xfrm>
            <a:off x="8441015" y="1153477"/>
            <a:ext cx="3015312" cy="4254818"/>
            <a:chOff x="2445152" y="3750437"/>
            <a:chExt cx="2169607" cy="3061467"/>
          </a:xfrm>
        </p:grpSpPr>
        <p:grpSp>
          <p:nvGrpSpPr>
            <p:cNvPr id="9" name="组合 14">
              <a:extLst>
                <a:ext uri="{FF2B5EF4-FFF2-40B4-BE49-F238E27FC236}">
                  <a16:creationId xmlns:a16="http://schemas.microsoft.com/office/drawing/2014/main" id="{E80E5F8F-62E1-A14C-AA82-04BF411794C2}"/>
                </a:ext>
              </a:extLst>
            </p:cNvPr>
            <p:cNvGrpSpPr/>
            <p:nvPr/>
          </p:nvGrpSpPr>
          <p:grpSpPr>
            <a:xfrm>
              <a:off x="2448359" y="3750437"/>
              <a:ext cx="2076426" cy="2704791"/>
              <a:chOff x="916156" y="3675495"/>
              <a:chExt cx="2076426" cy="2704791"/>
            </a:xfrm>
          </p:grpSpPr>
          <p:sp>
            <p:nvSpPr>
              <p:cNvPr id="10" name="文本框 12">
                <a:extLst>
                  <a:ext uri="{FF2B5EF4-FFF2-40B4-BE49-F238E27FC236}">
                    <a16:creationId xmlns:a16="http://schemas.microsoft.com/office/drawing/2014/main" id="{8CA2AB18-2B35-1249-B813-7617FE699037}"/>
                  </a:ext>
                </a:extLst>
              </p:cNvPr>
              <p:cNvSpPr txBox="1"/>
              <p:nvPr/>
            </p:nvSpPr>
            <p:spPr>
              <a:xfrm>
                <a:off x="916156" y="3675495"/>
                <a:ext cx="1991014" cy="653290"/>
              </a:xfrm>
              <a:prstGeom prst="rect">
                <a:avLst/>
              </a:prstGeom>
              <a:noFill/>
            </p:spPr>
            <p:txBody>
              <a:bodyPr wrap="none" rtlCol="0">
                <a:spAutoFit/>
              </a:bodyPr>
              <a:lstStyle/>
              <a:p>
                <a:pPr>
                  <a:spcAft>
                    <a:spcPts val="600"/>
                  </a:spcAft>
                </a:pPr>
                <a:r>
                  <a:rPr lang="en-US" altLang="zh-CN" sz="2400" b="1" dirty="0">
                    <a:solidFill>
                      <a:srgbClr val="0070C0"/>
                    </a:solidFill>
                    <a:latin typeface="GaramondNo8" panose="02000503000000000000" pitchFamily="2" charset="0"/>
                    <a:ea typeface="GaramondNo8" panose="02000503000000000000" pitchFamily="2" charset="0"/>
                  </a:rPr>
                  <a:t>H+CH</a:t>
                </a:r>
                <a:r>
                  <a:rPr lang="en-US" altLang="zh-CN" sz="2400" b="1" baseline="-25000" dirty="0">
                    <a:solidFill>
                      <a:srgbClr val="0070C0"/>
                    </a:solidFill>
                    <a:latin typeface="GaramondNo8" panose="02000503000000000000" pitchFamily="2" charset="0"/>
                    <a:ea typeface="GaramondNo8" panose="02000503000000000000" pitchFamily="2" charset="0"/>
                  </a:rPr>
                  <a:t>4</a:t>
                </a:r>
              </a:p>
              <a:p>
                <a:pPr>
                  <a:spcAft>
                    <a:spcPts val="600"/>
                  </a:spcAft>
                </a:pPr>
                <a:r>
                  <a:rPr lang="en-US" altLang="zh-CN" sz="2400" b="1" dirty="0">
                    <a:latin typeface="GaramondNo8" panose="02000503000000000000" pitchFamily="2" charset="0"/>
                    <a:ea typeface="GaramondNo8" panose="02000503000000000000" pitchFamily="2" charset="0"/>
                  </a:rPr>
                  <a:t>47783</a:t>
                </a:r>
                <a:r>
                  <a:rPr lang="en-US" altLang="zh-CN" sz="2400" dirty="0">
                    <a:latin typeface="GaramondNo8" panose="02000503000000000000" pitchFamily="2" charset="0"/>
                    <a:ea typeface="GaramondNo8" panose="02000503000000000000" pitchFamily="2" charset="0"/>
                  </a:rPr>
                  <a:t> CCSD(T)/AVTZ</a:t>
                </a:r>
                <a:endParaRPr lang="zh-CN" altLang="en-US" sz="2400" dirty="0">
                  <a:latin typeface="GaramondNo8" panose="02000503000000000000" pitchFamily="2" charset="0"/>
                </a:endParaRPr>
              </a:p>
            </p:txBody>
          </p:sp>
          <p:pic>
            <p:nvPicPr>
              <p:cNvPr id="11" name="图片 13">
                <a:extLst>
                  <a:ext uri="{FF2B5EF4-FFF2-40B4-BE49-F238E27FC236}">
                    <a16:creationId xmlns:a16="http://schemas.microsoft.com/office/drawing/2014/main" id="{4DF399FB-F543-8C4D-9EEC-F3374C1906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3144" y="4400848"/>
                <a:ext cx="1979438" cy="1979438"/>
              </a:xfrm>
              <a:prstGeom prst="rect">
                <a:avLst/>
              </a:prstGeom>
            </p:spPr>
          </p:pic>
        </p:grpSp>
        <p:sp>
          <p:nvSpPr>
            <p:cNvPr id="14" name="文本框 23">
              <a:extLst>
                <a:ext uri="{FF2B5EF4-FFF2-40B4-BE49-F238E27FC236}">
                  <a16:creationId xmlns:a16="http://schemas.microsoft.com/office/drawing/2014/main" id="{DC85FBF2-F2D9-094C-A88C-9FF1E1A8F5D2}"/>
                </a:ext>
              </a:extLst>
            </p:cNvPr>
            <p:cNvSpPr txBox="1"/>
            <p:nvPr/>
          </p:nvSpPr>
          <p:spPr>
            <a:xfrm>
              <a:off x="2445152" y="6546159"/>
              <a:ext cx="2169607" cy="265745"/>
            </a:xfrm>
            <a:prstGeom prst="rect">
              <a:avLst/>
            </a:prstGeom>
            <a:noFill/>
          </p:spPr>
          <p:txBody>
            <a:bodyPr wrap="none" rtlCol="0">
              <a:spAutoFit/>
            </a:bodyPr>
            <a:lstStyle/>
            <a:p>
              <a:r>
                <a:rPr lang="en-US" altLang="zh-CN" dirty="0">
                  <a:latin typeface="Palatino Linotype" panose="02040502050505030304" pitchFamily="18" charset="0"/>
                  <a:ea typeface="GaramondNo8" panose="02000503000000000000" pitchFamily="2" charset="0"/>
                </a:rPr>
                <a:t>Xu-Chen-Zhang, CJCP 2014</a:t>
              </a:r>
              <a:endParaRPr lang="zh-CN" altLang="en-US" dirty="0">
                <a:latin typeface="Palatino Linotype" panose="02040502050505030304" pitchFamily="18" charset="0"/>
              </a:endParaRPr>
            </a:p>
          </p:txBody>
        </p:sp>
      </p:grpSp>
      <p:sp>
        <p:nvSpPr>
          <p:cNvPr id="23" name="TextBox 22">
            <a:extLst>
              <a:ext uri="{FF2B5EF4-FFF2-40B4-BE49-F238E27FC236}">
                <a16:creationId xmlns:a16="http://schemas.microsoft.com/office/drawing/2014/main" id="{0ACCA58E-EA7C-E44E-A1C9-017408C6493E}"/>
              </a:ext>
            </a:extLst>
          </p:cNvPr>
          <p:cNvSpPr txBox="1"/>
          <p:nvPr/>
        </p:nvSpPr>
        <p:spPr>
          <a:xfrm>
            <a:off x="355800" y="173900"/>
            <a:ext cx="10975481" cy="954107"/>
          </a:xfrm>
          <a:prstGeom prst="rect">
            <a:avLst/>
          </a:prstGeom>
          <a:noFill/>
        </p:spPr>
        <p:txBody>
          <a:bodyPr wrap="square" rtlCol="0" anchor="ctr">
            <a:noAutofit/>
          </a:bodyPr>
          <a:lstStyle>
            <a:defPPr>
              <a:defRPr lang="zh-CN"/>
            </a:defPPr>
            <a:lvl1pPr>
              <a:defRPr sz="2400">
                <a:solidFill>
                  <a:schemeClr val="accent6">
                    <a:lumMod val="75000"/>
                  </a:schemeClr>
                </a:solidFill>
                <a:latin typeface="+mj-ea"/>
                <a:ea typeface="+mj-ea"/>
              </a:defRPr>
            </a:lvl1pPr>
          </a:lstStyle>
          <a:p>
            <a:r>
              <a:rPr lang="en-US" dirty="0"/>
              <a:t>The number of </a:t>
            </a:r>
            <a:r>
              <a:rPr lang="en-US" i="1" dirty="0"/>
              <a:t>ab initio</a:t>
            </a:r>
            <a:r>
              <a:rPr lang="en-US" dirty="0"/>
              <a:t> calculations increase as the system size grows</a:t>
            </a:r>
          </a:p>
        </p:txBody>
      </p:sp>
      <p:sp>
        <p:nvSpPr>
          <p:cNvPr id="24" name="Slide Number Placeholder 23">
            <a:extLst>
              <a:ext uri="{FF2B5EF4-FFF2-40B4-BE49-F238E27FC236}">
                <a16:creationId xmlns:a16="http://schemas.microsoft.com/office/drawing/2014/main" id="{8D511E00-6DB3-7147-8273-534D87DDB47A}"/>
              </a:ext>
            </a:extLst>
          </p:cNvPr>
          <p:cNvSpPr>
            <a:spLocks noGrp="1"/>
          </p:cNvSpPr>
          <p:nvPr>
            <p:ph type="sldNum" sz="quarter" idx="12"/>
          </p:nvPr>
        </p:nvSpPr>
        <p:spPr/>
        <p:txBody>
          <a:bodyPr/>
          <a:lstStyle/>
          <a:p>
            <a:fld id="{FA46EEF5-A542-2F4F-9E72-05930E02652E}" type="slidenum">
              <a:rPr lang="en-US" smtClean="0"/>
              <a:t>50</a:t>
            </a:fld>
            <a:endParaRPr lang="en-US"/>
          </a:p>
        </p:txBody>
      </p:sp>
      <p:sp>
        <p:nvSpPr>
          <p:cNvPr id="5" name="TextBox 4">
            <a:extLst>
              <a:ext uri="{FF2B5EF4-FFF2-40B4-BE49-F238E27FC236}">
                <a16:creationId xmlns:a16="http://schemas.microsoft.com/office/drawing/2014/main" id="{92456104-F962-CB4B-CFF6-25C98D5611A9}"/>
              </a:ext>
            </a:extLst>
          </p:cNvPr>
          <p:cNvSpPr txBox="1"/>
          <p:nvPr/>
        </p:nvSpPr>
        <p:spPr>
          <a:xfrm>
            <a:off x="3789058" y="6067546"/>
            <a:ext cx="5244504" cy="461665"/>
          </a:xfrm>
          <a:prstGeom prst="rect">
            <a:avLst/>
          </a:prstGeom>
          <a:noFill/>
        </p:spPr>
        <p:txBody>
          <a:bodyPr wrap="square" rtlCol="0">
            <a:spAutoFit/>
          </a:bodyPr>
          <a:lstStyle/>
          <a:p>
            <a:r>
              <a:rPr lang="en-US" sz="2400" dirty="0">
                <a:solidFill>
                  <a:srgbClr val="C00000"/>
                </a:solidFill>
              </a:rPr>
              <a:t>practical section this afternoon!</a:t>
            </a:r>
          </a:p>
        </p:txBody>
      </p:sp>
      <p:sp>
        <p:nvSpPr>
          <p:cNvPr id="15" name="Striped Right Arrow 14">
            <a:extLst>
              <a:ext uri="{FF2B5EF4-FFF2-40B4-BE49-F238E27FC236}">
                <a16:creationId xmlns:a16="http://schemas.microsoft.com/office/drawing/2014/main" id="{1645B6F3-9CBA-EEDC-A807-91A3B94B049C}"/>
              </a:ext>
            </a:extLst>
          </p:cNvPr>
          <p:cNvSpPr/>
          <p:nvPr/>
        </p:nvSpPr>
        <p:spPr>
          <a:xfrm rot="5400000">
            <a:off x="5673042" y="5406371"/>
            <a:ext cx="456377" cy="78617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93203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a:extLst>
              <a:ext uri="{FF2B5EF4-FFF2-40B4-BE49-F238E27FC236}">
                <a16:creationId xmlns:a16="http://schemas.microsoft.com/office/drawing/2014/main" id="{0AF2B7A7-0284-390B-C24D-32F9B2A31330}"/>
              </a:ext>
            </a:extLst>
          </p:cNvPr>
          <p:cNvSpPr txBox="1"/>
          <p:nvPr/>
        </p:nvSpPr>
        <p:spPr>
          <a:xfrm>
            <a:off x="4411629" y="2414270"/>
            <a:ext cx="4459605" cy="1014730"/>
          </a:xfrm>
          <a:prstGeom prst="rect">
            <a:avLst/>
          </a:prstGeom>
          <a:noFill/>
        </p:spPr>
        <p:txBody>
          <a:bodyPr wrap="square" rtlCol="0" anchor="t">
            <a:spAutoFit/>
          </a:bodyPr>
          <a:lstStyle/>
          <a:p>
            <a:pPr indent="0">
              <a:buFont typeface="Wingdings" panose="05000000000000000000" charset="0"/>
              <a:buNone/>
            </a:pPr>
            <a:r>
              <a:rPr lang="en-US" altLang="zh-CN" sz="6000" dirty="0">
                <a:solidFill>
                  <a:srgbClr val="002060"/>
                </a:solidFill>
                <a:sym typeface="+mn-ea"/>
              </a:rPr>
              <a:t>Thank You!</a:t>
            </a:r>
          </a:p>
        </p:txBody>
      </p:sp>
      <p:sp>
        <p:nvSpPr>
          <p:cNvPr id="4" name="TextBox 3">
            <a:extLst>
              <a:ext uri="{FF2B5EF4-FFF2-40B4-BE49-F238E27FC236}">
                <a16:creationId xmlns:a16="http://schemas.microsoft.com/office/drawing/2014/main" id="{86055D7B-F9D3-AE8E-F0C9-456E686389AE}"/>
              </a:ext>
            </a:extLst>
          </p:cNvPr>
          <p:cNvSpPr txBox="1"/>
          <p:nvPr/>
        </p:nvSpPr>
        <p:spPr>
          <a:xfrm>
            <a:off x="1255642" y="3847214"/>
            <a:ext cx="9680713" cy="1569660"/>
          </a:xfrm>
          <a:prstGeom prst="rect">
            <a:avLst/>
          </a:prstGeom>
          <a:noFill/>
        </p:spPr>
        <p:txBody>
          <a:bodyPr wrap="square">
            <a:spAutoFit/>
          </a:bodyPr>
          <a:lstStyle/>
          <a:p>
            <a:pPr algn="ctr"/>
            <a:r>
              <a:rPr lang="en-US" sz="2400" dirty="0">
                <a:solidFill>
                  <a:schemeClr val="tx1">
                    <a:lumMod val="50000"/>
                    <a:lumOff val="50000"/>
                  </a:schemeClr>
                </a:solidFill>
                <a:effectLst/>
                <a:latin typeface="Helvetica" pitchFamily="2" charset="0"/>
              </a:rPr>
              <a:t>Prof. Dr. Jun Chen</a:t>
            </a:r>
          </a:p>
          <a:p>
            <a:pPr algn="ctr"/>
            <a:r>
              <a:rPr lang="en-US" sz="2400" dirty="0">
                <a:solidFill>
                  <a:schemeClr val="tx1">
                    <a:lumMod val="50000"/>
                    <a:lumOff val="50000"/>
                  </a:schemeClr>
                </a:solidFill>
                <a:latin typeface="Helvetica" pitchFamily="2" charset="0"/>
              </a:rPr>
              <a:t>Email: </a:t>
            </a:r>
            <a:r>
              <a:rPr lang="en-US" sz="2400" dirty="0" err="1">
                <a:solidFill>
                  <a:schemeClr val="tx1">
                    <a:lumMod val="50000"/>
                    <a:lumOff val="50000"/>
                  </a:schemeClr>
                </a:solidFill>
                <a:latin typeface="Helvetica" pitchFamily="2" charset="0"/>
              </a:rPr>
              <a:t>chenjun@fjirsm.ac.cn</a:t>
            </a:r>
            <a:r>
              <a:rPr lang="en-US" sz="2400" dirty="0">
                <a:solidFill>
                  <a:schemeClr val="tx1">
                    <a:lumMod val="50000"/>
                    <a:lumOff val="50000"/>
                  </a:schemeClr>
                </a:solidFill>
                <a:latin typeface="Helvetica" pitchFamily="2" charset="0"/>
              </a:rPr>
              <a:t> / </a:t>
            </a:r>
            <a:r>
              <a:rPr lang="en-US" sz="2400" dirty="0" err="1">
                <a:solidFill>
                  <a:schemeClr val="tx1">
                    <a:lumMod val="50000"/>
                    <a:lumOff val="50000"/>
                  </a:schemeClr>
                </a:solidFill>
                <a:effectLst/>
                <a:latin typeface="Helvetica" pitchFamily="2" charset="0"/>
              </a:rPr>
              <a:t>njuchenjun@gmail.com</a:t>
            </a:r>
            <a:endParaRPr lang="en-US" sz="2400" dirty="0">
              <a:solidFill>
                <a:schemeClr val="tx1">
                  <a:lumMod val="50000"/>
                  <a:lumOff val="50000"/>
                </a:schemeClr>
              </a:solidFill>
              <a:effectLst/>
              <a:latin typeface="Helvetica" pitchFamily="2" charset="0"/>
            </a:endParaRPr>
          </a:p>
          <a:p>
            <a:pPr algn="ctr"/>
            <a:r>
              <a:rPr lang="en-US" sz="2400" dirty="0">
                <a:solidFill>
                  <a:schemeClr val="tx1">
                    <a:lumMod val="50000"/>
                    <a:lumOff val="50000"/>
                  </a:schemeClr>
                </a:solidFill>
                <a:effectLst/>
                <a:latin typeface="Helvetica" pitchFamily="2" charset="0"/>
              </a:rPr>
              <a:t>https://</a:t>
            </a:r>
            <a:r>
              <a:rPr lang="en-US" sz="2400" dirty="0" err="1">
                <a:solidFill>
                  <a:schemeClr val="tx1">
                    <a:lumMod val="50000"/>
                    <a:lumOff val="50000"/>
                  </a:schemeClr>
                </a:solidFill>
                <a:effectLst/>
                <a:latin typeface="Helvetica" pitchFamily="2" charset="0"/>
              </a:rPr>
              <a:t>orcid.org</a:t>
            </a:r>
            <a:r>
              <a:rPr lang="en-US" sz="2400" dirty="0">
                <a:solidFill>
                  <a:schemeClr val="tx1">
                    <a:lumMod val="50000"/>
                    <a:lumOff val="50000"/>
                  </a:schemeClr>
                </a:solidFill>
                <a:effectLst/>
                <a:latin typeface="Helvetica" pitchFamily="2" charset="0"/>
              </a:rPr>
              <a:t>/0000-0002-8021-7458</a:t>
            </a:r>
            <a:endParaRPr lang="en-US" sz="2400" dirty="0">
              <a:solidFill>
                <a:schemeClr val="tx1">
                  <a:lumMod val="50000"/>
                  <a:lumOff val="50000"/>
                </a:schemeClr>
              </a:solidFill>
              <a:latin typeface="Helvetica" pitchFamily="2" charset="0"/>
            </a:endParaRPr>
          </a:p>
          <a:p>
            <a:pPr algn="ctr"/>
            <a:r>
              <a:rPr lang="en-US" sz="2400" dirty="0">
                <a:solidFill>
                  <a:schemeClr val="tx1">
                    <a:lumMod val="50000"/>
                    <a:lumOff val="50000"/>
                  </a:schemeClr>
                </a:solidFill>
                <a:effectLst/>
                <a:latin typeface="Helvetica" pitchFamily="2" charset="0"/>
              </a:rPr>
              <a:t>https://</a:t>
            </a:r>
            <a:r>
              <a:rPr lang="en-US" sz="2400" dirty="0" err="1">
                <a:solidFill>
                  <a:schemeClr val="tx1">
                    <a:lumMod val="50000"/>
                    <a:lumOff val="50000"/>
                  </a:schemeClr>
                </a:solidFill>
                <a:effectLst/>
                <a:latin typeface="Helvetica" pitchFamily="2" charset="0"/>
              </a:rPr>
              <a:t>scholar.google.com</a:t>
            </a:r>
            <a:r>
              <a:rPr lang="en-US" sz="2400" dirty="0">
                <a:solidFill>
                  <a:schemeClr val="tx1">
                    <a:lumMod val="50000"/>
                    <a:lumOff val="50000"/>
                  </a:schemeClr>
                </a:solidFill>
                <a:effectLst/>
                <a:latin typeface="Helvetica" pitchFamily="2" charset="0"/>
              </a:rPr>
              <a:t>/</a:t>
            </a:r>
            <a:r>
              <a:rPr lang="en-US" sz="2400" dirty="0" err="1">
                <a:solidFill>
                  <a:schemeClr val="tx1">
                    <a:lumMod val="50000"/>
                    <a:lumOff val="50000"/>
                  </a:schemeClr>
                </a:solidFill>
                <a:effectLst/>
                <a:latin typeface="Helvetica" pitchFamily="2" charset="0"/>
              </a:rPr>
              <a:t>citations?user</a:t>
            </a:r>
            <a:r>
              <a:rPr lang="en-US" sz="2400" dirty="0">
                <a:solidFill>
                  <a:schemeClr val="tx1">
                    <a:lumMod val="50000"/>
                    <a:lumOff val="50000"/>
                  </a:schemeClr>
                </a:solidFill>
                <a:effectLst/>
                <a:latin typeface="Helvetica" pitchFamily="2" charset="0"/>
              </a:rPr>
              <a:t>=zbCkt7gAAAAJ</a:t>
            </a:r>
          </a:p>
        </p:txBody>
      </p:sp>
      <p:sp>
        <p:nvSpPr>
          <p:cNvPr id="5" name="Slide Number Placeholder 4">
            <a:extLst>
              <a:ext uri="{FF2B5EF4-FFF2-40B4-BE49-F238E27FC236}">
                <a16:creationId xmlns:a16="http://schemas.microsoft.com/office/drawing/2014/main" id="{1D135685-3887-A9D7-37C6-6F1D9CFD6231}"/>
              </a:ext>
            </a:extLst>
          </p:cNvPr>
          <p:cNvSpPr>
            <a:spLocks noGrp="1"/>
          </p:cNvSpPr>
          <p:nvPr>
            <p:ph type="sldNum" sz="quarter" idx="12"/>
          </p:nvPr>
        </p:nvSpPr>
        <p:spPr/>
        <p:txBody>
          <a:bodyPr/>
          <a:lstStyle/>
          <a:p>
            <a:fld id="{49AE70B2-8BF9-45C0-BB95-33D1B9D3A854}" type="slidenum">
              <a:rPr lang="zh-CN" altLang="en-US" smtClean="0"/>
              <a:t>51</a:t>
            </a:fld>
            <a:endParaRPr lang="zh-CN" altLang="en-US"/>
          </a:p>
        </p:txBody>
      </p:sp>
    </p:spTree>
    <p:extLst>
      <p:ext uri="{BB962C8B-B14F-4D97-AF65-F5344CB8AC3E}">
        <p14:creationId xmlns:p14="http://schemas.microsoft.com/office/powerpoint/2010/main" val="1353093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8775" y="582930"/>
            <a:ext cx="4916170" cy="460375"/>
          </a:xfrm>
          <a:prstGeom prst="rect">
            <a:avLst/>
          </a:prstGeom>
          <a:noFill/>
        </p:spPr>
        <p:txBody>
          <a:bodyPr wrap="square" rtlCol="0">
            <a:spAutoFit/>
          </a:bodyPr>
          <a:lstStyle/>
          <a:p>
            <a:r>
              <a:rPr lang="en-US" altLang="zh-CN" sz="2400">
                <a:solidFill>
                  <a:schemeClr val="accent6">
                    <a:lumMod val="75000"/>
                  </a:schemeClr>
                </a:solidFill>
                <a:latin typeface="+mj-ea"/>
                <a:ea typeface="+mj-ea"/>
              </a:rPr>
              <a:t>Origin of classification models?</a:t>
            </a:r>
          </a:p>
        </p:txBody>
      </p:sp>
      <p:sp>
        <p:nvSpPr>
          <p:cNvPr id="3" name="文本框 2"/>
          <p:cNvSpPr txBox="1"/>
          <p:nvPr/>
        </p:nvSpPr>
        <p:spPr>
          <a:xfrm>
            <a:off x="681355" y="2167890"/>
            <a:ext cx="4088130" cy="2406015"/>
          </a:xfrm>
          <a:prstGeom prst="rect">
            <a:avLst/>
          </a:prstGeom>
          <a:noFill/>
        </p:spPr>
        <p:txBody>
          <a:bodyPr wrap="square" rtlCol="0">
            <a:noAutofit/>
          </a:bodyPr>
          <a:lstStyle/>
          <a:p>
            <a:pPr indent="0" fontAlgn="auto">
              <a:lnSpc>
                <a:spcPts val="2800"/>
              </a:lnSpc>
            </a:pPr>
            <a:r>
              <a:rPr lang="en-US" altLang="zh-CN" sz="2000" dirty="0">
                <a:latin typeface="+mn-ea"/>
              </a:rPr>
              <a:t>Classification models start with statistics(discriminant analysis) and pattern recognition(early AI)</a:t>
            </a:r>
          </a:p>
          <a:p>
            <a:pPr indent="0" fontAlgn="auto">
              <a:lnSpc>
                <a:spcPts val="2800"/>
              </a:lnSpc>
            </a:pPr>
            <a:r>
              <a:rPr lang="en-US" altLang="zh-CN" sz="2000" dirty="0">
                <a:latin typeface="+mn-ea"/>
              </a:rPr>
              <a:t>Key milestones: Logistic Regression and Naive Bayes.</a:t>
            </a:r>
          </a:p>
        </p:txBody>
      </p:sp>
      <p:sp>
        <p:nvSpPr>
          <p:cNvPr id="4" name="文本框 3"/>
          <p:cNvSpPr txBox="1"/>
          <p:nvPr/>
        </p:nvSpPr>
        <p:spPr>
          <a:xfrm>
            <a:off x="6001385" y="1913890"/>
            <a:ext cx="5432425" cy="4686935"/>
          </a:xfrm>
          <a:prstGeom prst="rect">
            <a:avLst/>
          </a:prstGeom>
          <a:noFill/>
        </p:spPr>
        <p:txBody>
          <a:bodyPr wrap="square" rtlCol="0">
            <a:noAutofit/>
          </a:bodyPr>
          <a:lstStyle/>
          <a:p>
            <a:pPr marL="342900" indent="-342900" fontAlgn="auto">
              <a:lnSpc>
                <a:spcPts val="2800"/>
              </a:lnSpc>
              <a:buFont typeface="Arial" panose="020B0604020202020204" pitchFamily="34" charset="0"/>
              <a:buChar char="•"/>
            </a:pPr>
            <a:r>
              <a:rPr lang="en-US" altLang="zh-CN" sz="2000" dirty="0"/>
              <a:t>1950s: Founding of statistics: Fisher’s Linear Discriminant Analysis.</a:t>
            </a:r>
          </a:p>
          <a:p>
            <a:pPr marL="342900" indent="-342900" fontAlgn="auto">
              <a:lnSpc>
                <a:spcPts val="2800"/>
              </a:lnSpc>
              <a:buFont typeface="Arial" panose="020B0604020202020204" pitchFamily="34" charset="0"/>
              <a:buChar char="•"/>
            </a:pPr>
            <a:r>
              <a:rPr lang="en-US" altLang="zh-CN" sz="2000" dirty="0"/>
              <a:t>1980s-1990s:Pattern recognition emerges: Decision trees, KNN, Support Vector Machines(SVM).</a:t>
            </a:r>
          </a:p>
          <a:p>
            <a:pPr marL="342900" indent="-342900" fontAlgn="auto">
              <a:lnSpc>
                <a:spcPts val="2800"/>
              </a:lnSpc>
              <a:buFont typeface="Arial" panose="020B0604020202020204" pitchFamily="34" charset="0"/>
              <a:buChar char="•"/>
            </a:pPr>
            <a:r>
              <a:rPr lang="en-US" altLang="zh-CN" sz="2000" dirty="0"/>
              <a:t>2000s: Integration of Materials Science and AI: Materials Genome Initiative (High-throughput Data-Driven).</a:t>
            </a:r>
          </a:p>
          <a:p>
            <a:pPr marL="342900" indent="-342900" fontAlgn="auto">
              <a:lnSpc>
                <a:spcPts val="2800"/>
              </a:lnSpc>
              <a:buFont typeface="Arial" panose="020B0604020202020204" pitchFamily="34" charset="0"/>
              <a:buChar char="•"/>
            </a:pPr>
            <a:r>
              <a:rPr lang="en-US" altLang="zh-CN" sz="2000" dirty="0"/>
              <a:t>2010s: Research on reshaping the classification model of deep learning.</a:t>
            </a:r>
          </a:p>
        </p:txBody>
      </p:sp>
      <p:sp>
        <p:nvSpPr>
          <p:cNvPr id="10" name="文本框 9"/>
          <p:cNvSpPr txBox="1"/>
          <p:nvPr/>
        </p:nvSpPr>
        <p:spPr>
          <a:xfrm>
            <a:off x="5782310" y="1304290"/>
            <a:ext cx="2536825" cy="398780"/>
          </a:xfrm>
          <a:prstGeom prst="rect">
            <a:avLst/>
          </a:prstGeom>
          <a:noFill/>
        </p:spPr>
        <p:txBody>
          <a:bodyPr wrap="square" rtlCol="0">
            <a:spAutoFit/>
          </a:bodyPr>
          <a:lstStyle/>
          <a:p>
            <a:r>
              <a:rPr lang="en-US" altLang="zh-CN" sz="2000" b="1">
                <a:latin typeface="+mn-ea"/>
              </a:rPr>
              <a:t>Brief History:</a:t>
            </a:r>
          </a:p>
        </p:txBody>
      </p:sp>
      <p:sp>
        <p:nvSpPr>
          <p:cNvPr id="6" name="Slide Number Placeholder 5">
            <a:extLst>
              <a:ext uri="{FF2B5EF4-FFF2-40B4-BE49-F238E27FC236}">
                <a16:creationId xmlns:a16="http://schemas.microsoft.com/office/drawing/2014/main" id="{1E5F07A1-154E-72A9-8C99-9B72AB793C1D}"/>
              </a:ext>
            </a:extLst>
          </p:cNvPr>
          <p:cNvSpPr>
            <a:spLocks noGrp="1"/>
          </p:cNvSpPr>
          <p:nvPr>
            <p:ph type="sldNum" sz="quarter" idx="12"/>
          </p:nvPr>
        </p:nvSpPr>
        <p:spPr/>
        <p:txBody>
          <a:bodyPr/>
          <a:lstStyle/>
          <a:p>
            <a:fld id="{49AE70B2-8BF9-45C0-BB95-33D1B9D3A854}" type="slidenum">
              <a:rPr lang="zh-CN" altLang="en-US" smtClean="0"/>
              <a:t>6</a:t>
            </a:fld>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87020" y="367665"/>
            <a:ext cx="4697730" cy="460375"/>
          </a:xfrm>
          <a:prstGeom prst="rect">
            <a:avLst/>
          </a:prstGeom>
          <a:noFill/>
        </p:spPr>
        <p:txBody>
          <a:bodyPr wrap="square" rtlCol="0">
            <a:spAutoFit/>
          </a:bodyPr>
          <a:lstStyle/>
          <a:p>
            <a:r>
              <a:rPr lang="en-US" altLang="zh-CN" sz="2400">
                <a:solidFill>
                  <a:schemeClr val="accent6">
                    <a:lumMod val="75000"/>
                  </a:schemeClr>
                </a:solidFill>
                <a:latin typeface="+mj-ea"/>
                <a:ea typeface="+mj-ea"/>
              </a:rPr>
              <a:t>What is Classification Models?</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6112" y="619668"/>
            <a:ext cx="5880682" cy="3930937"/>
          </a:xfrm>
          <a:prstGeom prst="rect">
            <a:avLst/>
          </a:prstGeom>
        </p:spPr>
      </p:pic>
      <p:sp>
        <p:nvSpPr>
          <p:cNvPr id="6" name="文本框 5"/>
          <p:cNvSpPr txBox="1"/>
          <p:nvPr/>
        </p:nvSpPr>
        <p:spPr>
          <a:xfrm>
            <a:off x="611505" y="1183640"/>
            <a:ext cx="4612005" cy="2604770"/>
          </a:xfrm>
          <a:prstGeom prst="rect">
            <a:avLst/>
          </a:prstGeom>
          <a:noFill/>
        </p:spPr>
        <p:txBody>
          <a:bodyPr wrap="square" rtlCol="0">
            <a:spAutoFit/>
          </a:bodyPr>
          <a:lstStyle/>
          <a:p>
            <a:pPr marL="285750" indent="-285750" fontAlgn="auto">
              <a:lnSpc>
                <a:spcPts val="2800"/>
              </a:lnSpc>
              <a:buFont typeface="Arial" panose="020B0604020202020204" pitchFamily="34" charset="0"/>
              <a:buChar char="•"/>
            </a:pPr>
            <a:r>
              <a:rPr lang="en-US" altLang="zh-CN" b="1" dirty="0"/>
              <a:t>Definition:</a:t>
            </a:r>
            <a:r>
              <a:rPr lang="en-US" altLang="zh-CN" dirty="0"/>
              <a:t> a </a:t>
            </a:r>
            <a:r>
              <a:rPr lang="en-US" altLang="zh-CN" dirty="0">
                <a:solidFill>
                  <a:srgbClr val="C00000"/>
                </a:solidFill>
              </a:rPr>
              <a:t>supervised</a:t>
            </a:r>
            <a:r>
              <a:rPr lang="en-US" altLang="zh-CN" dirty="0"/>
              <a:t> learning method used to classify data points into categories.</a:t>
            </a:r>
          </a:p>
          <a:p>
            <a:pPr indent="0" fontAlgn="auto">
              <a:lnSpc>
                <a:spcPts val="2800"/>
              </a:lnSpc>
            </a:pPr>
            <a:endParaRPr lang="en-US" altLang="zh-CN" dirty="0"/>
          </a:p>
          <a:p>
            <a:pPr marL="285750" indent="-285750" fontAlgn="auto">
              <a:lnSpc>
                <a:spcPts val="2800"/>
              </a:lnSpc>
              <a:buFont typeface="Arial" panose="020B0604020202020204" pitchFamily="34" charset="0"/>
              <a:buChar char="•"/>
            </a:pPr>
            <a:r>
              <a:rPr lang="en-US" altLang="zh-CN" b="1" dirty="0"/>
              <a:t>Output: </a:t>
            </a:r>
            <a:r>
              <a:rPr lang="en-US" altLang="zh-CN" dirty="0"/>
              <a:t>Categorical (e.g., ’active’/’inactive’, ’metal’/’insulator’, ’stable’/’unstable’)</a:t>
            </a:r>
            <a:endParaRPr lang="zh-CN" altLang="en-US" dirty="0"/>
          </a:p>
        </p:txBody>
      </p:sp>
      <p:sp>
        <p:nvSpPr>
          <p:cNvPr id="7" name="文本框 6"/>
          <p:cNvSpPr txBox="1"/>
          <p:nvPr/>
        </p:nvSpPr>
        <p:spPr>
          <a:xfrm>
            <a:off x="611505" y="4009390"/>
            <a:ext cx="4988560" cy="132343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b="1" dirty="0"/>
              <a:t>Contrast with Regression:</a:t>
            </a:r>
            <a:r>
              <a:rPr lang="en-US" altLang="zh-CN" sz="2000" dirty="0"/>
              <a:t>Regression predicts a </a:t>
            </a:r>
            <a:r>
              <a:rPr lang="en-US" altLang="zh-CN" sz="2000" dirty="0">
                <a:solidFill>
                  <a:srgbClr val="C00000"/>
                </a:solidFill>
              </a:rPr>
              <a:t>continuous value </a:t>
            </a:r>
            <a:r>
              <a:rPr lang="en-US" altLang="zh-CN" sz="2000" dirty="0"/>
              <a:t>(e.g., binding affinity, band gap energy, potential energy).</a:t>
            </a:r>
          </a:p>
        </p:txBody>
      </p:sp>
      <p:sp>
        <p:nvSpPr>
          <p:cNvPr id="8" name="文本框 7"/>
          <p:cNvSpPr txBox="1"/>
          <p:nvPr/>
        </p:nvSpPr>
        <p:spPr>
          <a:xfrm>
            <a:off x="539750" y="5604510"/>
            <a:ext cx="11196955" cy="1014730"/>
          </a:xfrm>
          <a:prstGeom prst="rect">
            <a:avLst/>
          </a:prstGeom>
          <a:noFill/>
        </p:spPr>
        <p:txBody>
          <a:bodyPr wrap="square" rtlCol="0">
            <a:spAutoFit/>
          </a:bodyPr>
          <a:lstStyle/>
          <a:p>
            <a:pPr marL="285750" indent="-285750">
              <a:buFont typeface="Arial" panose="020B0604020202020204" pitchFamily="34" charset="0"/>
              <a:buChar char="•"/>
            </a:pPr>
            <a:r>
              <a:rPr lang="en-US" altLang="zh-CN" b="1" dirty="0"/>
              <a:t>Core idea: </a:t>
            </a:r>
            <a:r>
              <a:rPr lang="en-US" altLang="zh-CN" sz="2000" dirty="0"/>
              <a:t>By optimizing algorithms (such as minimizing the loss function), the model parameters are adjusted so that the decision boundary can best distinguish between different types of sample points.</a:t>
            </a:r>
          </a:p>
        </p:txBody>
      </p:sp>
      <p:sp>
        <p:nvSpPr>
          <p:cNvPr id="9" name="文本框 8"/>
          <p:cNvSpPr txBox="1"/>
          <p:nvPr/>
        </p:nvSpPr>
        <p:spPr>
          <a:xfrm>
            <a:off x="6031865" y="4589780"/>
            <a:ext cx="6112510" cy="706755"/>
          </a:xfrm>
          <a:prstGeom prst="rect">
            <a:avLst/>
          </a:prstGeom>
          <a:noFill/>
        </p:spPr>
        <p:txBody>
          <a:bodyPr wrap="square" rtlCol="0">
            <a:spAutoFit/>
          </a:bodyPr>
          <a:lstStyle/>
          <a:p>
            <a:r>
              <a:rPr lang="en-US" altLang="zh-CN" sz="2000" dirty="0" err="1">
                <a:solidFill>
                  <a:srgbClr val="002060"/>
                </a:solidFill>
                <a:latin typeface="+mn-ea"/>
                <a:sym typeface="+mn-ea"/>
              </a:rPr>
              <a:t>Figure:</a:t>
            </a:r>
            <a:r>
              <a:rPr lang="en-US" altLang="zh-CN" sz="2000" dirty="0" err="1"/>
              <a:t>Illustration</a:t>
            </a:r>
            <a:r>
              <a:rPr lang="en-US" altLang="zh-CN" sz="2000" dirty="0"/>
              <a:t> of Binary Classification</a:t>
            </a:r>
          </a:p>
          <a:p>
            <a:r>
              <a:rPr lang="en-US" altLang="zh-CN" sz="2000" dirty="0"/>
              <a:t>(Imagine separating red and blue points with a line)</a:t>
            </a:r>
          </a:p>
        </p:txBody>
      </p:sp>
      <p:sp>
        <p:nvSpPr>
          <p:cNvPr id="5" name="Slide Number Placeholder 4">
            <a:extLst>
              <a:ext uri="{FF2B5EF4-FFF2-40B4-BE49-F238E27FC236}">
                <a16:creationId xmlns:a16="http://schemas.microsoft.com/office/drawing/2014/main" id="{DEFF3015-36B1-7666-0C0D-8DB7BAE04074}"/>
              </a:ext>
            </a:extLst>
          </p:cNvPr>
          <p:cNvSpPr>
            <a:spLocks noGrp="1"/>
          </p:cNvSpPr>
          <p:nvPr>
            <p:ph type="sldNum" sz="quarter" idx="12"/>
          </p:nvPr>
        </p:nvSpPr>
        <p:spPr/>
        <p:txBody>
          <a:bodyPr/>
          <a:lstStyle/>
          <a:p>
            <a:fld id="{49AE70B2-8BF9-45C0-BB95-33D1B9D3A854}" type="slidenum">
              <a:rPr lang="zh-CN" altLang="en-US" smtClean="0"/>
              <a:t>7</a:t>
            </a:fld>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1490" y="331470"/>
            <a:ext cx="9745586" cy="461665"/>
          </a:xfrm>
          <a:prstGeom prst="rect">
            <a:avLst/>
          </a:prstGeom>
          <a:noFill/>
        </p:spPr>
        <p:txBody>
          <a:bodyPr wrap="square" rtlCol="0">
            <a:spAutoFit/>
          </a:bodyPr>
          <a:lstStyle/>
          <a:p>
            <a:r>
              <a:rPr lang="en-US" altLang="zh-CN" sz="2400" dirty="0">
                <a:solidFill>
                  <a:schemeClr val="accent6">
                    <a:lumMod val="75000"/>
                  </a:schemeClr>
                </a:solidFill>
                <a:latin typeface="+mj-ea"/>
                <a:ea typeface="+mj-ea"/>
              </a:rPr>
              <a:t>Common Algorithms: Logistic Regression</a:t>
            </a:r>
            <a:r>
              <a:rPr lang="zh-CN" altLang="en-US" sz="2400" dirty="0">
                <a:solidFill>
                  <a:schemeClr val="accent6">
                    <a:lumMod val="75000"/>
                  </a:schemeClr>
                </a:solidFill>
                <a:latin typeface="+mj-ea"/>
                <a:ea typeface="+mj-ea"/>
              </a:rPr>
              <a:t> </a:t>
            </a:r>
            <a:r>
              <a:rPr lang="en-US" altLang="zh-CN" sz="2400" dirty="0">
                <a:solidFill>
                  <a:schemeClr val="accent6">
                    <a:lumMod val="75000"/>
                  </a:schemeClr>
                </a:solidFill>
                <a:latin typeface="+mj-ea"/>
                <a:ea typeface="+mj-ea"/>
              </a:rPr>
              <a:t>(</a:t>
            </a:r>
            <a:r>
              <a:rPr lang="zh-CN" altLang="en-US" sz="2400" dirty="0">
                <a:solidFill>
                  <a:schemeClr val="accent6">
                    <a:lumMod val="75000"/>
                  </a:schemeClr>
                </a:solidFill>
                <a:latin typeface="+mj-ea"/>
                <a:ea typeface="+mj-ea"/>
              </a:rPr>
              <a:t>逻辑回归</a:t>
            </a:r>
            <a:r>
              <a:rPr lang="en-US" altLang="zh-CN" sz="2400" dirty="0">
                <a:solidFill>
                  <a:schemeClr val="accent6">
                    <a:lumMod val="75000"/>
                  </a:schemeClr>
                </a:solidFill>
                <a:latin typeface="+mj-ea"/>
                <a:ea typeface="+mj-ea"/>
              </a:rPr>
              <a:t>)</a:t>
            </a:r>
          </a:p>
        </p:txBody>
      </p:sp>
      <p:sp>
        <p:nvSpPr>
          <p:cNvPr id="3" name="文本框 2"/>
          <p:cNvSpPr txBox="1"/>
          <p:nvPr/>
        </p:nvSpPr>
        <p:spPr>
          <a:xfrm>
            <a:off x="1176020" y="1716405"/>
            <a:ext cx="3287395" cy="3681730"/>
          </a:xfrm>
          <a:prstGeom prst="rect">
            <a:avLst/>
          </a:prstGeom>
          <a:noFill/>
        </p:spPr>
        <p:txBody>
          <a:bodyPr wrap="square" rtlCol="0">
            <a:spAutoFit/>
          </a:bodyPr>
          <a:lstStyle/>
          <a:p>
            <a:pPr marL="285750" indent="-285750" fontAlgn="auto">
              <a:lnSpc>
                <a:spcPts val="2800"/>
              </a:lnSpc>
              <a:buFont typeface="Arial" panose="020B0604020202020204" pitchFamily="34" charset="0"/>
              <a:buChar char="•"/>
            </a:pPr>
            <a:r>
              <a:rPr lang="en-US" altLang="zh-CN" sz="2000" dirty="0"/>
              <a:t>Logistic regression is suitable for predicting </a:t>
            </a:r>
            <a:r>
              <a:rPr lang="en-US" altLang="zh-CN" sz="2000" dirty="0">
                <a:solidFill>
                  <a:srgbClr val="C00000"/>
                </a:solidFill>
              </a:rPr>
              <a:t>binary</a:t>
            </a:r>
            <a:r>
              <a:rPr lang="en-US" altLang="zh-CN" sz="2000" dirty="0"/>
              <a:t> categorical variables.</a:t>
            </a:r>
          </a:p>
          <a:p>
            <a:pPr indent="0" fontAlgn="auto">
              <a:lnSpc>
                <a:spcPts val="2800"/>
              </a:lnSpc>
            </a:pPr>
            <a:endParaRPr lang="en-US" altLang="zh-CN" sz="2000" dirty="0"/>
          </a:p>
          <a:p>
            <a:pPr marL="285750" indent="-285750" fontAlgn="auto">
              <a:lnSpc>
                <a:spcPts val="2800"/>
              </a:lnSpc>
              <a:buFont typeface="Arial" panose="020B0604020202020204" pitchFamily="34" charset="0"/>
              <a:buChar char="•"/>
            </a:pPr>
            <a:r>
              <a:rPr lang="en-US" altLang="zh-CN" sz="2000" dirty="0"/>
              <a:t> It maps the output of a linear function to a probability between 0 and 1 through the sigmoid function.</a:t>
            </a:r>
          </a:p>
        </p:txBody>
      </p:sp>
      <mc:AlternateContent xmlns:mc="http://schemas.openxmlformats.org/markup-compatibility/2006" xmlns:a14="http://schemas.microsoft.com/office/drawing/2010/main">
        <mc:Choice Requires="a14">
          <p:sp>
            <p:nvSpPr>
              <p:cNvPr id="4" name="文本框 3"/>
              <p:cNvSpPr txBox="1"/>
              <p:nvPr/>
            </p:nvSpPr>
            <p:spPr>
              <a:xfrm>
                <a:off x="6810375" y="1060923"/>
                <a:ext cx="3537930" cy="977265"/>
              </a:xfrm>
              <a:prstGeom prst="rect">
                <a:avLst/>
              </a:prstGeom>
              <a:noFill/>
            </p:spPr>
            <p:txBody>
              <a:bodyPr wrap="square" rtlCol="0">
                <a:spAutoFit/>
              </a:bodyPr>
              <a:lstStyle/>
              <a:p>
                <a:r>
                  <a:rPr lang="en-US" altLang="zh-CN" sz="2000" dirty="0"/>
                  <a:t>Sigmoid Function:</a:t>
                </a:r>
              </a:p>
              <a:p>
                <a:pPr/>
                <a14:m>
                  <m:oMathPara xmlns:m="http://schemas.openxmlformats.org/officeDocument/2006/math">
                    <m:oMathParaPr>
                      <m:jc m:val="centerGroup"/>
                    </m:oMathParaPr>
                    <m:oMath xmlns:m="http://schemas.openxmlformats.org/officeDocument/2006/math">
                      <m:r>
                        <a:rPr lang="zh-CN" altLang="en-US" sz="2000" i="1" dirty="0" smtClean="0">
                          <a:solidFill>
                            <a:schemeClr val="tx1"/>
                          </a:solidFill>
                          <a:latin typeface="Cambria Math" panose="02040503050406030204" pitchFamily="18" charset="0"/>
                        </a:rPr>
                        <m:t>𝜎</m:t>
                      </m:r>
                      <m:d>
                        <m:dPr>
                          <m:ctrlPr>
                            <a:rPr lang="zh-CN" altLang="en-US" sz="2000" i="1" dirty="0">
                              <a:solidFill>
                                <a:schemeClr val="tx1"/>
                              </a:solidFill>
                              <a:latin typeface="Cambria Math" panose="02040503050406030204" pitchFamily="18" charset="0"/>
                            </a:rPr>
                          </m:ctrlPr>
                        </m:dPr>
                        <m:e>
                          <m:r>
                            <a:rPr lang="en-US" altLang="zh-CN" sz="2000" b="0" i="1" dirty="0" smtClean="0">
                              <a:solidFill>
                                <a:schemeClr val="tx1"/>
                              </a:solidFill>
                              <a:latin typeface="Cambria Math" panose="02040503050406030204" pitchFamily="18" charset="0"/>
                            </a:rPr>
                            <m:t>𝑥</m:t>
                          </m:r>
                        </m:e>
                      </m:d>
                      <m:r>
                        <a:rPr lang="zh-CN" altLang="en-US" sz="2000" i="0" dirty="0">
                          <a:solidFill>
                            <a:schemeClr val="tx1"/>
                          </a:solidFill>
                          <a:latin typeface="Cambria Math" panose="02040503050406030204" pitchFamily="18" charset="0"/>
                        </a:rPr>
                        <m:t>=</m:t>
                      </m:r>
                      <m:f>
                        <m:fPr>
                          <m:ctrlPr>
                            <a:rPr lang="zh-CN" altLang="en-US" sz="2000" i="1" dirty="0">
                              <a:solidFill>
                                <a:schemeClr val="tx1"/>
                              </a:solidFill>
                              <a:latin typeface="Cambria Math" panose="02040503050406030204" pitchFamily="18" charset="0"/>
                            </a:rPr>
                          </m:ctrlPr>
                        </m:fPr>
                        <m:num>
                          <m:r>
                            <a:rPr lang="zh-CN" altLang="en-US" sz="2000" i="0" dirty="0">
                              <a:solidFill>
                                <a:schemeClr val="tx1"/>
                              </a:solidFill>
                              <a:latin typeface="Cambria Math" panose="02040503050406030204" pitchFamily="18" charset="0"/>
                            </a:rPr>
                            <m:t>1</m:t>
                          </m:r>
                        </m:num>
                        <m:den>
                          <m:r>
                            <a:rPr lang="zh-CN" altLang="en-US" sz="2000" i="0" dirty="0">
                              <a:solidFill>
                                <a:schemeClr val="tx1"/>
                              </a:solidFill>
                              <a:latin typeface="Cambria Math" panose="02040503050406030204" pitchFamily="18" charset="0"/>
                            </a:rPr>
                            <m:t>1+</m:t>
                          </m:r>
                          <m:sSup>
                            <m:sSupPr>
                              <m:ctrlPr>
                                <a:rPr lang="zh-CN" altLang="en-US" sz="2000" i="1" dirty="0">
                                  <a:solidFill>
                                    <a:schemeClr val="tx1"/>
                                  </a:solidFill>
                                  <a:latin typeface="Cambria Math" panose="02040503050406030204" pitchFamily="18" charset="0"/>
                                </a:rPr>
                              </m:ctrlPr>
                            </m:sSupPr>
                            <m:e>
                              <m:r>
                                <a:rPr lang="zh-CN" altLang="en-US" sz="2000" i="0" dirty="0">
                                  <a:solidFill>
                                    <a:schemeClr val="tx1"/>
                                  </a:solidFill>
                                  <a:latin typeface="Cambria Math" panose="02040503050406030204" pitchFamily="18" charset="0"/>
                                </a:rPr>
                                <m:t>ⅇ</m:t>
                              </m:r>
                            </m:e>
                            <m:sup>
                              <m:r>
                                <a:rPr lang="zh-CN" altLang="en-US" sz="2000" i="0" dirty="0">
                                  <a:solidFill>
                                    <a:schemeClr val="tx1"/>
                                  </a:solidFill>
                                  <a:latin typeface="Cambria Math" panose="02040503050406030204" pitchFamily="18" charset="0"/>
                                </a:rPr>
                                <m:t>−</m:t>
                              </m:r>
                              <m:r>
                                <a:rPr lang="en-US" altLang="zh-CN" sz="2000" b="0" i="1" dirty="0" smtClean="0">
                                  <a:solidFill>
                                    <a:schemeClr val="tx1"/>
                                  </a:solidFill>
                                  <a:latin typeface="Cambria Math" panose="02040503050406030204" pitchFamily="18" charset="0"/>
                                </a:rPr>
                                <m:t>𝑥</m:t>
                              </m:r>
                            </m:sup>
                          </m:sSup>
                        </m:den>
                      </m:f>
                    </m:oMath>
                  </m:oMathPara>
                </a14:m>
                <a:endParaRPr lang="en-US" altLang="zh-CN" sz="2000" b="0" i="1" dirty="0">
                  <a:solidFill>
                    <a:schemeClr val="tx1"/>
                  </a:solidFill>
                  <a:latin typeface="Cambria Math" panose="02040503050406030204" pitchFamily="18" charset="0"/>
                  <a:cs typeface="Times New Roman" panose="02020603050405020304" charset="0"/>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6810375" y="1060923"/>
                <a:ext cx="3537930" cy="977265"/>
              </a:xfrm>
              <a:prstGeom prst="rect">
                <a:avLst/>
              </a:prstGeom>
              <a:blipFill>
                <a:blip r:embed="rId2"/>
                <a:stretch>
                  <a:fillRect l="-1786" t="-2564" b="-3846"/>
                </a:stretch>
              </a:blipFill>
            </p:spPr>
            <p:txBody>
              <a:bodyPr/>
              <a:lstStyle/>
              <a:p>
                <a:r>
                  <a:rPr lang="en-US">
                    <a:noFill/>
                  </a:rPr>
                  <a:t> </a:t>
                </a:r>
              </a:p>
            </p:txBody>
          </p:sp>
        </mc:Fallback>
      </mc:AlternateContent>
      <p:pic>
        <p:nvPicPr>
          <p:cNvPr id="1026" name="Picture 2" descr="Sigmoid 函数 - renyuzhuo - 博客园"/>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2970" y="2158098"/>
            <a:ext cx="5033010" cy="342429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6810375" y="5702300"/>
            <a:ext cx="4188460" cy="808990"/>
          </a:xfrm>
          <a:prstGeom prst="rect">
            <a:avLst/>
          </a:prstGeom>
          <a:noFill/>
        </p:spPr>
        <p:txBody>
          <a:bodyPr wrap="square" rtlCol="0">
            <a:spAutoFit/>
          </a:bodyPr>
          <a:lstStyle/>
          <a:p>
            <a:pPr indent="0" fontAlgn="auto">
              <a:lnSpc>
                <a:spcPts val="2800"/>
              </a:lnSpc>
            </a:pPr>
            <a:r>
              <a:rPr lang="en-US" altLang="zh-CN" sz="2000">
                <a:solidFill>
                  <a:srgbClr val="002060"/>
                </a:solidFill>
                <a:latin typeface="+mn-ea"/>
                <a:sym typeface="+mn-ea"/>
              </a:rPr>
              <a:t>Figure:</a:t>
            </a:r>
            <a:r>
              <a:rPr lang="en-US" altLang="zh-CN" sz="2000" dirty="0"/>
              <a:t>Sigmoid Function Plot</a:t>
            </a:r>
          </a:p>
          <a:p>
            <a:pPr indent="0" fontAlgn="auto">
              <a:lnSpc>
                <a:spcPts val="2800"/>
              </a:lnSpc>
            </a:pPr>
            <a:r>
              <a:rPr lang="en-US" altLang="zh-CN" sz="2000" dirty="0"/>
              <a:t>(S-shaped curve from 0 to 1)</a:t>
            </a:r>
          </a:p>
        </p:txBody>
      </p:sp>
      <p:sp>
        <p:nvSpPr>
          <p:cNvPr id="7" name="Slide Number Placeholder 6">
            <a:extLst>
              <a:ext uri="{FF2B5EF4-FFF2-40B4-BE49-F238E27FC236}">
                <a16:creationId xmlns:a16="http://schemas.microsoft.com/office/drawing/2014/main" id="{FD95D792-5F0A-EDF2-FB5A-5AEF0471E56F}"/>
              </a:ext>
            </a:extLst>
          </p:cNvPr>
          <p:cNvSpPr>
            <a:spLocks noGrp="1"/>
          </p:cNvSpPr>
          <p:nvPr>
            <p:ph type="sldNum" sz="quarter" idx="12"/>
          </p:nvPr>
        </p:nvSpPr>
        <p:spPr/>
        <p:txBody>
          <a:bodyPr/>
          <a:lstStyle/>
          <a:p>
            <a:fld id="{49AE70B2-8BF9-45C0-BB95-33D1B9D3A854}" type="slidenum">
              <a:rPr lang="zh-CN" altLang="en-US" smtClean="0"/>
              <a:t>8</a:t>
            </a:fld>
            <a:endParaRPr lang="zh-CN" altLang="en-US"/>
          </a:p>
        </p:txBody>
      </p:sp>
      <p:sp>
        <p:nvSpPr>
          <p:cNvPr id="8" name="Rectangle 7">
            <a:extLst>
              <a:ext uri="{FF2B5EF4-FFF2-40B4-BE49-F238E27FC236}">
                <a16:creationId xmlns:a16="http://schemas.microsoft.com/office/drawing/2014/main" id="{EA9CFEBF-B95A-06DD-F880-8BD43693ADF6}"/>
              </a:ext>
            </a:extLst>
          </p:cNvPr>
          <p:cNvSpPr/>
          <p:nvPr/>
        </p:nvSpPr>
        <p:spPr>
          <a:xfrm>
            <a:off x="7882759" y="2638097"/>
            <a:ext cx="1366344" cy="2438400"/>
          </a:xfrm>
          <a:prstGeom prst="rect">
            <a:avLst/>
          </a:prstGeom>
          <a:noFill/>
          <a:ln w="38100">
            <a:solidFill>
              <a:srgbClr val="C00000"/>
            </a:solidFill>
            <a:prstDash val="lg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文本框 1">
            <a:extLst>
              <a:ext uri="{FF2B5EF4-FFF2-40B4-BE49-F238E27FC236}">
                <a16:creationId xmlns:a16="http://schemas.microsoft.com/office/drawing/2014/main" id="{2D0EF542-4D6A-158A-4306-0154F2683E9F}"/>
              </a:ext>
            </a:extLst>
          </p:cNvPr>
          <p:cNvSpPr txBox="1"/>
          <p:nvPr/>
        </p:nvSpPr>
        <p:spPr>
          <a:xfrm>
            <a:off x="8315889" y="4273013"/>
            <a:ext cx="3581821" cy="646331"/>
          </a:xfrm>
          <a:prstGeom prst="rect">
            <a:avLst/>
          </a:prstGeom>
          <a:noFill/>
        </p:spPr>
        <p:txBody>
          <a:bodyPr wrap="square" rtlCol="0">
            <a:spAutoFit/>
          </a:bodyPr>
          <a:lstStyle/>
          <a:p>
            <a:r>
              <a:rPr lang="en-US" altLang="zh-CN" dirty="0">
                <a:solidFill>
                  <a:schemeClr val="accent6">
                    <a:lumMod val="75000"/>
                  </a:schemeClr>
                </a:solidFill>
                <a:latin typeface="+mj-ea"/>
                <a:ea typeface="+mj-ea"/>
              </a:rPr>
              <a:t>may be useless in classification</a:t>
            </a:r>
          </a:p>
          <a:p>
            <a:r>
              <a:rPr lang="en-US" altLang="zh-CN" dirty="0">
                <a:solidFill>
                  <a:schemeClr val="accent6">
                    <a:lumMod val="75000"/>
                  </a:schemeClr>
                </a:solidFill>
                <a:latin typeface="+mj-ea"/>
                <a:ea typeface="+mj-ea"/>
              </a:rPr>
              <a:t>but the </a:t>
            </a:r>
            <a:r>
              <a:rPr lang="en-US" altLang="zh-CN" dirty="0" err="1">
                <a:solidFill>
                  <a:schemeClr val="accent6">
                    <a:lumMod val="75000"/>
                  </a:schemeClr>
                </a:solidFill>
                <a:latin typeface="+mj-ea"/>
                <a:ea typeface="+mj-ea"/>
              </a:rPr>
              <a:t>keyin</a:t>
            </a:r>
            <a:r>
              <a:rPr lang="en-US" altLang="zh-CN" dirty="0">
                <a:solidFill>
                  <a:schemeClr val="accent6">
                    <a:lumMod val="75000"/>
                  </a:schemeClr>
                </a:solidFill>
                <a:latin typeface="+mj-ea"/>
                <a:ea typeface="+mj-ea"/>
              </a:rPr>
              <a:t> regression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p:cNvSpPr txBox="1"/>
              <p:nvPr/>
            </p:nvSpPr>
            <p:spPr>
              <a:xfrm>
                <a:off x="981262" y="1744120"/>
                <a:ext cx="5181601" cy="2881630"/>
              </a:xfrm>
              <a:prstGeom prst="rect">
                <a:avLst/>
              </a:prstGeom>
              <a:noFill/>
            </p:spPr>
            <p:txBody>
              <a:bodyPr wrap="square" rtlCol="0">
                <a:spAutoFit/>
              </a:bodyPr>
              <a:lstStyle/>
              <a:p>
                <a:endParaRPr lang="en-US" altLang="zh-CN" dirty="0"/>
              </a:p>
              <a:p>
                <a:pPr indent="0" fontAlgn="auto">
                  <a:lnSpc>
                    <a:spcPts val="2800"/>
                  </a:lnSpc>
                </a:pPr>
                <a:r>
                  <a:rPr lang="en-US" altLang="zh-CN" sz="2000" dirty="0"/>
                  <a:t>For binary classification (y∈{0,1}):</a:t>
                </a:r>
              </a:p>
              <a:p>
                <a:pPr indent="0" fontAlgn="auto">
                  <a:lnSpc>
                    <a:spcPts val="2800"/>
                  </a:lnSpc>
                </a:pPr>
                <a:endParaRPr lang="en-US" altLang="zh-CN" sz="2000" i="1" dirty="0">
                  <a:solidFill>
                    <a:schemeClr val="tx1"/>
                  </a:solidFill>
                  <a:latin typeface="Cambria Math" panose="02040503050406030204" pitchFamily="18" charset="0"/>
                </a:endParaRPr>
              </a:p>
              <a:p>
                <a:pPr indent="0" fontAlgn="auto">
                  <a:lnSpc>
                    <a:spcPts val="2800"/>
                  </a:lnSpc>
                </a:pPr>
                <a14:m>
                  <m:oMathPara xmlns:m="http://schemas.openxmlformats.org/officeDocument/2006/math">
                    <m:oMathParaPr>
                      <m:jc m:val="centerGroup"/>
                    </m:oMathParaPr>
                    <m:oMath xmlns:m="http://schemas.openxmlformats.org/officeDocument/2006/math">
                      <m:r>
                        <a:rPr lang="zh-CN" altLang="en-US" sz="2000" i="1" dirty="0" smtClean="0">
                          <a:solidFill>
                            <a:schemeClr val="tx1"/>
                          </a:solidFill>
                          <a:latin typeface="Cambria Math" panose="02040503050406030204" pitchFamily="18" charset="0"/>
                        </a:rPr>
                        <m:t>𝑃</m:t>
                      </m:r>
                      <m:d>
                        <m:dPr>
                          <m:ctrlPr>
                            <a:rPr lang="zh-CN" altLang="en-US" sz="2000" i="1" dirty="0">
                              <a:solidFill>
                                <a:schemeClr val="tx1"/>
                              </a:solidFill>
                              <a:latin typeface="Cambria Math" panose="02040503050406030204" pitchFamily="18" charset="0"/>
                            </a:rPr>
                          </m:ctrlPr>
                        </m:dPr>
                        <m:e>
                          <m:r>
                            <a:rPr lang="zh-CN" altLang="en-US" sz="2000" i="1" dirty="0">
                              <a:solidFill>
                                <a:schemeClr val="tx1"/>
                              </a:solidFill>
                              <a:latin typeface="Cambria Math" panose="02040503050406030204" pitchFamily="18" charset="0"/>
                            </a:rPr>
                            <m:t>𝑦</m:t>
                          </m:r>
                          <m:r>
                            <a:rPr lang="zh-CN" altLang="en-US" sz="2000" i="0" dirty="0">
                              <a:solidFill>
                                <a:schemeClr val="tx1"/>
                              </a:solidFill>
                              <a:latin typeface="Cambria Math" panose="02040503050406030204" pitchFamily="18" charset="0"/>
                            </a:rPr>
                            <m:t>=</m:t>
                          </m:r>
                          <m:f>
                            <m:fPr>
                              <m:type m:val="lin"/>
                              <m:ctrlPr>
                                <a:rPr lang="zh-CN" altLang="en-US" sz="2000" i="1" dirty="0">
                                  <a:solidFill>
                                    <a:schemeClr val="tx1"/>
                                  </a:solidFill>
                                  <a:latin typeface="Cambria Math" panose="02040503050406030204" pitchFamily="18" charset="0"/>
                                </a:rPr>
                              </m:ctrlPr>
                            </m:fPr>
                            <m:num>
                              <m:r>
                                <a:rPr lang="zh-CN" altLang="en-US" sz="2000" i="0" dirty="0">
                                  <a:solidFill>
                                    <a:schemeClr val="tx1"/>
                                  </a:solidFill>
                                  <a:latin typeface="Cambria Math" panose="02040503050406030204" pitchFamily="18" charset="0"/>
                                </a:rPr>
                                <m:t>1</m:t>
                              </m:r>
                            </m:num>
                            <m:den>
                              <m:r>
                                <a:rPr lang="zh-CN" altLang="en-US" sz="2000" i="1" dirty="0">
                                  <a:solidFill>
                                    <a:schemeClr val="tx1"/>
                                  </a:solidFill>
                                  <a:latin typeface="Cambria Math" panose="02040503050406030204" pitchFamily="18" charset="0"/>
                                </a:rPr>
                                <m:t>𝑥</m:t>
                              </m:r>
                            </m:den>
                          </m:f>
                        </m:e>
                      </m:d>
                      <m:r>
                        <a:rPr lang="zh-CN" altLang="en-US" sz="2000" i="0" dirty="0">
                          <a:solidFill>
                            <a:schemeClr val="tx1"/>
                          </a:solidFill>
                          <a:latin typeface="Cambria Math" panose="02040503050406030204" pitchFamily="18" charset="0"/>
                        </a:rPr>
                        <m:t>=</m:t>
                      </m:r>
                      <m:r>
                        <a:rPr lang="zh-CN" altLang="en-US" sz="2000" i="1" dirty="0">
                          <a:solidFill>
                            <a:schemeClr val="tx1"/>
                          </a:solidFill>
                          <a:latin typeface="Cambria Math" panose="02040503050406030204" pitchFamily="18" charset="0"/>
                        </a:rPr>
                        <m:t>𝜎</m:t>
                      </m:r>
                      <m:d>
                        <m:dPr>
                          <m:ctrlPr>
                            <a:rPr lang="zh-CN" altLang="en-US" sz="2000" i="1" dirty="0">
                              <a:solidFill>
                                <a:schemeClr val="tx1"/>
                              </a:solidFill>
                              <a:latin typeface="Cambria Math" panose="02040503050406030204" pitchFamily="18" charset="0"/>
                            </a:rPr>
                          </m:ctrlPr>
                        </m:dPr>
                        <m:e>
                          <m:sSup>
                            <m:sSupPr>
                              <m:ctrlPr>
                                <a:rPr lang="zh-CN" altLang="en-US" sz="2000" i="1" dirty="0">
                                  <a:solidFill>
                                    <a:schemeClr val="tx1"/>
                                  </a:solidFill>
                                  <a:latin typeface="Cambria Math" panose="02040503050406030204" pitchFamily="18" charset="0"/>
                                </a:rPr>
                              </m:ctrlPr>
                            </m:sSupPr>
                            <m:e>
                              <m:r>
                                <a:rPr lang="zh-CN" altLang="en-US" sz="2000" i="1" dirty="0">
                                  <a:solidFill>
                                    <a:schemeClr val="tx1"/>
                                  </a:solidFill>
                                  <a:latin typeface="Cambria Math" panose="02040503050406030204" pitchFamily="18" charset="0"/>
                                </a:rPr>
                                <m:t>𝑤</m:t>
                              </m:r>
                            </m:e>
                            <m:sup>
                              <m:r>
                                <a:rPr lang="zh-CN" altLang="en-US" sz="2000" i="1" dirty="0">
                                  <a:solidFill>
                                    <a:schemeClr val="tx1"/>
                                  </a:solidFill>
                                  <a:latin typeface="Cambria Math" panose="02040503050406030204" pitchFamily="18" charset="0"/>
                                </a:rPr>
                                <m:t>𝑇</m:t>
                              </m:r>
                            </m:sup>
                          </m:sSup>
                          <m:r>
                            <a:rPr lang="zh-CN" altLang="en-US" sz="2000" i="1" dirty="0">
                              <a:solidFill>
                                <a:schemeClr val="tx1"/>
                              </a:solidFill>
                              <a:latin typeface="Cambria Math" panose="02040503050406030204" pitchFamily="18" charset="0"/>
                            </a:rPr>
                            <m:t>𝑥</m:t>
                          </m:r>
                          <m:r>
                            <a:rPr lang="zh-CN" altLang="en-US" sz="2000" i="0" dirty="0">
                              <a:solidFill>
                                <a:schemeClr val="tx1"/>
                              </a:solidFill>
                              <a:latin typeface="Cambria Math" panose="02040503050406030204" pitchFamily="18" charset="0"/>
                            </a:rPr>
                            <m:t>+</m:t>
                          </m:r>
                          <m:r>
                            <a:rPr lang="zh-CN" altLang="en-US" sz="2000" i="1" dirty="0">
                              <a:solidFill>
                                <a:schemeClr val="tx1"/>
                              </a:solidFill>
                              <a:latin typeface="Cambria Math" panose="02040503050406030204" pitchFamily="18" charset="0"/>
                            </a:rPr>
                            <m:t>𝑏</m:t>
                          </m:r>
                        </m:e>
                      </m:d>
                      <m:r>
                        <a:rPr lang="zh-CN" altLang="en-US" sz="2000" i="0" dirty="0">
                          <a:solidFill>
                            <a:schemeClr val="tx1"/>
                          </a:solidFill>
                          <a:latin typeface="Cambria Math" panose="02040503050406030204" pitchFamily="18" charset="0"/>
                        </a:rPr>
                        <m:t>=</m:t>
                      </m:r>
                      <m:f>
                        <m:fPr>
                          <m:ctrlPr>
                            <a:rPr lang="zh-CN" altLang="en-US" sz="2000" i="1" dirty="0">
                              <a:solidFill>
                                <a:schemeClr val="tx1"/>
                              </a:solidFill>
                              <a:latin typeface="Cambria Math" panose="02040503050406030204" pitchFamily="18" charset="0"/>
                            </a:rPr>
                          </m:ctrlPr>
                        </m:fPr>
                        <m:num>
                          <m:r>
                            <a:rPr lang="zh-CN" altLang="en-US" sz="2000" i="0" dirty="0">
                              <a:solidFill>
                                <a:schemeClr val="tx1"/>
                              </a:solidFill>
                              <a:latin typeface="Cambria Math" panose="02040503050406030204" pitchFamily="18" charset="0"/>
                            </a:rPr>
                            <m:t>1</m:t>
                          </m:r>
                        </m:num>
                        <m:den>
                          <m:r>
                            <a:rPr lang="zh-CN" altLang="en-US" sz="2000" i="0" dirty="0">
                              <a:solidFill>
                                <a:schemeClr val="tx1"/>
                              </a:solidFill>
                              <a:latin typeface="Cambria Math" panose="02040503050406030204" pitchFamily="18" charset="0"/>
                            </a:rPr>
                            <m:t>1+</m:t>
                          </m:r>
                          <m:sSup>
                            <m:sSupPr>
                              <m:ctrlPr>
                                <a:rPr lang="zh-CN" altLang="en-US" sz="2000" i="1" dirty="0">
                                  <a:solidFill>
                                    <a:schemeClr val="tx1"/>
                                  </a:solidFill>
                                  <a:latin typeface="Cambria Math" panose="02040503050406030204" pitchFamily="18" charset="0"/>
                                </a:rPr>
                              </m:ctrlPr>
                            </m:sSupPr>
                            <m:e>
                              <m:r>
                                <a:rPr lang="zh-CN" altLang="en-US" sz="2000" i="0" dirty="0">
                                  <a:solidFill>
                                    <a:schemeClr val="tx1"/>
                                  </a:solidFill>
                                  <a:latin typeface="Cambria Math" panose="02040503050406030204" pitchFamily="18" charset="0"/>
                                </a:rPr>
                                <m:t>ⅇ</m:t>
                              </m:r>
                            </m:e>
                            <m:sup>
                              <m:r>
                                <a:rPr lang="zh-CN" altLang="en-US" sz="2000" i="0" dirty="0">
                                  <a:solidFill>
                                    <a:schemeClr val="tx1"/>
                                  </a:solidFill>
                                  <a:latin typeface="Cambria Math" panose="02040503050406030204" pitchFamily="18" charset="0"/>
                                </a:rPr>
                                <m:t>−</m:t>
                              </m:r>
                              <m:d>
                                <m:dPr>
                                  <m:ctrlPr>
                                    <a:rPr lang="zh-CN" altLang="en-US" sz="2000" i="1" dirty="0">
                                      <a:solidFill>
                                        <a:schemeClr val="tx1"/>
                                      </a:solidFill>
                                      <a:latin typeface="Cambria Math" panose="02040503050406030204" pitchFamily="18" charset="0"/>
                                    </a:rPr>
                                  </m:ctrlPr>
                                </m:dPr>
                                <m:e>
                                  <m:sSup>
                                    <m:sSupPr>
                                      <m:ctrlPr>
                                        <a:rPr lang="zh-CN" altLang="en-US" sz="2000" i="1" dirty="0">
                                          <a:solidFill>
                                            <a:schemeClr val="tx1"/>
                                          </a:solidFill>
                                          <a:latin typeface="Cambria Math" panose="02040503050406030204" pitchFamily="18" charset="0"/>
                                        </a:rPr>
                                      </m:ctrlPr>
                                    </m:sSupPr>
                                    <m:e>
                                      <m:r>
                                        <a:rPr lang="zh-CN" altLang="en-US" sz="2000" i="1" dirty="0">
                                          <a:solidFill>
                                            <a:schemeClr val="tx1"/>
                                          </a:solidFill>
                                          <a:latin typeface="Cambria Math" panose="02040503050406030204" pitchFamily="18" charset="0"/>
                                        </a:rPr>
                                        <m:t>𝑤</m:t>
                                      </m:r>
                                    </m:e>
                                    <m:sup>
                                      <m:r>
                                        <a:rPr lang="zh-CN" altLang="en-US" sz="2000" i="1" dirty="0">
                                          <a:solidFill>
                                            <a:schemeClr val="tx1"/>
                                          </a:solidFill>
                                          <a:latin typeface="Cambria Math" panose="02040503050406030204" pitchFamily="18" charset="0"/>
                                        </a:rPr>
                                        <m:t>𝑇</m:t>
                                      </m:r>
                                    </m:sup>
                                  </m:sSup>
                                  <m:r>
                                    <a:rPr lang="zh-CN" altLang="en-US" sz="2000" i="0" dirty="0">
                                      <a:solidFill>
                                        <a:schemeClr val="tx1"/>
                                      </a:solidFill>
                                      <a:latin typeface="Cambria Math" panose="02040503050406030204" pitchFamily="18" charset="0"/>
                                    </a:rPr>
                                    <m:t>+</m:t>
                                  </m:r>
                                  <m:r>
                                    <a:rPr lang="zh-CN" altLang="en-US" sz="2000" i="1" dirty="0">
                                      <a:solidFill>
                                        <a:schemeClr val="tx1"/>
                                      </a:solidFill>
                                      <a:latin typeface="Cambria Math" panose="02040503050406030204" pitchFamily="18" charset="0"/>
                                    </a:rPr>
                                    <m:t>𝑏</m:t>
                                  </m:r>
                                </m:e>
                              </m:d>
                            </m:sup>
                          </m:sSup>
                        </m:den>
                      </m:f>
                    </m:oMath>
                  </m:oMathPara>
                </a14:m>
                <a:endParaRPr lang="en-US" altLang="zh-CN" sz="2000" dirty="0">
                  <a:latin typeface="Times New Roman" panose="02020603050405020304" charset="0"/>
                  <a:cs typeface="Times New Roman" panose="02020603050405020304" charset="0"/>
                </a:endParaRPr>
              </a:p>
              <a:p>
                <a:pPr indent="0" fontAlgn="auto">
                  <a:lnSpc>
                    <a:spcPts val="2800"/>
                  </a:lnSpc>
                </a:pPr>
                <a:endParaRPr lang="en-US" altLang="zh-CN" sz="2000" dirty="0">
                  <a:latin typeface="Times New Roman" panose="02020603050405020304" charset="0"/>
                  <a:cs typeface="Times New Roman" panose="02020603050405020304" charset="0"/>
                </a:endParaRPr>
              </a:p>
              <a:p>
                <a:pPr indent="0" fontAlgn="auto">
                  <a:lnSpc>
                    <a:spcPts val="2800"/>
                  </a:lnSpc>
                </a:pPr>
                <a:r>
                  <a:rPr lang="en-US" altLang="zh-CN" sz="2000" dirty="0">
                    <a:latin typeface="Times New Roman" panose="02020603050405020304" charset="0"/>
                    <a:cs typeface="Times New Roman" panose="02020603050405020304" charset="0"/>
                  </a:rPr>
                  <a:t>w: weight vector</a:t>
                </a:r>
              </a:p>
              <a:p>
                <a:pPr indent="0" fontAlgn="auto">
                  <a:lnSpc>
                    <a:spcPts val="2800"/>
                  </a:lnSpc>
                </a:pPr>
                <a:r>
                  <a:rPr lang="en-US" altLang="zh-CN" sz="2000" dirty="0">
                    <a:latin typeface="Times New Roman" panose="02020603050405020304" charset="0"/>
                    <a:cs typeface="Times New Roman" panose="02020603050405020304" charset="0"/>
                  </a:rPr>
                  <a:t>b: bias term</a:t>
                </a:r>
              </a:p>
              <a:p>
                <a:pPr indent="0" fontAlgn="auto">
                  <a:lnSpc>
                    <a:spcPts val="2800"/>
                  </a:lnSpc>
                </a:pPr>
                <a:r>
                  <a:rPr lang="en-US" altLang="zh-CN" sz="2000" dirty="0">
                    <a:latin typeface="Times New Roman" panose="02020603050405020304" charset="0"/>
                    <a:cs typeface="Times New Roman" panose="02020603050405020304" charset="0"/>
                  </a:rPr>
                  <a:t>x: material characteristic vector</a:t>
                </a:r>
              </a:p>
            </p:txBody>
          </p:sp>
        </mc:Choice>
        <mc:Fallback xmlns="">
          <p:sp>
            <p:nvSpPr>
              <p:cNvPr id="3" name="文本框 2"/>
              <p:cNvSpPr txBox="1">
                <a:spLocks noRot="1" noChangeAspect="1" noMove="1" noResize="1" noEditPoints="1" noAdjustHandles="1" noChangeArrowheads="1" noChangeShapeType="1" noTextEdit="1"/>
              </p:cNvSpPr>
              <p:nvPr/>
            </p:nvSpPr>
            <p:spPr>
              <a:xfrm>
                <a:off x="981262" y="1744120"/>
                <a:ext cx="5181601" cy="2881630"/>
              </a:xfrm>
              <a:prstGeom prst="rect">
                <a:avLst/>
              </a:prstGeom>
              <a:blipFill rotWithShape="1">
                <a:blip r:embed="rId2"/>
                <a:stretch>
                  <a:fillRect l="-4" t="-14" r="4" b="14"/>
                </a:stretch>
              </a:blipFill>
            </p:spPr>
            <p:txBody>
              <a:bodyPr/>
              <a:lstStyle/>
              <a:p>
                <a:r>
                  <a:rPr lang="zh-CN" altLang="en-US">
                    <a:noFill/>
                  </a:rPr>
                  <a:t> </a:t>
                </a:r>
              </a:p>
            </p:txBody>
          </p:sp>
        </mc:Fallback>
      </mc:AlternateContent>
      <p:sp>
        <p:nvSpPr>
          <p:cNvPr id="5" name="文本框 4"/>
          <p:cNvSpPr txBox="1"/>
          <p:nvPr/>
        </p:nvSpPr>
        <p:spPr>
          <a:xfrm>
            <a:off x="6610985" y="2083435"/>
            <a:ext cx="5352415" cy="2963545"/>
          </a:xfrm>
          <a:prstGeom prst="rect">
            <a:avLst/>
          </a:prstGeom>
          <a:noFill/>
        </p:spPr>
        <p:txBody>
          <a:bodyPr wrap="square" rtlCol="0">
            <a:spAutoFit/>
          </a:bodyPr>
          <a:lstStyle/>
          <a:p>
            <a:pPr marL="342900" indent="-342900" fontAlgn="auto">
              <a:lnSpc>
                <a:spcPts val="2800"/>
              </a:lnSpc>
              <a:buFont typeface="Arial" panose="020B0604020202020204" pitchFamily="34" charset="0"/>
              <a:buChar char="•"/>
            </a:pPr>
            <a:r>
              <a:rPr lang="en-US" altLang="zh-CN" sz="2000" b="1" dirty="0"/>
              <a:t>Advantages:</a:t>
            </a:r>
            <a:r>
              <a:rPr lang="en-US" altLang="zh-CN" sz="2000" dirty="0"/>
              <a:t> </a:t>
            </a:r>
          </a:p>
          <a:p>
            <a:pPr indent="0" fontAlgn="auto">
              <a:lnSpc>
                <a:spcPts val="2800"/>
              </a:lnSpc>
              <a:buFont typeface="Arial" panose="020B0604020202020204" pitchFamily="34" charset="0"/>
              <a:buNone/>
            </a:pPr>
            <a:r>
              <a:rPr lang="en-US" altLang="zh-CN" sz="2000" dirty="0"/>
              <a:t>     The computational cost is low, and it is    </a:t>
            </a:r>
          </a:p>
          <a:p>
            <a:pPr indent="0" fontAlgn="auto">
              <a:lnSpc>
                <a:spcPts val="2800"/>
              </a:lnSpc>
              <a:buFont typeface="Arial" panose="020B0604020202020204" pitchFamily="34" charset="0"/>
              <a:buNone/>
            </a:pPr>
            <a:r>
              <a:rPr lang="en-US" altLang="zh-CN" sz="2000" dirty="0"/>
              <a:t>      easy to understand and implement.</a:t>
            </a:r>
          </a:p>
          <a:p>
            <a:pPr marL="342900" indent="-342900" fontAlgn="auto">
              <a:lnSpc>
                <a:spcPts val="2800"/>
              </a:lnSpc>
              <a:buFont typeface="Arial" panose="020B0604020202020204" pitchFamily="34" charset="0"/>
              <a:buChar char="•"/>
            </a:pPr>
            <a:r>
              <a:rPr lang="en-US" altLang="zh-CN" sz="2000" b="1" dirty="0"/>
              <a:t>Disadvantage: </a:t>
            </a:r>
          </a:p>
          <a:p>
            <a:pPr indent="0" fontAlgn="auto">
              <a:lnSpc>
                <a:spcPts val="2800"/>
              </a:lnSpc>
            </a:pPr>
            <a:r>
              <a:rPr lang="en-US" altLang="zh-CN" sz="2000" dirty="0"/>
              <a:t>     It is prone to underfitting and the     </a:t>
            </a:r>
          </a:p>
          <a:p>
            <a:pPr indent="0" fontAlgn="auto">
              <a:lnSpc>
                <a:spcPts val="2800"/>
              </a:lnSpc>
            </a:pPr>
            <a:r>
              <a:rPr lang="en-US" altLang="zh-CN" sz="2000" dirty="0"/>
              <a:t>     classification accuracy may not be high.</a:t>
            </a:r>
          </a:p>
          <a:p>
            <a:pPr marL="342900" indent="-342900" fontAlgn="auto">
              <a:lnSpc>
                <a:spcPts val="2800"/>
              </a:lnSpc>
              <a:buFont typeface="Arial" panose="020B0604020202020204" pitchFamily="34" charset="0"/>
              <a:buChar char="•"/>
            </a:pPr>
            <a:r>
              <a:rPr lang="en-US" altLang="zh-CN" sz="2000" b="1" dirty="0"/>
              <a:t>Applicable data types: </a:t>
            </a:r>
          </a:p>
          <a:p>
            <a:pPr indent="0" fontAlgn="auto">
              <a:lnSpc>
                <a:spcPts val="2800"/>
              </a:lnSpc>
            </a:pPr>
            <a:r>
              <a:rPr lang="en-US" altLang="zh-CN" sz="2000" dirty="0"/>
              <a:t>     Numeric Data and Nominal Data</a:t>
            </a:r>
          </a:p>
        </p:txBody>
      </p:sp>
      <p:sp>
        <p:nvSpPr>
          <p:cNvPr id="2" name="文本框 1"/>
          <p:cNvSpPr txBox="1"/>
          <p:nvPr/>
        </p:nvSpPr>
        <p:spPr>
          <a:xfrm>
            <a:off x="927735" y="290195"/>
            <a:ext cx="3585845" cy="460375"/>
          </a:xfrm>
          <a:prstGeom prst="rect">
            <a:avLst/>
          </a:prstGeom>
          <a:noFill/>
        </p:spPr>
        <p:txBody>
          <a:bodyPr wrap="square" rtlCol="0">
            <a:spAutoFit/>
          </a:bodyPr>
          <a:lstStyle/>
          <a:p>
            <a:r>
              <a:rPr lang="en-US" altLang="zh-CN" sz="2400">
                <a:solidFill>
                  <a:schemeClr val="accent6">
                    <a:lumMod val="75000"/>
                  </a:schemeClr>
                </a:solidFill>
                <a:latin typeface="+mj-ea"/>
                <a:ea typeface="+mj-ea"/>
                <a:sym typeface="+mn-ea"/>
              </a:rPr>
              <a:t>Prediction Equation</a:t>
            </a:r>
            <a:endParaRPr lang="en-US" altLang="zh-CN" sz="2400">
              <a:solidFill>
                <a:schemeClr val="accent6">
                  <a:lumMod val="75000"/>
                </a:schemeClr>
              </a:solidFill>
              <a:latin typeface="+mj-ea"/>
              <a:ea typeface="+mj-ea"/>
            </a:endParaRPr>
          </a:p>
        </p:txBody>
      </p:sp>
      <p:sp>
        <p:nvSpPr>
          <p:cNvPr id="6" name="Slide Number Placeholder 5">
            <a:extLst>
              <a:ext uri="{FF2B5EF4-FFF2-40B4-BE49-F238E27FC236}">
                <a16:creationId xmlns:a16="http://schemas.microsoft.com/office/drawing/2014/main" id="{2F79BB3B-9F5F-B874-A997-0312E86BA33D}"/>
              </a:ext>
            </a:extLst>
          </p:cNvPr>
          <p:cNvSpPr>
            <a:spLocks noGrp="1"/>
          </p:cNvSpPr>
          <p:nvPr>
            <p:ph type="sldNum" sz="quarter" idx="12"/>
          </p:nvPr>
        </p:nvSpPr>
        <p:spPr/>
        <p:txBody>
          <a:bodyPr/>
          <a:lstStyle/>
          <a:p>
            <a:fld id="{49AE70B2-8BF9-45C0-BB95-33D1B9D3A854}" type="slidenum">
              <a:rPr lang="zh-CN" altLang="en-US" smtClean="0"/>
              <a:t>9</a:t>
            </a:fld>
            <a:endParaRPr lang="zh-CN" altLang="en-US"/>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7.xml><?xml version="1.0" encoding="utf-8"?>
<p:tagLst xmlns:a="http://schemas.openxmlformats.org/drawingml/2006/main" xmlns:r="http://schemas.openxmlformats.org/officeDocument/2006/relationships" xmlns:p="http://schemas.openxmlformats.org/presentationml/2006/main">
  <p:tag name="TABLE_ENDDRAG_ORIGIN_RECT" val="865*406"/>
  <p:tag name="TABLE_ENDDRAG_RECT" val="45*100*865*406"/>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1.xml><?xml version="1.0" encoding="utf-8"?>
<p:tagLst xmlns:a="http://schemas.openxmlformats.org/drawingml/2006/main" xmlns:r="http://schemas.openxmlformats.org/officeDocument/2006/relationships" xmlns:p="http://schemas.openxmlformats.org/presentationml/2006/main">
  <p:tag name="TABLE_ENDDRAG_ORIGIN_RECT" val="866*421"/>
  <p:tag name="TABLE_ENDDRAG_RECT" val="43*77*866*421"/>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273</TotalTime>
  <Words>4341</Words>
  <Application>Microsoft Macintosh PowerPoint</Application>
  <PresentationFormat>Widescreen</PresentationFormat>
  <Paragraphs>626</Paragraphs>
  <Slides>51</Slides>
  <Notes>0</Notes>
  <HiddenSlides>0</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2</vt:i4>
      </vt:variant>
      <vt:variant>
        <vt:lpstr>Slide Titles</vt:lpstr>
      </vt:variant>
      <vt:variant>
        <vt:i4>51</vt:i4>
      </vt:variant>
    </vt:vector>
  </HeadingPairs>
  <TitlesOfParts>
    <vt:vector size="68" baseType="lpstr">
      <vt:lpstr>Adobe 黑体 Std R</vt:lpstr>
      <vt:lpstr>等线</vt:lpstr>
      <vt:lpstr>GaramondNo8</vt:lpstr>
      <vt:lpstr>微软雅黑</vt:lpstr>
      <vt:lpstr>Arial</vt:lpstr>
      <vt:lpstr>Arial</vt:lpstr>
      <vt:lpstr>Calibri</vt:lpstr>
      <vt:lpstr>Cambria Math</vt:lpstr>
      <vt:lpstr>Constantia</vt:lpstr>
      <vt:lpstr>Helvetica</vt:lpstr>
      <vt:lpstr>Palatino Linotype</vt:lpstr>
      <vt:lpstr>Perpetua</vt:lpstr>
      <vt:lpstr>Times New Roman</vt:lpstr>
      <vt:lpstr>Wingdings</vt:lpstr>
      <vt:lpstr>WPS</vt:lpstr>
      <vt:lpstr>Equation.KSEE3</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Jun Chen</cp:lastModifiedBy>
  <cp:revision>245</cp:revision>
  <dcterms:created xsi:type="dcterms:W3CDTF">2019-06-19T02:08:00Z</dcterms:created>
  <dcterms:modified xsi:type="dcterms:W3CDTF">2025-07-14T00:20:13Z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2052-12.1.0.21915</vt:lpwstr>
  </property>
  <property fmtid="{D5CDD505-2E9C-101B-9397-08002B2CF9AE}" pid="3" name="ICV">
    <vt:lpwstr>83E4DEB45CC745FEAF5B57E5B3A243BF_13</vt:lpwstr>
  </property>
</Properties>
</file>